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5.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6.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4.xml" ContentType="application/vnd.openxmlformats-officedocument.presentationml.tags+xml"/>
  <Override PartName="/ppt/notesSlides/notesSlide74.xml" ContentType="application/vnd.openxmlformats-officedocument.presentationml.notesSlide+xml"/>
  <Override PartName="/ppt/tags/tag5.xml" ContentType="application/vnd.openxmlformats-officedocument.presentationml.tags+xml"/>
  <Override PartName="/ppt/notesSlides/notesSlide75.xml" ContentType="application/vnd.openxmlformats-officedocument.presentationml.notesSlide+xml"/>
  <Override PartName="/ppt/tags/tag6.xml" ContentType="application/vnd.openxmlformats-officedocument.presentationml.tags+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719" r:id="rId2"/>
    <p:sldMasterId id="2147483740" r:id="rId3"/>
    <p:sldMasterId id="2147483773" r:id="rId4"/>
    <p:sldMasterId id="2147483831" r:id="rId5"/>
    <p:sldMasterId id="2147483891" r:id="rId6"/>
    <p:sldMasterId id="2147483949" r:id="rId7"/>
  </p:sldMasterIdLst>
  <p:notesMasterIdLst>
    <p:notesMasterId r:id="rId84"/>
  </p:notesMasterIdLst>
  <p:sldIdLst>
    <p:sldId id="2147483641" r:id="rId8"/>
    <p:sldId id="2147483631" r:id="rId9"/>
    <p:sldId id="269" r:id="rId10"/>
    <p:sldId id="270" r:id="rId11"/>
    <p:sldId id="2147483639" r:id="rId12"/>
    <p:sldId id="2147483616" r:id="rId13"/>
    <p:sldId id="2147483617" r:id="rId14"/>
    <p:sldId id="2147483548" r:id="rId15"/>
    <p:sldId id="2147483626" r:id="rId16"/>
    <p:sldId id="2147483637" r:id="rId17"/>
    <p:sldId id="263" r:id="rId18"/>
    <p:sldId id="266" r:id="rId19"/>
    <p:sldId id="2147483565" r:id="rId20"/>
    <p:sldId id="2147483647" r:id="rId21"/>
    <p:sldId id="261" r:id="rId22"/>
    <p:sldId id="267" r:id="rId23"/>
    <p:sldId id="2147483547" r:id="rId24"/>
    <p:sldId id="268" r:id="rId25"/>
    <p:sldId id="2147483549" r:id="rId26"/>
    <p:sldId id="4580" r:id="rId27"/>
    <p:sldId id="2147483609" r:id="rId28"/>
    <p:sldId id="256" r:id="rId29"/>
    <p:sldId id="2147483610" r:id="rId30"/>
    <p:sldId id="257" r:id="rId31"/>
    <p:sldId id="2147483611" r:id="rId32"/>
    <p:sldId id="262" r:id="rId33"/>
    <p:sldId id="260" r:id="rId34"/>
    <p:sldId id="258" r:id="rId35"/>
    <p:sldId id="2147483645" r:id="rId36"/>
    <p:sldId id="2147483615" r:id="rId37"/>
    <p:sldId id="2147483541" r:id="rId38"/>
    <p:sldId id="2147483564" r:id="rId39"/>
    <p:sldId id="4560" r:id="rId40"/>
    <p:sldId id="2147483567" r:id="rId41"/>
    <p:sldId id="4554" r:id="rId42"/>
    <p:sldId id="2147483502" r:id="rId43"/>
    <p:sldId id="2147483504" r:id="rId44"/>
    <p:sldId id="2147483474" r:id="rId45"/>
    <p:sldId id="2147483562" r:id="rId46"/>
    <p:sldId id="2147483578" r:id="rId47"/>
    <p:sldId id="4568" r:id="rId48"/>
    <p:sldId id="2147483586" r:id="rId49"/>
    <p:sldId id="2147483587" r:id="rId50"/>
    <p:sldId id="2147483588" r:id="rId51"/>
    <p:sldId id="2147483592" r:id="rId52"/>
    <p:sldId id="259" r:id="rId53"/>
    <p:sldId id="2147483499" r:id="rId54"/>
    <p:sldId id="2147483636" r:id="rId55"/>
    <p:sldId id="2147483632" r:id="rId56"/>
    <p:sldId id="2147483644" r:id="rId57"/>
    <p:sldId id="2147483554" r:id="rId58"/>
    <p:sldId id="2147483646" r:id="rId59"/>
    <p:sldId id="2147483559" r:id="rId60"/>
    <p:sldId id="2147483589" r:id="rId61"/>
    <p:sldId id="2147483625" r:id="rId62"/>
    <p:sldId id="2147483603" r:id="rId63"/>
    <p:sldId id="2147483494" r:id="rId64"/>
    <p:sldId id="2147483495" r:id="rId65"/>
    <p:sldId id="4559" r:id="rId66"/>
    <p:sldId id="2147483612" r:id="rId67"/>
    <p:sldId id="2147483613" r:id="rId68"/>
    <p:sldId id="2147483618" r:id="rId69"/>
    <p:sldId id="2147483590" r:id="rId70"/>
    <p:sldId id="2147483482" r:id="rId71"/>
    <p:sldId id="4564" r:id="rId72"/>
    <p:sldId id="2147483539" r:id="rId73"/>
    <p:sldId id="2147483627" r:id="rId74"/>
    <p:sldId id="2147483642" r:id="rId75"/>
    <p:sldId id="2147483643" r:id="rId76"/>
    <p:sldId id="2147483524" r:id="rId77"/>
    <p:sldId id="2147483624" r:id="rId78"/>
    <p:sldId id="2147483523" r:id="rId79"/>
    <p:sldId id="2147483467" r:id="rId80"/>
    <p:sldId id="272" r:id="rId81"/>
    <p:sldId id="274" r:id="rId82"/>
    <p:sldId id="271" r:id="rId8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懶人包" id="{1E528FDE-F87D-44C2-8BFC-0309EAE628EB}">
          <p14:sldIdLst/>
        </p14:section>
        <p14:section name="數位轉型" id="{0DEA83CF-7ACC-4985-92CF-7FE50BC47831}">
          <p14:sldIdLst>
            <p14:sldId id="2147483641"/>
            <p14:sldId id="2147483631"/>
            <p14:sldId id="269"/>
            <p14:sldId id="270"/>
            <p14:sldId id="2147483639"/>
            <p14:sldId id="2147483616"/>
            <p14:sldId id="2147483617"/>
            <p14:sldId id="2147483548"/>
            <p14:sldId id="2147483626"/>
          </p14:sldIdLst>
        </p14:section>
        <p14:section name="創新研發" id="{E8EAF0E2-EB31-4302-A5B8-9155BDCA61A6}">
          <p14:sldIdLst>
            <p14:sldId id="2147483637"/>
            <p14:sldId id="263"/>
            <p14:sldId id="266"/>
            <p14:sldId id="2147483565"/>
            <p14:sldId id="2147483647"/>
            <p14:sldId id="261"/>
            <p14:sldId id="267"/>
            <p14:sldId id="2147483547"/>
            <p14:sldId id="268"/>
            <p14:sldId id="2147483549"/>
          </p14:sldIdLst>
        </p14:section>
        <p14:section name="人才培訓" id="{D3FC42C3-6D9C-4775-92FA-0FF9F561D0D5}">
          <p14:sldIdLst>
            <p14:sldId id="4580"/>
            <p14:sldId id="2147483609"/>
            <p14:sldId id="256"/>
            <p14:sldId id="2147483610"/>
            <p14:sldId id="257"/>
            <p14:sldId id="2147483611"/>
          </p14:sldIdLst>
        </p14:section>
        <p14:section name="Summary" id="{93B95D2A-20DD-4922-8DD0-CA32D9E9F874}">
          <p14:sldIdLst/>
        </p14:section>
        <p14:section name="timeline" id="{3AA6BAC6-D53B-42A7-97E1-D3CF57AAEFF9}">
          <p14:sldIdLst/>
        </p14:section>
        <p14:section name="不限產業" id="{F5490B6F-82B4-4A7B-8780-8BD3C75B72FB}">
          <p14:sldIdLst/>
        </p14:section>
        <p14:section name="製造業" id="{91A32963-AEB4-47A1-B2AC-CF2BCF42E314}">
          <p14:sldIdLst/>
        </p14:section>
        <p14:section name="資訊軟體業" id="{B60A2F2F-9696-49EF-A1BE-05BFC2ABC5F8}">
          <p14:sldIdLst/>
        </p14:section>
        <p14:section name="商業服務業" id="{06909596-A356-486B-A5DD-B803753EE045}">
          <p14:sldIdLst/>
        </p14:section>
        <p14:section name="生技醫藥" id="{5C3C3F01-03DF-47D8-9E1A-2144423575AB}">
          <p14:sldIdLst/>
        </p14:section>
        <p14:section name="娛樂業" id="{04862BD5-2BC2-48CE-B4A9-3C4A9950BC77}">
          <p14:sldIdLst/>
        </p14:section>
        <p14:section name="onepager" id="{636EF2AC-0FBF-4215-8869-D5B0C1A7E901}">
          <p14:sldIdLst>
            <p14:sldId id="262"/>
            <p14:sldId id="260"/>
            <p14:sldId id="258"/>
            <p14:sldId id="2147483645"/>
            <p14:sldId id="2147483615"/>
            <p14:sldId id="2147483541"/>
            <p14:sldId id="2147483564"/>
            <p14:sldId id="4560"/>
            <p14:sldId id="2147483567"/>
            <p14:sldId id="4554"/>
            <p14:sldId id="2147483502"/>
            <p14:sldId id="2147483504"/>
            <p14:sldId id="2147483474"/>
            <p14:sldId id="2147483562"/>
            <p14:sldId id="2147483578"/>
            <p14:sldId id="4568"/>
            <p14:sldId id="2147483586"/>
            <p14:sldId id="2147483587"/>
            <p14:sldId id="2147483588"/>
            <p14:sldId id="2147483592"/>
          </p14:sldIdLst>
        </p14:section>
        <p14:section name="已截止" id="{DE6C4110-6934-4ACE-B492-FEAA1FC6DCFD}">
          <p14:sldIdLst>
            <p14:sldId id="259"/>
            <p14:sldId id="2147483499"/>
            <p14:sldId id="2147483636"/>
            <p14:sldId id="2147483632"/>
            <p14:sldId id="2147483644"/>
            <p14:sldId id="2147483554"/>
            <p14:sldId id="2147483646"/>
            <p14:sldId id="2147483559"/>
            <p14:sldId id="2147483589"/>
            <p14:sldId id="2147483625"/>
            <p14:sldId id="2147483603"/>
            <p14:sldId id="2147483494"/>
            <p14:sldId id="2147483495"/>
            <p14:sldId id="4559"/>
            <p14:sldId id="2147483612"/>
            <p14:sldId id="2147483613"/>
            <p14:sldId id="2147483618"/>
            <p14:sldId id="2147483590"/>
            <p14:sldId id="2147483482"/>
            <p14:sldId id="4564"/>
            <p14:sldId id="2147483539"/>
            <p14:sldId id="2147483627"/>
            <p14:sldId id="2147483642"/>
            <p14:sldId id="2147483643"/>
            <p14:sldId id="2147483524"/>
            <p14:sldId id="2147483624"/>
            <p14:sldId id="2147483523"/>
            <p14:sldId id="2147483467"/>
          </p14:sldIdLst>
        </p14:section>
        <p14:section name="心智圖" id="{EA27DED4-F853-48CD-BF22-9484151A3243}">
          <p14:sldIdLst>
            <p14:sldId id="272"/>
            <p14:sldId id="274"/>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3F3"/>
    <a:srgbClr val="C65A98"/>
    <a:srgbClr val="6D4D93"/>
    <a:srgbClr val="868787"/>
    <a:srgbClr val="1D72D4"/>
    <a:srgbClr val="BFBFBF"/>
    <a:srgbClr val="E7901D"/>
    <a:srgbClr val="E1D9EB"/>
    <a:srgbClr val="F1D7E6"/>
    <a:srgbClr val="FBE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91207" autoAdjust="0"/>
  </p:normalViewPr>
  <p:slideViewPr>
    <p:cSldViewPr snapToGrid="0">
      <p:cViewPr varScale="1">
        <p:scale>
          <a:sx n="67" d="100"/>
          <a:sy n="67" d="100"/>
        </p:scale>
        <p:origin x="596" y="60"/>
      </p:cViewPr>
      <p:guideLst/>
    </p:cSldViewPr>
  </p:slideViewPr>
  <p:outlineViewPr>
    <p:cViewPr>
      <p:scale>
        <a:sx n="33" d="100"/>
        <a:sy n="33" d="100"/>
      </p:scale>
      <p:origin x="0" y="-4716"/>
    </p:cViewPr>
  </p:outlineViewPr>
  <p:notesTextViewPr>
    <p:cViewPr>
      <p:scale>
        <a:sx n="100" d="100"/>
        <a:sy n="100" d="100"/>
      </p:scale>
      <p:origin x="0" y="0"/>
    </p:cViewPr>
  </p:notesTextViewPr>
  <p:sorterViewPr>
    <p:cViewPr>
      <p:scale>
        <a:sx n="100" d="100"/>
        <a:sy n="100" d="100"/>
      </p:scale>
      <p:origin x="0" y="-1530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notesMaster" Target="notesMasters/notesMaster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theme" Target="theme/theme1.xml"/><Relationship Id="rId61" Type="http://schemas.openxmlformats.org/officeDocument/2006/relationships/slide" Target="slides/slide54.xml"/><Relationship Id="rId82"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日期版面配置區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0C7DEF11-7288-4945-87F8-A9E857FE7398}" type="datetimeFigureOut">
              <a:rPr lang="en-US" smtClean="0"/>
              <a:t>11/10/2025</a:t>
            </a:fld>
            <a:endParaRPr lang="en-US"/>
          </a:p>
        </p:txBody>
      </p:sp>
      <p:sp>
        <p:nvSpPr>
          <p:cNvPr id="4" name="投影片影像版面配置區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備忘稿版面配置區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頁尾版面配置區 5"/>
          <p:cNvSpPr>
            <a:spLocks noGrp="1"/>
          </p:cNvSpPr>
          <p:nvPr>
            <p:ph type="ftr" sz="quarter" idx="4"/>
          </p:nvPr>
        </p:nvSpPr>
        <p:spPr>
          <a:xfrm>
            <a:off x="0" y="9119475"/>
            <a:ext cx="3169920" cy="481726"/>
          </a:xfrm>
          <a:prstGeom prst="rect">
            <a:avLst/>
          </a:prstGeom>
        </p:spPr>
        <p:txBody>
          <a:bodyPr vert="horz" lIns="96661" tIns="48331" rIns="96661" bIns="48331" rtlCol="0" anchor="b"/>
          <a:lstStyle>
            <a:lvl1pPr algn="l">
              <a:defRPr sz="1300"/>
            </a:lvl1pPr>
          </a:lstStyle>
          <a:p>
            <a:endParaRPr lang="en-US"/>
          </a:p>
        </p:txBody>
      </p:sp>
      <p:sp>
        <p:nvSpPr>
          <p:cNvPr id="7" name="投影片編號版面配置區 6"/>
          <p:cNvSpPr>
            <a:spLocks noGrp="1"/>
          </p:cNvSpPr>
          <p:nvPr>
            <p:ph type="sldNum" sz="quarter" idx="5"/>
          </p:nvPr>
        </p:nvSpPr>
        <p:spPr>
          <a:xfrm>
            <a:off x="4143587" y="9119475"/>
            <a:ext cx="3169920" cy="481726"/>
          </a:xfrm>
          <a:prstGeom prst="rect">
            <a:avLst/>
          </a:prstGeom>
        </p:spPr>
        <p:txBody>
          <a:bodyPr vert="horz" lIns="96661" tIns="48331" rIns="96661" bIns="48331" rtlCol="0" anchor="b"/>
          <a:lstStyle>
            <a:lvl1pPr algn="r">
              <a:defRPr sz="1300"/>
            </a:lvl1pPr>
          </a:lstStyle>
          <a:p>
            <a:fld id="{AD23A16E-EFA4-4B9E-AAFB-4CD35D38AB1B}" type="slidenum">
              <a:rPr lang="en-US" smtClean="0"/>
              <a:t>‹#›</a:t>
            </a:fld>
            <a:endParaRPr lang="en-US"/>
          </a:p>
        </p:txBody>
      </p:sp>
    </p:spTree>
    <p:extLst>
      <p:ext uri="{BB962C8B-B14F-4D97-AF65-F5344CB8AC3E}">
        <p14:creationId xmlns:p14="http://schemas.microsoft.com/office/powerpoint/2010/main" val="3207960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industry-incentive.taipei/"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industry-incentive.taipei/"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citd.cpc.tw/CITDWeb/Web/Detail.aspx?p=35044b60-8ebf-4c3e-accd-2e56f6435f42"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userapply.uat.org.tw/"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industry-incentive.taipei/"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citd.cpc.tw/CITDWeb/Web/Detail.aspx?p=35044b60-8ebf-4c3e-accd-2e56f6435f42"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userapply.uat.org.tw/"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citd.cpc.tw/CITDWeb/Web/Detail.aspx?p=35044b60-8ebf-4c3e-accd-2e56f6435f42"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中小製造業接班傳承數位轉型</a:t>
            </a:r>
          </a:p>
          <a:p>
            <a:r>
              <a:rPr lang="zh-TW" altLang="en-US" dirty="0"/>
              <a:t>消費數據驅動精準研發製造</a:t>
            </a:r>
            <a:r>
              <a:rPr lang="en-US" altLang="zh-TW" dirty="0"/>
              <a:t>(C2M)</a:t>
            </a:r>
            <a:r>
              <a:rPr lang="zh-TW" altLang="en-US" dirty="0"/>
              <a:t>補助</a:t>
            </a:r>
            <a:endParaRPr lang="en-US" altLang="zh-TW" dirty="0"/>
          </a:p>
          <a:p>
            <a:r>
              <a:rPr lang="zh-TW" altLang="en-US" sz="1200" dirty="0"/>
              <a:t>中小型</a:t>
            </a:r>
            <a:r>
              <a:rPr lang="zh-TW" altLang="en-US" dirty="0"/>
              <a:t>製造業</a:t>
            </a:r>
            <a:r>
              <a:rPr lang="en-US" altLang="zh-TW" dirty="0"/>
              <a:t>(10</a:t>
            </a:r>
            <a:r>
              <a:rPr lang="zh-TW" altLang="en-US" dirty="0"/>
              <a:t>人以上</a:t>
            </a:r>
            <a:r>
              <a:rPr lang="en-US" altLang="zh-TW" dirty="0"/>
              <a:t>)</a:t>
            </a:r>
            <a:r>
              <a:rPr lang="zh-TW" altLang="en-US" dirty="0"/>
              <a:t> </a:t>
            </a:r>
            <a:r>
              <a:rPr lang="zh-TW" altLang="en-US" sz="1200" dirty="0"/>
              <a:t>低碳及智慧化升級轉型個案補助</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3A16E-EFA4-4B9E-AAFB-4CD35D38AB1B}"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127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09D41-533A-8992-22A4-95ECA1A374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247963-B3AA-03A3-E7BC-6A86EE8F86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96738B-3C74-55B7-1836-ABEFA7B81100}"/>
              </a:ext>
            </a:extLst>
          </p:cNvPr>
          <p:cNvSpPr>
            <a:spLocks noGrp="1"/>
          </p:cNvSpPr>
          <p:nvPr>
            <p:ph type="body" idx="1"/>
          </p:nvPr>
        </p:nvSpPr>
        <p:spPr/>
        <p:txBody>
          <a:bodyPr/>
          <a:lstStyle/>
          <a:p>
            <a:r>
              <a:rPr lang="zh-TW" altLang="en-US" dirty="0"/>
              <a:t>接下來是創新研發類的補助，有分成常態型跟主題型</a:t>
            </a:r>
            <a:endParaRPr lang="en-US" altLang="zh-TW" dirty="0"/>
          </a:p>
          <a:p>
            <a:r>
              <a:rPr lang="zh-TW" altLang="en-US" dirty="0"/>
              <a:t>常態型通常是隨到隨審；</a:t>
            </a:r>
            <a:endParaRPr lang="en-US" altLang="zh-TW" dirty="0"/>
          </a:p>
          <a:p>
            <a:r>
              <a:rPr lang="zh-TW" altLang="en-US" dirty="0"/>
              <a:t>主題型則是不定期公告，去年有，今年不一定有這個題目</a:t>
            </a:r>
            <a:endParaRPr lang="en-US" altLang="zh-TW" dirty="0"/>
          </a:p>
          <a:p>
            <a:endParaRPr lang="en-US" dirty="0"/>
          </a:p>
          <a:p>
            <a:r>
              <a:rPr lang="zh-TW" altLang="en-US" dirty="0"/>
              <a:t>回到常態型，有分中央的，像是</a:t>
            </a:r>
            <a:r>
              <a:rPr lang="en-US" altLang="zh-TW" dirty="0"/>
              <a:t>SBIR, SIIR, TIIP</a:t>
            </a:r>
            <a:r>
              <a:rPr lang="zh-TW" altLang="en-US" dirty="0"/>
              <a:t>，另外還有台北市的</a:t>
            </a:r>
            <a:r>
              <a:rPr lang="en-US" altLang="zh-TW" dirty="0"/>
              <a:t>SITI</a:t>
            </a:r>
            <a:r>
              <a:rPr lang="zh-TW" altLang="en-US" dirty="0"/>
              <a:t>補助  </a:t>
            </a:r>
            <a:endParaRPr lang="en-US" dirty="0"/>
          </a:p>
        </p:txBody>
      </p:sp>
      <p:sp>
        <p:nvSpPr>
          <p:cNvPr id="4" name="Slide Number Placeholder 3">
            <a:extLst>
              <a:ext uri="{FF2B5EF4-FFF2-40B4-BE49-F238E27FC236}">
                <a16:creationId xmlns:a16="http://schemas.microsoft.com/office/drawing/2014/main" id="{49A4704A-7BE5-4040-0D24-30895EFA481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3A16E-EFA4-4B9E-AAFB-4CD35D38AB1B}"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234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en-US" altLang="zh-TW" dirty="0"/>
              <a:t>SITI</a:t>
            </a:r>
            <a:r>
              <a:rPr lang="zh-TW" altLang="en-US" dirty="0"/>
              <a:t>的話，是針對台北市設立的公司，一年以內你可以申請創業補助，上限是</a:t>
            </a:r>
            <a:r>
              <a:rPr lang="en-US" altLang="zh-TW" dirty="0"/>
              <a:t>100</a:t>
            </a:r>
            <a:r>
              <a:rPr lang="zh-TW" altLang="en-US" dirty="0"/>
              <a:t>萬元；如果是一年以上，不管你是台灣公司或是國外分公司，那有研發跟品牌這兩種補助。如果說你是要擴大經營的規模，適合申請研發，那如果是品牌價值的提升，就是品牌補助，上限都是</a:t>
            </a:r>
            <a:r>
              <a:rPr lang="en-US" altLang="zh-TW" dirty="0"/>
              <a:t>500</a:t>
            </a:r>
            <a:r>
              <a:rPr lang="zh-TW" altLang="en-US" dirty="0"/>
              <a:t>萬元</a:t>
            </a:r>
            <a:endParaRPr lang="en-US" altLang="zh-TW" dirty="0">
              <a:hlinkClick r:id="" action="ppaction://noaction"/>
            </a:endParaRPr>
          </a:p>
          <a:p>
            <a:endParaRPr lang="en-US" altLang="zh-TW" dirty="0">
              <a:hlinkClick r:id="" action="ppaction://noaction"/>
            </a:endParaRPr>
          </a:p>
          <a:p>
            <a:endParaRPr lang="en-US" altLang="zh-TW" dirty="0">
              <a:hlinkClick r:id="" action="ppaction://noaction"/>
            </a:endParaRPr>
          </a:p>
          <a:p>
            <a:r>
              <a:rPr lang="en-US" altLang="zh-TW" dirty="0">
                <a:hlinkClick r:id="" action="ppaction://noaction"/>
              </a:rPr>
              <a:t>SITI </a:t>
            </a:r>
            <a:r>
              <a:rPr lang="zh-TW" altLang="en-US" dirty="0">
                <a:hlinkClick r:id="rId3"/>
              </a:rPr>
              <a:t>臺北市產業展獎勵補助計畫</a:t>
            </a:r>
            <a:r>
              <a:rPr lang="en-US" altLang="zh-TW" dirty="0">
                <a:hlinkClick r:id="rId3"/>
              </a:rPr>
              <a:t>-</a:t>
            </a:r>
            <a:r>
              <a:rPr lang="zh-TW" altLang="en-US" dirty="0">
                <a:hlinkClick r:id="rId3"/>
              </a:rPr>
              <a:t>創業補助</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985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3F0C2-A227-8FF8-86E3-385F13323A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092329-87C7-ED14-BEAA-43AE9F4C0881}"/>
              </a:ext>
            </a:extLst>
          </p:cNvPr>
          <p:cNvSpPr>
            <a:spLocks noGrp="1" noRot="1" noChangeAspect="1"/>
          </p:cNvSpPr>
          <p:nvPr>
            <p:ph type="sldImg"/>
          </p:nvPr>
        </p:nvSpPr>
        <p:spPr>
          <a:xfrm>
            <a:off x="438150" y="455613"/>
            <a:ext cx="5981700" cy="3365500"/>
          </a:xfrm>
        </p:spPr>
      </p:sp>
      <p:sp>
        <p:nvSpPr>
          <p:cNvPr id="3" name="Notes Placeholder 2">
            <a:extLst>
              <a:ext uri="{FF2B5EF4-FFF2-40B4-BE49-F238E27FC236}">
                <a16:creationId xmlns:a16="http://schemas.microsoft.com/office/drawing/2014/main" id="{4216CACE-0B14-825C-E75F-A57E41B8F8DA}"/>
              </a:ext>
            </a:extLst>
          </p:cNvPr>
          <p:cNvSpPr>
            <a:spLocks noGrp="1"/>
          </p:cNvSpPr>
          <p:nvPr>
            <p:ph type="body" idx="1"/>
          </p:nvPr>
        </p:nvSpPr>
        <p:spPr/>
        <p:txBody>
          <a:bodyPr/>
          <a:lstStyle/>
          <a:p>
            <a:r>
              <a:rPr lang="en-US" altLang="zh-TW" dirty="0"/>
              <a:t>SITI</a:t>
            </a:r>
            <a:r>
              <a:rPr lang="zh-TW" altLang="en-US" dirty="0"/>
              <a:t>的話，是針對台北市設立的公司，一年以內你可以申請創業補助，上限是</a:t>
            </a:r>
            <a:r>
              <a:rPr lang="en-US" altLang="zh-TW" dirty="0"/>
              <a:t>100</a:t>
            </a:r>
            <a:r>
              <a:rPr lang="zh-TW" altLang="en-US" dirty="0"/>
              <a:t>萬元；如果是一年以上，不管你是台灣公司或是國外分公司，那有研發跟品牌這兩種補助。如果說你是要擴大經營的規模，適合申請研發，那如果是品牌價值的提升，就是品牌補助，上限都是</a:t>
            </a:r>
            <a:r>
              <a:rPr lang="en-US" altLang="zh-TW" dirty="0"/>
              <a:t>500</a:t>
            </a:r>
            <a:r>
              <a:rPr lang="zh-TW" altLang="en-US" dirty="0"/>
              <a:t>萬元</a:t>
            </a:r>
            <a:endParaRPr lang="en-US" altLang="zh-TW" dirty="0">
              <a:hlinkClick r:id="" action="ppaction://noaction"/>
            </a:endParaRPr>
          </a:p>
          <a:p>
            <a:endParaRPr lang="en-US" altLang="zh-TW" dirty="0">
              <a:hlinkClick r:id="" action="ppaction://noaction"/>
            </a:endParaRPr>
          </a:p>
          <a:p>
            <a:endParaRPr lang="en-US" altLang="zh-TW" dirty="0">
              <a:hlinkClick r:id="" action="ppaction://noaction"/>
            </a:endParaRPr>
          </a:p>
          <a:p>
            <a:r>
              <a:rPr lang="en-US" altLang="zh-TW" dirty="0">
                <a:hlinkClick r:id="" action="ppaction://noaction"/>
              </a:rPr>
              <a:t>SITI </a:t>
            </a:r>
            <a:r>
              <a:rPr lang="zh-TW" altLang="en-US" dirty="0">
                <a:hlinkClick r:id="rId3"/>
              </a:rPr>
              <a:t>臺北市產業展獎勵補助計畫</a:t>
            </a:r>
            <a:r>
              <a:rPr lang="en-US" altLang="zh-TW" dirty="0">
                <a:hlinkClick r:id="rId3"/>
              </a:rPr>
              <a:t>-</a:t>
            </a:r>
            <a:r>
              <a:rPr lang="zh-TW" altLang="en-US" dirty="0">
                <a:hlinkClick r:id="rId3"/>
              </a:rPr>
              <a:t>創業補助</a:t>
            </a:r>
            <a:endParaRPr lang="en-US" dirty="0"/>
          </a:p>
        </p:txBody>
      </p:sp>
      <p:sp>
        <p:nvSpPr>
          <p:cNvPr id="4" name="Slide Number Placeholder 3">
            <a:extLst>
              <a:ext uri="{FF2B5EF4-FFF2-40B4-BE49-F238E27FC236}">
                <a16:creationId xmlns:a16="http://schemas.microsoft.com/office/drawing/2014/main" id="{5BB520FF-B494-D89E-F932-87F7D8F3F61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238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1" kern="1200" dirty="0">
                <a:solidFill>
                  <a:schemeClr val="tx1"/>
                </a:solidFill>
                <a:latin typeface="+mn-lt"/>
                <a:ea typeface="+mn-ea"/>
                <a:cs typeface="+mn-cs"/>
              </a:rPr>
              <a:t>AI </a:t>
            </a:r>
            <a:r>
              <a:rPr lang="zh-TW" altLang="en-US" sz="1200" b="1" kern="1200" dirty="0">
                <a:solidFill>
                  <a:schemeClr val="tx1"/>
                </a:solidFill>
                <a:latin typeface="+mn-lt"/>
                <a:ea typeface="+mn-ea"/>
                <a:cs typeface="+mn-cs"/>
              </a:rPr>
              <a:t>智慧應用：</a:t>
            </a:r>
            <a:r>
              <a:rPr lang="zh-TW" altLang="en-US" sz="1200" b="0" kern="1200" dirty="0">
                <a:solidFill>
                  <a:schemeClr val="tx1"/>
                </a:solidFill>
                <a:latin typeface="+mn-lt"/>
                <a:ea typeface="+mn-ea"/>
                <a:cs typeface="+mn-cs"/>
              </a:rPr>
              <a:t>聚焦半導體製造、精密機械、醫療照護、電子組裝、紡織、化工與塑膠、金屬與五金加工、零售流通、農業與食品加工等應用領域，但不以此為限。</a:t>
            </a:r>
            <a:br>
              <a:rPr lang="en-US" altLang="zh-TW" sz="1200" b="0" kern="1200" dirty="0">
                <a:solidFill>
                  <a:schemeClr val="tx1"/>
                </a:solidFill>
                <a:latin typeface="+mn-lt"/>
                <a:ea typeface="+mn-ea"/>
                <a:cs typeface="+mn-cs"/>
              </a:rPr>
            </a:br>
            <a:r>
              <a:rPr lang="zh-TW" altLang="en-US" sz="1200" b="0" kern="1200" dirty="0">
                <a:solidFill>
                  <a:schemeClr val="tx1"/>
                </a:solidFill>
                <a:latin typeface="+mn-lt"/>
                <a:ea typeface="+mn-ea"/>
                <a:cs typeface="+mn-cs"/>
              </a:rPr>
              <a:t>在既定流程中，開發生產製造、設計研發、供應鏈管理的相關應用，例如：製程改善、知識管理、風險控管、模擬測試，連結共通資料進行分析評估，以判別式</a:t>
            </a:r>
            <a:r>
              <a:rPr lang="en-US" altLang="zh-TW" sz="1200" b="0" kern="1200" dirty="0">
                <a:solidFill>
                  <a:schemeClr val="tx1"/>
                </a:solidFill>
                <a:latin typeface="+mn-lt"/>
                <a:ea typeface="+mn-ea"/>
                <a:cs typeface="+mn-cs"/>
              </a:rPr>
              <a:t>AI</a:t>
            </a:r>
            <a:r>
              <a:rPr lang="zh-TW" altLang="en-US" sz="1200" b="0" kern="1200" dirty="0">
                <a:solidFill>
                  <a:schemeClr val="tx1"/>
                </a:solidFill>
                <a:latin typeface="+mn-lt"/>
                <a:ea typeface="+mn-ea"/>
                <a:cs typeface="+mn-cs"/>
              </a:rPr>
              <a:t>或生成式</a:t>
            </a:r>
            <a:r>
              <a:rPr lang="en-US" altLang="zh-TW" sz="1200" b="0" kern="1200" dirty="0">
                <a:solidFill>
                  <a:schemeClr val="tx1"/>
                </a:solidFill>
                <a:latin typeface="+mn-lt"/>
                <a:ea typeface="+mn-ea"/>
                <a:cs typeface="+mn-cs"/>
              </a:rPr>
              <a:t>AI</a:t>
            </a:r>
            <a:r>
              <a:rPr lang="zh-TW" altLang="en-US" sz="1200" b="0" kern="1200" dirty="0">
                <a:solidFill>
                  <a:schemeClr val="tx1"/>
                </a:solidFill>
                <a:latin typeface="+mn-lt"/>
                <a:ea typeface="+mn-ea"/>
                <a:cs typeface="+mn-cs"/>
              </a:rPr>
              <a:t>技術來改善既定流程，提升產業管理的效率。</a:t>
            </a:r>
            <a:br>
              <a:rPr lang="en-US" altLang="zh-TW" sz="1200" b="0" kern="1200" dirty="0">
                <a:solidFill>
                  <a:schemeClr val="tx1"/>
                </a:solidFill>
                <a:latin typeface="+mn-lt"/>
                <a:ea typeface="+mn-ea"/>
                <a:cs typeface="+mn-cs"/>
              </a:rPr>
            </a:br>
            <a:r>
              <a:rPr lang="en-US" altLang="zh-TW" sz="1200" b="0" kern="1200" dirty="0">
                <a:solidFill>
                  <a:schemeClr val="tx1"/>
                </a:solidFill>
                <a:latin typeface="+mn-lt"/>
                <a:ea typeface="+mn-ea"/>
                <a:cs typeface="+mn-cs"/>
              </a:rPr>
              <a:t>AI </a:t>
            </a:r>
            <a:r>
              <a:rPr lang="zh-TW" altLang="en-US" sz="1200" b="0" kern="1200" dirty="0">
                <a:solidFill>
                  <a:schemeClr val="tx1"/>
                </a:solidFill>
                <a:latin typeface="+mn-lt"/>
                <a:ea typeface="+mn-ea"/>
                <a:cs typeface="+mn-cs"/>
              </a:rPr>
              <a:t>技術應包括機器學習演算法、深度學習演算法、大語言模型</a:t>
            </a:r>
            <a:r>
              <a:rPr lang="en-US" altLang="zh-TW" sz="1200" b="0" kern="1200" dirty="0">
                <a:solidFill>
                  <a:schemeClr val="tx1"/>
                </a:solidFill>
                <a:latin typeface="+mn-lt"/>
                <a:ea typeface="+mn-ea"/>
                <a:cs typeface="+mn-cs"/>
              </a:rPr>
              <a:t>(LLM)</a:t>
            </a:r>
            <a:r>
              <a:rPr lang="zh-TW" altLang="en-US" sz="1200" b="0" kern="1200" dirty="0">
                <a:solidFill>
                  <a:schemeClr val="tx1"/>
                </a:solidFill>
                <a:latin typeface="+mn-lt"/>
                <a:ea typeface="+mn-ea"/>
                <a:cs typeface="+mn-cs"/>
              </a:rPr>
              <a:t>或自然語言處理等技術元素之系統或技術服務，仿人類智慧進行感知、認知、學習與判斷整合，能大規模利用各類數據類型，協助產業所需之模擬、辨識、分類或決策參考。</a:t>
            </a:r>
            <a:endParaRPr lang="en-US" altLang="zh-TW" sz="1200" b="0" kern="1200" dirty="0">
              <a:solidFill>
                <a:schemeClr val="tx1"/>
              </a:solidFill>
              <a:latin typeface="+mn-lt"/>
              <a:ea typeface="+mn-ea"/>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b="1" kern="1200" dirty="0">
                <a:solidFill>
                  <a:schemeClr val="tx1"/>
                </a:solidFill>
                <a:latin typeface="+mn-lt"/>
                <a:ea typeface="+mn-ea"/>
                <a:cs typeface="+mn-cs"/>
              </a:rPr>
              <a:t>無人載具應用：以自主控制、任務協作、導航定位、</a:t>
            </a:r>
            <a:r>
              <a:rPr lang="en-US" altLang="zh-TW" sz="1200" b="1" kern="1200" dirty="0">
                <a:solidFill>
                  <a:schemeClr val="tx1"/>
                </a:solidFill>
                <a:latin typeface="+mn-lt"/>
                <a:ea typeface="+mn-ea"/>
                <a:cs typeface="+mn-cs"/>
              </a:rPr>
              <a:t>AI </a:t>
            </a:r>
            <a:r>
              <a:rPr lang="zh-TW" altLang="en-US" sz="1200" b="1" kern="1200" dirty="0">
                <a:solidFill>
                  <a:schemeClr val="tx1"/>
                </a:solidFill>
                <a:latin typeface="+mn-lt"/>
                <a:ea typeface="+mn-ea"/>
                <a:cs typeface="+mn-cs"/>
              </a:rPr>
              <a:t>影像辨識、</a:t>
            </a:r>
            <a:r>
              <a:rPr lang="en-US" altLang="zh-TW" sz="1200" b="1" kern="1200" dirty="0">
                <a:solidFill>
                  <a:schemeClr val="tx1"/>
                </a:solidFill>
                <a:latin typeface="+mn-lt"/>
                <a:ea typeface="+mn-ea"/>
                <a:cs typeface="+mn-cs"/>
              </a:rPr>
              <a:t>LiDAR</a:t>
            </a:r>
            <a:r>
              <a:rPr lang="zh-TW" altLang="en-US" sz="1200" b="1" kern="1200" dirty="0">
                <a:solidFill>
                  <a:schemeClr val="tx1"/>
                </a:solidFill>
                <a:latin typeface="+mn-lt"/>
                <a:ea typeface="+mn-ea"/>
                <a:cs typeface="+mn-cs"/>
              </a:rPr>
              <a:t>／聲納掃描、多源感測資料融合、通訊連線與資安監控等為核心技術，推動陸、海、空載具之跨域整合應用。涵蓋製造、物流運輸、能源設施維運、農漁監測、災害勘查、陸海空巡檢與公共服務等領域。</a:t>
            </a:r>
            <a:br>
              <a:rPr lang="en-US" altLang="zh-TW" sz="1200" b="1" kern="1200" dirty="0">
                <a:solidFill>
                  <a:schemeClr val="tx1"/>
                </a:solidFill>
                <a:latin typeface="+mn-lt"/>
                <a:ea typeface="+mn-ea"/>
                <a:cs typeface="+mn-cs"/>
              </a:rPr>
            </a:br>
            <a:r>
              <a:rPr lang="zh-TW" altLang="en-US" sz="1200" b="1" kern="1200" dirty="0">
                <a:solidFill>
                  <a:schemeClr val="tx1"/>
                </a:solidFill>
                <a:latin typeface="+mn-lt"/>
                <a:ea typeface="+mn-ea"/>
                <a:cs typeface="+mn-cs"/>
              </a:rPr>
              <a:t>透過場域示範與系統驗證，建立操作數據、測試標準，促進無人載具技術商品化與強化產業鏈合作，帶動智慧移動自主系統發展，提升自主決策與任務持續運作能力。</a:t>
            </a:r>
            <a:endParaRPr lang="en-US" altLang="zh-TW" sz="1200" b="1" kern="1200" dirty="0">
              <a:solidFill>
                <a:schemeClr val="tx1"/>
              </a:solidFill>
              <a:latin typeface="+mn-lt"/>
              <a:ea typeface="+mn-ea"/>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b="1" kern="1200" dirty="0">
                <a:solidFill>
                  <a:schemeClr val="tx1"/>
                </a:solidFill>
                <a:latin typeface="+mn-lt"/>
                <a:ea typeface="+mn-ea"/>
                <a:cs typeface="+mn-cs"/>
              </a:rPr>
              <a:t>淨零應用：運用物聯網、循環材料、能源科技等，提升新 能源、新材料應用與碳管理能力、能源效率調 度，推動綠色製程與淨零轉型，透過感測與數 據分析進行環境監測、資源循環利用等，促進 低碳生產與永續生態經營。</a:t>
            </a:r>
            <a:endParaRPr lang="en-US" altLang="zh-TW" sz="1200" b="1"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6837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en-US" altLang="zh-TW" dirty="0"/>
              <a:t>SBIR</a:t>
            </a:r>
            <a:r>
              <a:rPr lang="zh-TW" altLang="en-US" dirty="0"/>
              <a:t>的話是針對中小企業提出的補助，定義是新台幣</a:t>
            </a:r>
            <a:r>
              <a:rPr lang="en-US" altLang="zh-TW" dirty="0"/>
              <a:t>1</a:t>
            </a:r>
            <a:r>
              <a:rPr lang="zh-TW" altLang="en-US" dirty="0"/>
              <a:t>億元以下，或是員工數未滿</a:t>
            </a:r>
            <a:r>
              <a:rPr lang="en-US" altLang="zh-TW" dirty="0"/>
              <a:t>200</a:t>
            </a:r>
            <a:r>
              <a:rPr lang="zh-TW" altLang="en-US" dirty="0"/>
              <a:t>人</a:t>
            </a:r>
            <a:endParaRPr lang="en-US" altLang="zh-TW" dirty="0"/>
          </a:p>
          <a:p>
            <a:r>
              <a:rPr lang="zh-TW" altLang="en-US" dirty="0"/>
              <a:t>依照你第幾次申請、自己申請或聯合申請，會有不同的補助上限，範圍從</a:t>
            </a:r>
            <a:r>
              <a:rPr lang="en-US" altLang="zh-TW" dirty="0"/>
              <a:t>100</a:t>
            </a:r>
            <a:r>
              <a:rPr lang="zh-TW" altLang="en-US" dirty="0"/>
              <a:t>萬到</a:t>
            </a:r>
            <a:r>
              <a:rPr lang="en-US" altLang="zh-TW" dirty="0"/>
              <a:t>3000</a:t>
            </a:r>
            <a:r>
              <a:rPr lang="zh-TW" altLang="en-US" dirty="0"/>
              <a:t>萬</a:t>
            </a:r>
            <a:endParaRPr lang="en-US" altLang="zh-TW" dirty="0"/>
          </a:p>
          <a:p>
            <a:endParaRPr lang="en-US" dirty="0"/>
          </a:p>
          <a:p>
            <a:r>
              <a:rPr lang="zh-TW" altLang="en-US" dirty="0"/>
              <a:t>重點就會是數位轉型跟淨零排放，例如說有間</a:t>
            </a:r>
            <a:r>
              <a:rPr lang="en-US" altLang="zh-TW" dirty="0" err="1"/>
              <a:t>wifi</a:t>
            </a:r>
            <a:r>
              <a:rPr lang="zh-TW" altLang="en-US" dirty="0"/>
              <a:t>分享器業者就做異業結盟，讓</a:t>
            </a:r>
            <a:r>
              <a:rPr lang="en-US" altLang="zh-TW" dirty="0" err="1"/>
              <a:t>wifi</a:t>
            </a:r>
            <a:r>
              <a:rPr lang="zh-TW" altLang="en-US" dirty="0"/>
              <a:t>機可以投廣告、導購，開創一個新的導購服務</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144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DB908-2587-7AB9-5A83-B3E91ED122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BB8C58-F16D-8D42-4058-D85922271196}"/>
              </a:ext>
            </a:extLst>
          </p:cNvPr>
          <p:cNvSpPr>
            <a:spLocks noGrp="1" noRot="1" noChangeAspect="1"/>
          </p:cNvSpPr>
          <p:nvPr>
            <p:ph type="sldImg"/>
          </p:nvPr>
        </p:nvSpPr>
        <p:spPr>
          <a:xfrm>
            <a:off x="438150" y="455613"/>
            <a:ext cx="5981700" cy="3365500"/>
          </a:xfrm>
        </p:spPr>
      </p:sp>
      <p:sp>
        <p:nvSpPr>
          <p:cNvPr id="3" name="Notes Placeholder 2">
            <a:extLst>
              <a:ext uri="{FF2B5EF4-FFF2-40B4-BE49-F238E27FC236}">
                <a16:creationId xmlns:a16="http://schemas.microsoft.com/office/drawing/2014/main" id="{B0B54CD8-1FA2-8554-3A4E-85EA28E4E2B3}"/>
              </a:ext>
            </a:extLst>
          </p:cNvPr>
          <p:cNvSpPr>
            <a:spLocks noGrp="1"/>
          </p:cNvSpPr>
          <p:nvPr>
            <p:ph type="body" idx="1"/>
          </p:nvPr>
        </p:nvSpPr>
        <p:spPr/>
        <p:txBody>
          <a:bodyPr/>
          <a:lstStyle/>
          <a:p>
            <a:r>
              <a:rPr lang="zh-TW" altLang="en-US" dirty="0"/>
              <a:t>　「</a:t>
            </a:r>
            <a:r>
              <a:rPr lang="en-US" altLang="zh-TW" dirty="0"/>
              <a:t>AI</a:t>
            </a:r>
            <a:r>
              <a:rPr lang="zh-TW" altLang="en-US" dirty="0"/>
              <a:t>應用躍昇計畫」目標為鼓勵國內企業結合</a:t>
            </a:r>
            <a:r>
              <a:rPr lang="en-US" altLang="zh-TW" dirty="0"/>
              <a:t>SI</a:t>
            </a:r>
            <a:r>
              <a:rPr lang="zh-TW" altLang="en-US" dirty="0"/>
              <a:t>業者或法人共同開發</a:t>
            </a:r>
            <a:r>
              <a:rPr lang="en-US" altLang="zh-TW" dirty="0"/>
              <a:t>AI</a:t>
            </a:r>
            <a:r>
              <a:rPr lang="zh-TW" altLang="en-US" dirty="0"/>
              <a:t>應用技術，導入實際場域運作驗證，計畫可分為「導入」及「擴散」兩種形式。</a:t>
            </a:r>
          </a:p>
          <a:p>
            <a:endParaRPr lang="zh-TW" altLang="en-US" dirty="0"/>
          </a:p>
          <a:p>
            <a:r>
              <a:rPr lang="zh-TW" altLang="en-US" dirty="0"/>
              <a:t>＊導入型：鼓勵企業攜手</a:t>
            </a:r>
            <a:r>
              <a:rPr lang="en-US" altLang="zh-TW" dirty="0"/>
              <a:t>SI</a:t>
            </a:r>
            <a:r>
              <a:rPr lang="zh-TW" altLang="en-US" dirty="0"/>
              <a:t>業者或法人導入</a:t>
            </a:r>
            <a:r>
              <a:rPr lang="en-US" altLang="zh-TW" dirty="0"/>
              <a:t>AI</a:t>
            </a:r>
            <a:r>
              <a:rPr lang="zh-TW" altLang="en-US" dirty="0"/>
              <a:t>技術，每案補助上限為新臺幣</a:t>
            </a:r>
            <a:r>
              <a:rPr lang="en-US" altLang="zh-TW" dirty="0"/>
              <a:t>2,000</a:t>
            </a:r>
            <a:r>
              <a:rPr lang="zh-TW" altLang="en-US" dirty="0"/>
              <a:t>萬元。另為擴散</a:t>
            </a:r>
            <a:r>
              <a:rPr lang="en-US" altLang="zh-TW" dirty="0"/>
              <a:t>AI</a:t>
            </a:r>
            <a:r>
              <a:rPr lang="zh-TW" altLang="en-US" dirty="0"/>
              <a:t>應用導入，執行計畫</a:t>
            </a:r>
            <a:r>
              <a:rPr lang="en-US" altLang="zh-TW" dirty="0"/>
              <a:t>SI</a:t>
            </a:r>
            <a:r>
              <a:rPr lang="zh-TW" altLang="en-US" dirty="0"/>
              <a:t>業者後續可申請</a:t>
            </a:r>
            <a:r>
              <a:rPr lang="en-US" altLang="zh-TW" dirty="0"/>
              <a:t>1,000</a:t>
            </a:r>
            <a:r>
              <a:rPr lang="zh-TW" altLang="en-US" dirty="0"/>
              <a:t>萬加碼補助，須「擴散」</a:t>
            </a:r>
            <a:r>
              <a:rPr lang="en-US" altLang="zh-TW" dirty="0"/>
              <a:t>4</a:t>
            </a:r>
            <a:r>
              <a:rPr lang="zh-TW" altLang="en-US" dirty="0"/>
              <a:t>家以上應用企業。</a:t>
            </a:r>
          </a:p>
          <a:p>
            <a:endParaRPr lang="zh-TW" altLang="en-US" dirty="0"/>
          </a:p>
          <a:p>
            <a:r>
              <a:rPr lang="zh-TW" altLang="en-US" dirty="0"/>
              <a:t>＊擴散型：由系統整合業者主導申請，每案補助上限為新臺幣</a:t>
            </a:r>
            <a:r>
              <a:rPr lang="en-US" altLang="zh-TW" dirty="0"/>
              <a:t>2,000</a:t>
            </a:r>
            <a:r>
              <a:rPr lang="zh-TW" altLang="en-US" dirty="0"/>
              <a:t>萬元，每案系統整合業者需擴散</a:t>
            </a:r>
            <a:r>
              <a:rPr lang="en-US" altLang="zh-TW" dirty="0"/>
              <a:t>AI</a:t>
            </a:r>
            <a:r>
              <a:rPr lang="zh-TW" altLang="en-US" dirty="0"/>
              <a:t>技術至</a:t>
            </a:r>
            <a:r>
              <a:rPr lang="en-US" altLang="zh-TW" dirty="0"/>
              <a:t>8</a:t>
            </a:r>
            <a:r>
              <a:rPr lang="zh-TW" altLang="en-US" dirty="0"/>
              <a:t>間以上的應用企業。</a:t>
            </a:r>
            <a:endParaRPr lang="en-US" dirty="0"/>
          </a:p>
        </p:txBody>
      </p:sp>
      <p:sp>
        <p:nvSpPr>
          <p:cNvPr id="4" name="Slide Number Placeholder 3">
            <a:extLst>
              <a:ext uri="{FF2B5EF4-FFF2-40B4-BE49-F238E27FC236}">
                <a16:creationId xmlns:a16="http://schemas.microsoft.com/office/drawing/2014/main" id="{772B6EA3-EA66-7F0B-ACEA-9C85E4593CF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40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en-US" altLang="zh-TW" dirty="0"/>
              <a:t>SBIR</a:t>
            </a:r>
            <a:r>
              <a:rPr lang="zh-TW" altLang="en-US" dirty="0"/>
              <a:t>的話是針對中小企業提出的補助，定義是新台幣</a:t>
            </a:r>
            <a:r>
              <a:rPr lang="en-US" altLang="zh-TW" dirty="0"/>
              <a:t>1</a:t>
            </a:r>
            <a:r>
              <a:rPr lang="zh-TW" altLang="en-US" dirty="0"/>
              <a:t>億元以下，或是員工數未滿</a:t>
            </a:r>
            <a:r>
              <a:rPr lang="en-US" altLang="zh-TW" dirty="0"/>
              <a:t>200</a:t>
            </a:r>
            <a:r>
              <a:rPr lang="zh-TW" altLang="en-US" dirty="0"/>
              <a:t>人</a:t>
            </a:r>
            <a:endParaRPr lang="en-US" altLang="zh-TW" dirty="0"/>
          </a:p>
          <a:p>
            <a:r>
              <a:rPr lang="zh-TW" altLang="en-US" dirty="0"/>
              <a:t>依照你第幾次申請、自己申請或聯合申請，會有不同的補助上限，範圍從</a:t>
            </a:r>
            <a:r>
              <a:rPr lang="en-US" altLang="zh-TW" dirty="0"/>
              <a:t>100</a:t>
            </a:r>
            <a:r>
              <a:rPr lang="zh-TW" altLang="en-US" dirty="0"/>
              <a:t>萬到</a:t>
            </a:r>
            <a:r>
              <a:rPr lang="en-US" altLang="zh-TW" dirty="0"/>
              <a:t>3000</a:t>
            </a:r>
            <a:r>
              <a:rPr lang="zh-TW" altLang="en-US" dirty="0"/>
              <a:t>萬</a:t>
            </a:r>
            <a:endParaRPr lang="en-US" altLang="zh-TW" dirty="0"/>
          </a:p>
          <a:p>
            <a:endParaRPr lang="en-US" dirty="0"/>
          </a:p>
          <a:p>
            <a:r>
              <a:rPr lang="zh-TW" altLang="en-US" dirty="0"/>
              <a:t>重點就會是數位轉型跟淨零排放，例如說有間</a:t>
            </a:r>
            <a:r>
              <a:rPr lang="en-US" altLang="zh-TW" dirty="0" err="1"/>
              <a:t>wifi</a:t>
            </a:r>
            <a:r>
              <a:rPr lang="zh-TW" altLang="en-US" dirty="0"/>
              <a:t>分享器業者就做異業結盟，讓</a:t>
            </a:r>
            <a:r>
              <a:rPr lang="en-US" altLang="zh-TW" dirty="0" err="1"/>
              <a:t>wifi</a:t>
            </a:r>
            <a:r>
              <a:rPr lang="zh-TW" altLang="en-US" dirty="0"/>
              <a:t>機可以投廣告、導購，開創一個新的導購服務</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58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en-US" altLang="zh-TW" dirty="0"/>
              <a:t>TIIP</a:t>
            </a:r>
            <a:r>
              <a:rPr lang="zh-TW" altLang="en-US" dirty="0"/>
              <a:t>的話，通常企業規模會比</a:t>
            </a:r>
            <a:r>
              <a:rPr lang="en-US" altLang="zh-TW" dirty="0"/>
              <a:t>SBIR</a:t>
            </a:r>
            <a:r>
              <a:rPr lang="zh-TW" altLang="en-US" dirty="0"/>
              <a:t>和</a:t>
            </a:r>
            <a:r>
              <a:rPr lang="en-US" altLang="zh-TW" dirty="0"/>
              <a:t>SIIR</a:t>
            </a:r>
            <a:r>
              <a:rPr lang="zh-TW" altLang="en-US" dirty="0"/>
              <a:t>高，大多是新興科技產業來參加，最高補助</a:t>
            </a:r>
            <a:r>
              <a:rPr lang="en-US" altLang="zh-TW" dirty="0"/>
              <a:t>40%</a:t>
            </a:r>
            <a:r>
              <a:rPr lang="zh-TW" altLang="en-US" dirty="0"/>
              <a:t>，但是沒有補助上限。</a:t>
            </a:r>
            <a:endParaRPr lang="en-US" dirty="0"/>
          </a:p>
          <a:p>
            <a:endParaRPr lang="en-US" dirty="0"/>
          </a:p>
          <a:p>
            <a:endParaRPr lang="en-US" dirty="0"/>
          </a:p>
          <a:p>
            <a:endParaRPr lang="en-US" dirty="0"/>
          </a:p>
          <a:p>
            <a:r>
              <a:rPr lang="en-US" dirty="0"/>
              <a:t>https://tiip-consultant.tw/</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7302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067DC-1034-F08F-86D4-15EFAA234F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B1232-5B43-D9D6-5890-09974B616CE0}"/>
              </a:ext>
            </a:extLst>
          </p:cNvPr>
          <p:cNvSpPr>
            <a:spLocks noGrp="1" noRot="1" noChangeAspect="1"/>
          </p:cNvSpPr>
          <p:nvPr>
            <p:ph type="sldImg"/>
          </p:nvPr>
        </p:nvSpPr>
        <p:spPr>
          <a:xfrm>
            <a:off x="438150" y="455613"/>
            <a:ext cx="5981700" cy="3365500"/>
          </a:xfrm>
        </p:spPr>
      </p:sp>
      <p:sp>
        <p:nvSpPr>
          <p:cNvPr id="3" name="Notes Placeholder 2">
            <a:extLst>
              <a:ext uri="{FF2B5EF4-FFF2-40B4-BE49-F238E27FC236}">
                <a16:creationId xmlns:a16="http://schemas.microsoft.com/office/drawing/2014/main" id="{9DEB9FCA-ED14-38E6-D4D0-E91554CB53ED}"/>
              </a:ext>
            </a:extLst>
          </p:cNvPr>
          <p:cNvSpPr>
            <a:spLocks noGrp="1"/>
          </p:cNvSpPr>
          <p:nvPr>
            <p:ph type="body" idx="1"/>
          </p:nvPr>
        </p:nvSpPr>
        <p:spPr/>
        <p:txBody>
          <a:bodyPr/>
          <a:lstStyle/>
          <a:p>
            <a:pPr algn="l"/>
            <a:r>
              <a:rPr lang="en-US" altLang="zh-TW" sz="1200" dirty="0"/>
              <a:t>1.</a:t>
            </a:r>
            <a:r>
              <a:rPr lang="zh-TW" altLang="en-US" sz="1200" dirty="0"/>
              <a:t>前瞻技術開發：</a:t>
            </a:r>
            <a:r>
              <a:rPr lang="zh-TW" altLang="en-US" sz="1200" b="1" dirty="0"/>
              <a:t>開發創新前瞻軟體技術</a:t>
            </a:r>
            <a:r>
              <a:rPr lang="zh-TW" altLang="en-US" sz="1200" dirty="0"/>
              <a:t>，例如：低軌道衛星、加密通訊、量子運算、雲端運算等資通訊技術或系統，強化臺灣資通訊軟體基礎應用及資安防護系統</a:t>
            </a:r>
            <a:endParaRPr lang="en-US" altLang="zh-TW" sz="1200" dirty="0"/>
          </a:p>
          <a:p>
            <a:pPr algn="l"/>
            <a:r>
              <a:rPr lang="en-US" altLang="zh-TW" sz="1200" dirty="0"/>
              <a:t>2.</a:t>
            </a:r>
            <a:r>
              <a:rPr lang="zh-TW" altLang="en-US" sz="1200" dirty="0"/>
              <a:t>企業營用應用：</a:t>
            </a:r>
            <a:r>
              <a:rPr lang="zh-TW" altLang="en-US" sz="1200" b="1" dirty="0"/>
              <a:t>開發可應用在產業於生產、製程、控管等流程系統之創新應用解決方案</a:t>
            </a:r>
            <a:r>
              <a:rPr lang="zh-TW" altLang="en-US" sz="1200" dirty="0"/>
              <a:t>，進而穩定品質並提高效率、效能等；或可優化企業內部營運流程，進而協助管理決策、提升營運效率及組織再造等，強化企業競爭力</a:t>
            </a:r>
            <a:endParaRPr lang="en-US" altLang="zh-TW" sz="1200" dirty="0"/>
          </a:p>
          <a:p>
            <a:pPr algn="l"/>
            <a:r>
              <a:rPr lang="en-US" altLang="zh-TW" sz="1200" dirty="0"/>
              <a:t>3.</a:t>
            </a:r>
            <a:r>
              <a:rPr lang="zh-TW" altLang="en-US" sz="1200" dirty="0"/>
              <a:t>終端消費應用：</a:t>
            </a:r>
            <a:r>
              <a:rPr lang="zh-TW" altLang="en-US" sz="1200" b="1" dirty="0"/>
              <a:t>開發可應用於消費者及市場端之創新應用解決方案</a:t>
            </a:r>
            <a:r>
              <a:rPr lang="zh-TW" altLang="en-US" sz="1200" dirty="0"/>
              <a:t>，例如：使用者研究、精準行銷、購物銷售等創新商業應用，進而優化顧客消費體驗或改善使用情境</a:t>
            </a:r>
            <a:endParaRPr lang="en-US" altLang="zh-TW" sz="1200" dirty="0"/>
          </a:p>
          <a:p>
            <a:pPr algn="l"/>
            <a:r>
              <a:rPr lang="en-US" altLang="zh-TW" sz="1200" dirty="0"/>
              <a:t>4.</a:t>
            </a:r>
            <a:r>
              <a:rPr lang="zh-TW" altLang="en-US" sz="1200" dirty="0"/>
              <a:t>永續社會應用：</a:t>
            </a:r>
            <a:r>
              <a:rPr lang="zh-TW" altLang="en-US" sz="1200" b="1" dirty="0"/>
              <a:t>開發有益於高齡社會、環境永續或社會大眾之創新應用解決方案</a:t>
            </a:r>
            <a:r>
              <a:rPr lang="zh-TW" altLang="en-US" sz="1200" dirty="0"/>
              <a:t>，例如：以維持照護者、需照護者其日常或社區樂活安居之長照護理、行動輔助、活動監測或安全防護等；或為碳足跡盤查、能源減耗、減少排放等，以助於達到環境永續之解決方案</a:t>
            </a:r>
            <a:endParaRPr lang="en-US" altLang="zh-TW" sz="1200" dirty="0"/>
          </a:p>
          <a:p>
            <a:pPr algn="l"/>
            <a:r>
              <a:rPr lang="en-US" altLang="zh-TW" sz="1200" dirty="0"/>
              <a:t>5.AI</a:t>
            </a:r>
            <a:r>
              <a:rPr lang="zh-TW" altLang="en-US" sz="1200" dirty="0"/>
              <a:t>驅動數位服務</a:t>
            </a:r>
            <a:r>
              <a:rPr lang="en-US" altLang="zh-TW" sz="1200" dirty="0"/>
              <a:t>:</a:t>
            </a:r>
            <a:r>
              <a:rPr lang="zh-TW" altLang="en-US" sz="1200" dirty="0"/>
              <a:t> </a:t>
            </a:r>
            <a:r>
              <a:rPr lang="zh-TW" altLang="en-US" sz="1200" b="1" dirty="0"/>
              <a:t>開發以</a:t>
            </a:r>
            <a:r>
              <a:rPr lang="en-US" altLang="zh-TW" sz="1200" b="1" dirty="0"/>
              <a:t>AI</a:t>
            </a:r>
            <a:r>
              <a:rPr lang="zh-TW" altLang="en-US" sz="1200" b="1" dirty="0"/>
              <a:t>為核心的創新服務模式</a:t>
            </a:r>
            <a:r>
              <a:rPr lang="zh-TW" altLang="en-US" sz="1200" dirty="0"/>
              <a:t>，推動人工智慧於產業與社會的落地應用，以提升效能並創造價值，並以商業應用驗證</a:t>
            </a:r>
            <a:r>
              <a:rPr lang="en-US" altLang="zh-TW" sz="1200" dirty="0"/>
              <a:t>(Proof of Business, POB)</a:t>
            </a:r>
            <a:r>
              <a:rPr lang="zh-TW" altLang="en-US" sz="1200" dirty="0"/>
              <a:t>為目標，將技術轉化為可行服務與產品，帶動市場普及與國際接軌，例如</a:t>
            </a:r>
            <a:r>
              <a:rPr lang="en-US" altLang="zh-TW" sz="1200" dirty="0"/>
              <a:t>: </a:t>
            </a:r>
            <a:r>
              <a:rPr lang="zh-TW" altLang="en-US" sz="1200" dirty="0"/>
              <a:t>生成式 </a:t>
            </a:r>
            <a:r>
              <a:rPr lang="en-US" altLang="zh-TW" sz="1200" dirty="0"/>
              <a:t>AI</a:t>
            </a:r>
            <a:r>
              <a:rPr lang="zh-TW" altLang="en-US" sz="1200" dirty="0"/>
              <a:t>、整合 跨域 </a:t>
            </a:r>
            <a:r>
              <a:rPr lang="en-US" altLang="zh-TW" sz="1200" dirty="0"/>
              <a:t>AI </a:t>
            </a:r>
            <a:r>
              <a:rPr lang="zh-TW" altLang="en-US" sz="1200" dirty="0"/>
              <a:t>應用、永續 </a:t>
            </a:r>
            <a:r>
              <a:rPr lang="en-US" altLang="zh-TW" sz="1200" dirty="0"/>
              <a:t>AI(</a:t>
            </a:r>
            <a:r>
              <a:rPr lang="zh-TW" altLang="en-US" sz="1200" dirty="0"/>
              <a:t>如 </a:t>
            </a:r>
            <a:r>
              <a:rPr lang="en-US" altLang="zh-TW" sz="1200" dirty="0"/>
              <a:t>AI </a:t>
            </a:r>
            <a:r>
              <a:rPr lang="zh-TW" altLang="en-US" sz="1200" dirty="0"/>
              <a:t>輔助碳盤查、農業與食安 </a:t>
            </a:r>
            <a:r>
              <a:rPr lang="en-US" altLang="zh-TW" sz="1200" dirty="0"/>
              <a:t>AI)</a:t>
            </a:r>
            <a:r>
              <a:rPr lang="zh-TW" altLang="en-US" sz="1200" dirty="0"/>
              <a:t>、 可信任 </a:t>
            </a:r>
            <a:r>
              <a:rPr lang="en-US" altLang="zh-TW" sz="1200" dirty="0"/>
              <a:t>AI(</a:t>
            </a:r>
            <a:r>
              <a:rPr lang="zh-TW" altLang="en-US" sz="1200" dirty="0"/>
              <a:t>如 </a:t>
            </a:r>
            <a:r>
              <a:rPr lang="en-US" altLang="zh-TW" sz="1200" dirty="0"/>
              <a:t>AI </a:t>
            </a:r>
            <a:r>
              <a:rPr lang="zh-TW" altLang="en-US" sz="1200" dirty="0"/>
              <a:t>審計工具、</a:t>
            </a:r>
            <a:r>
              <a:rPr lang="en-US" altLang="zh-TW" sz="1200" dirty="0"/>
              <a:t>AI </a:t>
            </a:r>
            <a:r>
              <a:rPr lang="zh-TW" altLang="en-US" sz="1200" dirty="0"/>
              <a:t>內容驗證</a:t>
            </a:r>
            <a:r>
              <a:rPr lang="en-US" altLang="zh-TW" sz="1200" dirty="0"/>
              <a:t>)</a:t>
            </a:r>
            <a:r>
              <a:rPr lang="zh-TW" altLang="en-US" sz="1200" dirty="0"/>
              <a:t>等數位服務應用</a:t>
            </a:r>
          </a:p>
          <a:p>
            <a:endParaRPr lang="en-US" dirty="0"/>
          </a:p>
        </p:txBody>
      </p:sp>
      <p:sp>
        <p:nvSpPr>
          <p:cNvPr id="4" name="Slide Number Placeholder 3">
            <a:extLst>
              <a:ext uri="{FF2B5EF4-FFF2-40B4-BE49-F238E27FC236}">
                <a16:creationId xmlns:a16="http://schemas.microsoft.com/office/drawing/2014/main" id="{135E421D-2FEF-0F50-1ABA-B466E584351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342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zh-TW" altLang="en-US" dirty="0"/>
              <a:t>如果是半導體或跟晶片設計有關，可以參考技術司的</a:t>
            </a:r>
            <a:r>
              <a:rPr lang="en-US" altLang="zh-TW" dirty="0"/>
              <a:t>A+</a:t>
            </a:r>
            <a:r>
              <a:rPr lang="zh-TW" altLang="en-US" dirty="0"/>
              <a:t>計畫，也是隨到隨審，沒有經費上限的補助</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062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096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首先想分享</a:t>
            </a:r>
            <a:r>
              <a:rPr lang="en-US" altLang="zh-TW" dirty="0"/>
              <a:t>3</a:t>
            </a:r>
            <a:r>
              <a:rPr lang="zh-TW" altLang="en-US" dirty="0"/>
              <a:t>個 人才培訓的補助，主要是補助員工培訓的上課費用，就保人數超過</a:t>
            </a:r>
            <a:r>
              <a:rPr lang="en-US" altLang="zh-TW" dirty="0"/>
              <a:t>51</a:t>
            </a:r>
            <a:r>
              <a:rPr lang="zh-TW" altLang="en-US" dirty="0"/>
              <a:t>的話可以申請大人提，最高補助</a:t>
            </a:r>
            <a:r>
              <a:rPr lang="en-US" altLang="zh-TW" dirty="0"/>
              <a:t>95</a:t>
            </a:r>
            <a:r>
              <a:rPr lang="zh-TW" altLang="en-US" dirty="0"/>
              <a:t>萬，</a:t>
            </a:r>
            <a:endParaRPr lang="en-US" altLang="zh-TW" dirty="0"/>
          </a:p>
          <a:p>
            <a:r>
              <a:rPr lang="zh-TW" altLang="en-US" dirty="0"/>
              <a:t>小於等於</a:t>
            </a:r>
            <a:r>
              <a:rPr lang="en-US" altLang="zh-TW" dirty="0"/>
              <a:t>50</a:t>
            </a:r>
            <a:r>
              <a:rPr lang="zh-TW" altLang="en-US" dirty="0"/>
              <a:t>的公司則申請小人提。</a:t>
            </a:r>
            <a:endParaRPr lang="en-US" altLang="zh-TW" dirty="0"/>
          </a:p>
          <a:p>
            <a:endParaRPr lang="en-US" altLang="zh-TW" dirty="0"/>
          </a:p>
          <a:p>
            <a:r>
              <a:rPr lang="zh-TW" altLang="en-US" dirty="0"/>
              <a:t>除此之外，勞動部為鼓勵員工活到老學到老，也有推出中高齡補助計畫，是可以搭配大小人提一起申請的，最高補助</a:t>
            </a:r>
            <a:r>
              <a:rPr lang="en-US" altLang="zh-TW" dirty="0"/>
              <a:t>30</a:t>
            </a:r>
            <a:r>
              <a:rPr lang="zh-TW" altLang="en-US" dirty="0"/>
              <a:t>萬。</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3A16E-EFA4-4B9E-AAFB-4CD35D38AB1B}"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8808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zh-TW" altLang="en-US" dirty="0"/>
              <a:t>每個計劃，大家都可以參考一下補助的對象、金額、重點跟案例，右上角也列出了計畫提交的期限以及參考資料，大家可以再研究一下。</a:t>
            </a:r>
            <a:endParaRPr lang="en-US" altLang="zh-TW" dirty="0"/>
          </a:p>
          <a:p>
            <a:endParaRPr lang="en-US" altLang="zh-TW" dirty="0"/>
          </a:p>
          <a:p>
            <a:r>
              <a:rPr lang="zh-TW" altLang="en-US" dirty="0"/>
              <a:t>申請的方式是你要去規劃培訓、選課，勞動部審核後會決定補助你多少錢，沒有執行過政府補助的客戶也不用擔心，我們今天有邀請顧問來到現場，待會交流時間都可以去諮詢。</a:t>
            </a:r>
            <a:endParaRPr lang="en-US" altLang="zh-TW" dirty="0"/>
          </a:p>
          <a:p>
            <a:endParaRPr lang="en-US" altLang="zh-TW" dirty="0"/>
          </a:p>
          <a:p>
            <a:r>
              <a:rPr lang="zh-TW" altLang="en-US" dirty="0"/>
              <a:t>培訓方面有一個要提醒大家的是經費用完之後，補助會提前截止，依照我們去年的經驗，早一點申請，拿到補助上限的機會也比較高。</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21</a:t>
            </a:fld>
            <a:endParaRPr lang="en-US"/>
          </a:p>
        </p:txBody>
      </p:sp>
    </p:spTree>
    <p:extLst>
      <p:ext uri="{BB962C8B-B14F-4D97-AF65-F5344CB8AC3E}">
        <p14:creationId xmlns:p14="http://schemas.microsoft.com/office/powerpoint/2010/main" val="3609951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2FF7F-BD1F-C9AB-C5BE-B7124A1462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E2D66D-EFB5-DC11-041C-CAF4874B4401}"/>
              </a:ext>
            </a:extLst>
          </p:cNvPr>
          <p:cNvSpPr>
            <a:spLocks noGrp="1" noRot="1" noChangeAspect="1"/>
          </p:cNvSpPr>
          <p:nvPr>
            <p:ph type="sldImg"/>
          </p:nvPr>
        </p:nvSpPr>
        <p:spPr>
          <a:xfrm>
            <a:off x="438150" y="455613"/>
            <a:ext cx="5981700" cy="3365500"/>
          </a:xfrm>
        </p:spPr>
      </p:sp>
      <p:sp>
        <p:nvSpPr>
          <p:cNvPr id="3" name="Notes Placeholder 2">
            <a:extLst>
              <a:ext uri="{FF2B5EF4-FFF2-40B4-BE49-F238E27FC236}">
                <a16:creationId xmlns:a16="http://schemas.microsoft.com/office/drawing/2014/main" id="{7861EAFD-B448-04F9-6138-1DE057EF21EB}"/>
              </a:ext>
            </a:extLst>
          </p:cNvPr>
          <p:cNvSpPr>
            <a:spLocks noGrp="1"/>
          </p:cNvSpPr>
          <p:nvPr>
            <p:ph type="body" idx="1"/>
          </p:nvPr>
        </p:nvSpPr>
        <p:spPr/>
        <p:txBody>
          <a:bodyPr/>
          <a:lstStyle/>
          <a:p>
            <a:pPr algn="l"/>
            <a:r>
              <a:rPr lang="zh-TW" altLang="en-US" dirty="0"/>
              <a:t>小人提的話，我們今天會有個</a:t>
            </a:r>
            <a:r>
              <a:rPr lang="en-US" altLang="zh-TW" dirty="0"/>
              <a:t>session</a:t>
            </a:r>
            <a:r>
              <a:rPr lang="zh-TW" altLang="en-US" dirty="0"/>
              <a:t>介紹</a:t>
            </a:r>
            <a:r>
              <a:rPr lang="en-US" altLang="zh-TW" dirty="0"/>
              <a:t>SOP</a:t>
            </a:r>
            <a:r>
              <a:rPr lang="zh-TW" altLang="en-US" dirty="0"/>
              <a:t>，我就不多講</a:t>
            </a:r>
            <a:endParaRPr lang="en-US" altLang="zh-TW" dirty="0"/>
          </a:p>
          <a:p>
            <a:pPr algn="l"/>
            <a:endParaRPr lang="en-US" dirty="0"/>
          </a:p>
          <a:p>
            <a:pPr algn="l"/>
            <a:r>
              <a:rPr lang="en-US" sz="1200" dirty="0"/>
              <a:t>2024/5/31 </a:t>
            </a:r>
            <a:r>
              <a:rPr lang="zh-TW" altLang="en-US" sz="1200" dirty="0"/>
              <a:t>更新：</a:t>
            </a:r>
            <a:endParaRPr lang="en-US" altLang="zh-TW" sz="1200" dirty="0"/>
          </a:p>
          <a:p>
            <a:pPr algn="l"/>
            <a:r>
              <a:rPr lang="zh-TW" altLang="en-US" sz="1200" dirty="0"/>
              <a:t>北分署小人提經費已用罄，故提前截止申請</a:t>
            </a:r>
            <a:endParaRPr lang="en-US" altLang="zh-TW" sz="1200" dirty="0"/>
          </a:p>
          <a:p>
            <a:pPr algn="l"/>
            <a:r>
              <a:rPr lang="en-US" altLang="zh-TW" sz="1200" dirty="0"/>
              <a:t>2025</a:t>
            </a:r>
            <a:r>
              <a:rPr lang="zh-TW" altLang="en-US" sz="1200" dirty="0"/>
              <a:t>年的</a:t>
            </a:r>
            <a:r>
              <a:rPr lang="zh-TW" altLang="en-US" sz="1200" b="1" dirty="0">
                <a:solidFill>
                  <a:srgbClr val="FF0000"/>
                </a:solidFill>
              </a:rPr>
              <a:t>小人提建議於</a:t>
            </a:r>
            <a:r>
              <a:rPr lang="en-US" altLang="zh-TW" sz="1200" b="1" dirty="0">
                <a:solidFill>
                  <a:srgbClr val="FF0000"/>
                </a:solidFill>
              </a:rPr>
              <a:t>12</a:t>
            </a:r>
            <a:r>
              <a:rPr lang="zh-TW" altLang="en-US" sz="1200" b="1" dirty="0">
                <a:solidFill>
                  <a:srgbClr val="FF0000"/>
                </a:solidFill>
              </a:rPr>
              <a:t>月中公告時就立即送出申請</a:t>
            </a:r>
            <a:endParaRPr lang="en-US" altLang="zh-TW" sz="1200" b="1" dirty="0">
              <a:solidFill>
                <a:srgbClr val="FF0000"/>
              </a:solidFill>
            </a:endParaRPr>
          </a:p>
          <a:p>
            <a:pPr algn="l"/>
            <a:endParaRPr lang="en-US" sz="12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rPr>
              <a:t>2025</a:t>
            </a:r>
            <a:r>
              <a:rPr lang="zh-TW" altLang="en-US" sz="1200" b="1" dirty="0">
                <a:solidFill>
                  <a:srgbClr val="FF0000"/>
                </a:solidFill>
              </a:rPr>
              <a:t>時間：</a:t>
            </a:r>
            <a:r>
              <a:rPr lang="en-US" altLang="zh-TW" sz="1200" dirty="0">
                <a:solidFill>
                  <a:schemeClr val="tx1"/>
                </a:solidFill>
              </a:rPr>
              <a:t>2024/12/16</a:t>
            </a:r>
            <a:r>
              <a:rPr lang="en-US" altLang="zh-TW" sz="1200" b="1" dirty="0">
                <a:solidFill>
                  <a:schemeClr val="tx1"/>
                </a:solidFill>
              </a:rPr>
              <a:t>~10/31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50" b="0" dirty="0">
                <a:solidFill>
                  <a:schemeClr val="accent1"/>
                </a:solidFill>
              </a:rPr>
              <a:t>(</a:t>
            </a:r>
            <a:r>
              <a:rPr lang="zh-TW" altLang="en-US" sz="1050" b="0" dirty="0">
                <a:solidFill>
                  <a:schemeClr val="accent1"/>
                </a:solidFill>
              </a:rPr>
              <a:t>經費用罄</a:t>
            </a:r>
            <a:r>
              <a:rPr lang="en-US" altLang="zh-TW" sz="1050" b="0" dirty="0">
                <a:solidFill>
                  <a:schemeClr val="accent1"/>
                </a:solidFill>
              </a:rPr>
              <a:t>, 2025/3/21</a:t>
            </a:r>
            <a:r>
              <a:rPr lang="zh-TW" altLang="en-US" sz="1050" b="0" dirty="0">
                <a:solidFill>
                  <a:schemeClr val="accent1"/>
                </a:solidFill>
              </a:rPr>
              <a:t>提前截止</a:t>
            </a:r>
            <a:r>
              <a:rPr lang="en-US" altLang="zh-TW" sz="1050" b="0" dirty="0">
                <a:solidFill>
                  <a:schemeClr val="accent1"/>
                </a:solidFill>
              </a:rPr>
              <a:t>)</a:t>
            </a:r>
            <a:endParaRPr lang="en-US" sz="1200" b="1" dirty="0">
              <a:solidFill>
                <a:srgbClr val="FF0000"/>
              </a:solidFill>
            </a:endParaRPr>
          </a:p>
          <a:p>
            <a:pPr algn="l"/>
            <a:endParaRPr lang="en-US" dirty="0"/>
          </a:p>
        </p:txBody>
      </p:sp>
      <p:sp>
        <p:nvSpPr>
          <p:cNvPr id="4" name="Slide Number Placeholder 3">
            <a:extLst>
              <a:ext uri="{FF2B5EF4-FFF2-40B4-BE49-F238E27FC236}">
                <a16:creationId xmlns:a16="http://schemas.microsoft.com/office/drawing/2014/main" id="{F8512A43-B1A0-C90B-C3C3-6A6BF0150E54}"/>
              </a:ext>
            </a:extLst>
          </p:cNvPr>
          <p:cNvSpPr>
            <a:spLocks noGrp="1"/>
          </p:cNvSpPr>
          <p:nvPr>
            <p:ph type="sldNum" sz="quarter" idx="5"/>
          </p:nvPr>
        </p:nvSpPr>
        <p:spPr/>
        <p:txBody>
          <a:bodyPr/>
          <a:lstStyle/>
          <a:p>
            <a:fld id="{A3D89E5F-BEEF-42A1-A57B-E5A736D51194}" type="slidenum">
              <a:rPr lang="en-US" smtClean="0"/>
              <a:pPr/>
              <a:t>22</a:t>
            </a:fld>
            <a:endParaRPr lang="en-US"/>
          </a:p>
        </p:txBody>
      </p:sp>
    </p:spTree>
    <p:extLst>
      <p:ext uri="{BB962C8B-B14F-4D97-AF65-F5344CB8AC3E}">
        <p14:creationId xmlns:p14="http://schemas.microsoft.com/office/powerpoint/2010/main" val="2980031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zh-TW" altLang="en-US" dirty="0"/>
              <a:t>小人提的話，我們今天會有個</a:t>
            </a:r>
            <a:r>
              <a:rPr lang="en-US" altLang="zh-TW" dirty="0"/>
              <a:t>session</a:t>
            </a:r>
            <a:r>
              <a:rPr lang="zh-TW" altLang="en-US" dirty="0"/>
              <a:t>介紹</a:t>
            </a:r>
            <a:r>
              <a:rPr lang="en-US" altLang="zh-TW" dirty="0"/>
              <a:t>SOP</a:t>
            </a:r>
            <a:r>
              <a:rPr lang="zh-TW" altLang="en-US" dirty="0"/>
              <a:t>，我就不多講</a:t>
            </a:r>
            <a:endParaRPr lang="en-US" altLang="zh-TW" dirty="0"/>
          </a:p>
          <a:p>
            <a:endParaRPr lang="en-US" dirty="0"/>
          </a:p>
          <a:p>
            <a:pPr algn="l"/>
            <a:r>
              <a:rPr lang="en-US" sz="1200" dirty="0"/>
              <a:t>2024/5/31 </a:t>
            </a:r>
            <a:r>
              <a:rPr lang="zh-TW" altLang="en-US" sz="1200" dirty="0"/>
              <a:t>更新：</a:t>
            </a:r>
            <a:endParaRPr lang="en-US" altLang="zh-TW" sz="1200" dirty="0"/>
          </a:p>
          <a:p>
            <a:pPr algn="l"/>
            <a:r>
              <a:rPr lang="zh-TW" altLang="en-US" sz="1200" dirty="0"/>
              <a:t>北分署小人提經費已用罄，故提前截止申請</a:t>
            </a:r>
            <a:endParaRPr lang="en-US" altLang="zh-TW" sz="1200" dirty="0"/>
          </a:p>
          <a:p>
            <a:pPr algn="l"/>
            <a:r>
              <a:rPr lang="en-US" altLang="zh-TW" sz="1200" dirty="0"/>
              <a:t>2025</a:t>
            </a:r>
            <a:r>
              <a:rPr lang="zh-TW" altLang="en-US" sz="1200" dirty="0"/>
              <a:t>年的</a:t>
            </a:r>
            <a:r>
              <a:rPr lang="zh-TW" altLang="en-US" sz="1200" b="1" dirty="0">
                <a:solidFill>
                  <a:srgbClr val="FF0000"/>
                </a:solidFill>
              </a:rPr>
              <a:t>小人提建議於</a:t>
            </a:r>
            <a:r>
              <a:rPr lang="en-US" altLang="zh-TW" sz="1200" b="1" dirty="0">
                <a:solidFill>
                  <a:srgbClr val="FF0000"/>
                </a:solidFill>
              </a:rPr>
              <a:t>12</a:t>
            </a:r>
            <a:r>
              <a:rPr lang="zh-TW" altLang="en-US" sz="1200" b="1" dirty="0">
                <a:solidFill>
                  <a:srgbClr val="FF0000"/>
                </a:solidFill>
              </a:rPr>
              <a:t>月中公告時就立即送出申請</a:t>
            </a:r>
            <a:endParaRPr lang="en-US" sz="1200" b="1" dirty="0">
              <a:solidFill>
                <a:srgbClr val="FF0000"/>
              </a:solidFill>
            </a:endParaRP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23</a:t>
            </a:fld>
            <a:endParaRPr lang="en-US"/>
          </a:p>
        </p:txBody>
      </p:sp>
    </p:spTree>
    <p:extLst>
      <p:ext uri="{BB962C8B-B14F-4D97-AF65-F5344CB8AC3E}">
        <p14:creationId xmlns:p14="http://schemas.microsoft.com/office/powerpoint/2010/main" val="4272284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B339F-37A0-F0E1-C802-9218B4EFE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FE8CD-D3A1-BFF8-BFAB-D1B3983015E3}"/>
              </a:ext>
            </a:extLst>
          </p:cNvPr>
          <p:cNvSpPr>
            <a:spLocks noGrp="1" noRot="1" noChangeAspect="1"/>
          </p:cNvSpPr>
          <p:nvPr>
            <p:ph type="sldImg"/>
          </p:nvPr>
        </p:nvSpPr>
        <p:spPr>
          <a:xfrm>
            <a:off x="438150" y="455613"/>
            <a:ext cx="5981700" cy="3365500"/>
          </a:xfrm>
        </p:spPr>
      </p:sp>
      <p:sp>
        <p:nvSpPr>
          <p:cNvPr id="3" name="Notes Placeholder 2">
            <a:extLst>
              <a:ext uri="{FF2B5EF4-FFF2-40B4-BE49-F238E27FC236}">
                <a16:creationId xmlns:a16="http://schemas.microsoft.com/office/drawing/2014/main" id="{B28FF020-6E5D-35E7-8721-0597692FA9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32C6A9-2FE0-92E2-2478-9392CC216F89}"/>
              </a:ext>
            </a:extLst>
          </p:cNvPr>
          <p:cNvSpPr>
            <a:spLocks noGrp="1"/>
          </p:cNvSpPr>
          <p:nvPr>
            <p:ph type="sldNum" sz="quarter" idx="5"/>
          </p:nvPr>
        </p:nvSpPr>
        <p:spPr/>
        <p:txBody>
          <a:bodyPr/>
          <a:lstStyle/>
          <a:p>
            <a:fld id="{A3D89E5F-BEEF-42A1-A57B-E5A736D51194}" type="slidenum">
              <a:rPr lang="en-US" smtClean="0"/>
              <a:pPr/>
              <a:t>24</a:t>
            </a:fld>
            <a:endParaRPr lang="en-US"/>
          </a:p>
        </p:txBody>
      </p:sp>
    </p:spTree>
    <p:extLst>
      <p:ext uri="{BB962C8B-B14F-4D97-AF65-F5344CB8AC3E}">
        <p14:creationId xmlns:p14="http://schemas.microsoft.com/office/powerpoint/2010/main" val="2616316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zh-TW" altLang="en-US" dirty="0"/>
              <a:t>中高齡的話，年齡條件是</a:t>
            </a:r>
            <a:r>
              <a:rPr lang="en-US" altLang="zh-TW" dirty="0"/>
              <a:t>45</a:t>
            </a:r>
            <a:r>
              <a:rPr lang="zh-TW" altLang="en-US" dirty="0"/>
              <a:t>歲以上，一位員工也可以申請，但他的條件是要上公開班，如果是請講師到公司的內部訓練，這種就不補助。</a:t>
            </a:r>
            <a:endParaRPr lang="en-US" altLang="zh-TW"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25</a:t>
            </a:fld>
            <a:endParaRPr lang="en-US"/>
          </a:p>
        </p:txBody>
      </p:sp>
    </p:spTree>
    <p:extLst>
      <p:ext uri="{BB962C8B-B14F-4D97-AF65-F5344CB8AC3E}">
        <p14:creationId xmlns:p14="http://schemas.microsoft.com/office/powerpoint/2010/main" val="6580696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60D4B-55FF-1C6F-1B28-279E3CDFE2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B428ED-4654-9A9E-3564-FB602045A5F3}"/>
              </a:ext>
            </a:extLst>
          </p:cNvPr>
          <p:cNvSpPr>
            <a:spLocks noGrp="1" noRot="1" noChangeAspect="1"/>
          </p:cNvSpPr>
          <p:nvPr>
            <p:ph type="sldImg"/>
          </p:nvPr>
        </p:nvSpPr>
        <p:spPr>
          <a:xfrm>
            <a:off x="438150" y="455613"/>
            <a:ext cx="5981700" cy="3365500"/>
          </a:xfrm>
        </p:spPr>
      </p:sp>
      <p:sp>
        <p:nvSpPr>
          <p:cNvPr id="3" name="Notes Placeholder 2">
            <a:extLst>
              <a:ext uri="{FF2B5EF4-FFF2-40B4-BE49-F238E27FC236}">
                <a16:creationId xmlns:a16="http://schemas.microsoft.com/office/drawing/2014/main" id="{E862E168-6074-FF96-41FD-84E4D76B657C}"/>
              </a:ext>
            </a:extLst>
          </p:cNvPr>
          <p:cNvSpPr>
            <a:spLocks noGrp="1"/>
          </p:cNvSpPr>
          <p:nvPr>
            <p:ph type="body" idx="1"/>
          </p:nvPr>
        </p:nvSpPr>
        <p:spPr/>
        <p:txBody>
          <a:bodyPr/>
          <a:lstStyle/>
          <a:p>
            <a:r>
              <a:rPr lang="zh-TW" altLang="en-US" dirty="0"/>
              <a:t>結合終端設備與智慧控制系統，並引入感測、決策、控制 整合之次系統，次系統可包含感測技術與環境感知、</a:t>
            </a:r>
            <a:r>
              <a:rPr lang="en-US" altLang="zh-TW" dirty="0"/>
              <a:t>IoT </a:t>
            </a:r>
            <a:r>
              <a:rPr lang="zh-TW" altLang="en-US" dirty="0"/>
              <a:t>與 </a:t>
            </a:r>
            <a:r>
              <a:rPr lang="en-US" altLang="zh-TW" dirty="0" err="1"/>
              <a:t>AIoT</a:t>
            </a:r>
            <a:r>
              <a:rPr lang="en-US" altLang="zh-TW" dirty="0"/>
              <a:t> </a:t>
            </a:r>
            <a:r>
              <a:rPr lang="zh-TW" altLang="en-US" dirty="0"/>
              <a:t>等智慧聯網技 術、</a:t>
            </a:r>
            <a:r>
              <a:rPr lang="en-US" altLang="zh-TW" dirty="0"/>
              <a:t>AI </a:t>
            </a:r>
            <a:r>
              <a:rPr lang="zh-TW" altLang="en-US" dirty="0"/>
              <a:t>技術應用於導航控制、遠端調度系統與智慧運算平台整合應用、自主導航、路線規劃、人機互動、</a:t>
            </a:r>
            <a:r>
              <a:rPr lang="en-US" altLang="zh-TW" dirty="0"/>
              <a:t>ADAS</a:t>
            </a:r>
            <a:r>
              <a:rPr lang="zh-TW" altLang="en-US" dirty="0"/>
              <a:t>、智慧座艙等技術，發展符合國際趨勢與應用需求之次系統產品</a:t>
            </a:r>
            <a:r>
              <a:rPr lang="en-US" altLang="zh-TW" dirty="0"/>
              <a:t>/</a:t>
            </a:r>
            <a:r>
              <a:rPr lang="zh-TW" altLang="en-US" dirty="0"/>
              <a:t>服務，以拓展國際合作布局</a:t>
            </a:r>
            <a:endParaRPr lang="en-US" dirty="0"/>
          </a:p>
        </p:txBody>
      </p:sp>
      <p:sp>
        <p:nvSpPr>
          <p:cNvPr id="4" name="Slide Number Placeholder 3">
            <a:extLst>
              <a:ext uri="{FF2B5EF4-FFF2-40B4-BE49-F238E27FC236}">
                <a16:creationId xmlns:a16="http://schemas.microsoft.com/office/drawing/2014/main" id="{67FB4682-6B33-7252-5151-8B6CE3EF7B3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948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EAF68-087F-04B4-CD89-1D4B757B7E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861CDF-8ABB-F870-9D43-A348826E2918}"/>
              </a:ext>
            </a:extLst>
          </p:cNvPr>
          <p:cNvSpPr>
            <a:spLocks noGrp="1" noRot="1" noChangeAspect="1"/>
          </p:cNvSpPr>
          <p:nvPr>
            <p:ph type="sldImg"/>
          </p:nvPr>
        </p:nvSpPr>
        <p:spPr>
          <a:xfrm>
            <a:off x="438150" y="455613"/>
            <a:ext cx="5981700" cy="3365500"/>
          </a:xfrm>
        </p:spPr>
      </p:sp>
      <p:sp>
        <p:nvSpPr>
          <p:cNvPr id="3" name="Notes Placeholder 2">
            <a:extLst>
              <a:ext uri="{FF2B5EF4-FFF2-40B4-BE49-F238E27FC236}">
                <a16:creationId xmlns:a16="http://schemas.microsoft.com/office/drawing/2014/main" id="{65AEBD2B-9321-3E2A-E314-6576722E1D58}"/>
              </a:ext>
            </a:extLst>
          </p:cNvPr>
          <p:cNvSpPr>
            <a:spLocks noGrp="1"/>
          </p:cNvSpPr>
          <p:nvPr>
            <p:ph type="body" idx="1"/>
          </p:nvPr>
        </p:nvSpPr>
        <p:spPr/>
        <p:txBody>
          <a:bodyPr/>
          <a:lstStyle/>
          <a:p>
            <a:r>
              <a:rPr lang="en-US" altLang="zh-TW" dirty="0"/>
              <a:t>SBIR</a:t>
            </a:r>
            <a:r>
              <a:rPr lang="zh-TW" altLang="en-US" dirty="0"/>
              <a:t>的話是針對中小企業提出的補助，定義是新台幣</a:t>
            </a:r>
            <a:r>
              <a:rPr lang="en-US" altLang="zh-TW" dirty="0"/>
              <a:t>1</a:t>
            </a:r>
            <a:r>
              <a:rPr lang="zh-TW" altLang="en-US" dirty="0"/>
              <a:t>億元以下，或是員工數未滿</a:t>
            </a:r>
            <a:r>
              <a:rPr lang="en-US" altLang="zh-TW" dirty="0"/>
              <a:t>200</a:t>
            </a:r>
            <a:r>
              <a:rPr lang="zh-TW" altLang="en-US" dirty="0"/>
              <a:t>人</a:t>
            </a:r>
            <a:endParaRPr lang="en-US" altLang="zh-TW" dirty="0"/>
          </a:p>
          <a:p>
            <a:r>
              <a:rPr lang="zh-TW" altLang="en-US" dirty="0"/>
              <a:t>依照你第幾次申請、自己申請或聯合申請，會有不同的補助上限，範圍從</a:t>
            </a:r>
            <a:r>
              <a:rPr lang="en-US" altLang="zh-TW" dirty="0"/>
              <a:t>100</a:t>
            </a:r>
            <a:r>
              <a:rPr lang="zh-TW" altLang="en-US" dirty="0"/>
              <a:t>萬到</a:t>
            </a:r>
            <a:r>
              <a:rPr lang="en-US" altLang="zh-TW" dirty="0"/>
              <a:t>3000</a:t>
            </a:r>
            <a:r>
              <a:rPr lang="zh-TW" altLang="en-US" dirty="0"/>
              <a:t>萬</a:t>
            </a:r>
            <a:endParaRPr lang="en-US" altLang="zh-TW" dirty="0"/>
          </a:p>
          <a:p>
            <a:endParaRPr lang="en-US" dirty="0"/>
          </a:p>
          <a:p>
            <a:r>
              <a:rPr lang="zh-TW" altLang="en-US" dirty="0"/>
              <a:t>重點就會是數位轉型跟淨零排放，例如說有間</a:t>
            </a:r>
            <a:r>
              <a:rPr lang="en-US" altLang="zh-TW" dirty="0" err="1"/>
              <a:t>wifi</a:t>
            </a:r>
            <a:r>
              <a:rPr lang="zh-TW" altLang="en-US" dirty="0"/>
              <a:t>分享器業者就做異業結盟，讓</a:t>
            </a:r>
            <a:r>
              <a:rPr lang="en-US" altLang="zh-TW" dirty="0" err="1"/>
              <a:t>wifi</a:t>
            </a:r>
            <a:r>
              <a:rPr lang="zh-TW" altLang="en-US" dirty="0"/>
              <a:t>機可以投廣告、導購，開創一個新的導購服務</a:t>
            </a:r>
            <a:endParaRPr lang="en-US" dirty="0"/>
          </a:p>
        </p:txBody>
      </p:sp>
      <p:sp>
        <p:nvSpPr>
          <p:cNvPr id="4" name="Slide Number Placeholder 3">
            <a:extLst>
              <a:ext uri="{FF2B5EF4-FFF2-40B4-BE49-F238E27FC236}">
                <a16:creationId xmlns:a16="http://schemas.microsoft.com/office/drawing/2014/main" id="{36245EF5-8EDD-3156-A1D1-E4CF590130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0672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E6AE3-AAAC-BF3F-BF5D-D075FBE4CF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C9CFC-3643-CFF9-F875-515113D8F53C}"/>
              </a:ext>
            </a:extLst>
          </p:cNvPr>
          <p:cNvSpPr>
            <a:spLocks noGrp="1" noRot="1" noChangeAspect="1"/>
          </p:cNvSpPr>
          <p:nvPr>
            <p:ph type="sldImg"/>
          </p:nvPr>
        </p:nvSpPr>
        <p:spPr>
          <a:xfrm>
            <a:off x="438150" y="455613"/>
            <a:ext cx="5981700" cy="3365500"/>
          </a:xfrm>
        </p:spPr>
      </p:sp>
      <p:sp>
        <p:nvSpPr>
          <p:cNvPr id="3" name="Notes Placeholder 2">
            <a:extLst>
              <a:ext uri="{FF2B5EF4-FFF2-40B4-BE49-F238E27FC236}">
                <a16:creationId xmlns:a16="http://schemas.microsoft.com/office/drawing/2014/main" id="{1C2EBB7D-2EED-9FA9-F2DA-E6E8EE2767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A1E04C-7BC4-7642-3CF5-A5D7D02877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7290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latin typeface="+mn-lt"/>
                <a:ea typeface="+mn-ea"/>
                <a:cs typeface="+mn-cs"/>
              </a:rPr>
              <a:t>接下來這個流通服務智慧化，跟剛才的有點像，但這只限批發零售業者，補助上限是</a:t>
            </a:r>
            <a:r>
              <a:rPr lang="en-US" altLang="zh-TW" sz="1200" kern="1200" dirty="0">
                <a:solidFill>
                  <a:schemeClr val="tx1"/>
                </a:solidFill>
                <a:latin typeface="+mn-lt"/>
                <a:ea typeface="+mn-ea"/>
                <a:cs typeface="+mn-cs"/>
              </a:rPr>
              <a:t>500</a:t>
            </a:r>
            <a:r>
              <a:rPr lang="zh-TW" altLang="en-US" sz="1200" kern="1200" dirty="0">
                <a:solidFill>
                  <a:schemeClr val="tx1"/>
                </a:solidFill>
                <a:latin typeface="+mn-lt"/>
                <a:ea typeface="+mn-ea"/>
                <a:cs typeface="+mn-cs"/>
              </a:rPr>
              <a:t>萬</a:t>
            </a: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latin typeface="+mn-lt"/>
                <a:ea typeface="+mn-ea"/>
                <a:cs typeface="+mn-cs"/>
              </a:rPr>
              <a:t>他只要提出一項解決方案，也是要帶動</a:t>
            </a:r>
            <a:r>
              <a:rPr lang="en-US" altLang="zh-TW" sz="1200" kern="1200" dirty="0">
                <a:solidFill>
                  <a:schemeClr val="tx1"/>
                </a:solidFill>
                <a:latin typeface="+mn-lt"/>
                <a:ea typeface="+mn-ea"/>
                <a:cs typeface="+mn-cs"/>
              </a:rPr>
              <a:t>100</a:t>
            </a:r>
            <a:r>
              <a:rPr lang="zh-TW" altLang="en-US" sz="1200" kern="1200" dirty="0">
                <a:solidFill>
                  <a:schemeClr val="tx1"/>
                </a:solidFill>
                <a:latin typeface="+mn-lt"/>
                <a:ea typeface="+mn-ea"/>
                <a:cs typeface="+mn-cs"/>
              </a:rPr>
              <a:t>家以上的中小企業或服務據點，這個案子申請到</a:t>
            </a:r>
            <a:r>
              <a:rPr lang="en-US" altLang="zh-TW" sz="1200" kern="1200" dirty="0">
                <a:solidFill>
                  <a:schemeClr val="tx1"/>
                </a:solidFill>
                <a:latin typeface="+mn-lt"/>
                <a:ea typeface="+mn-ea"/>
                <a:cs typeface="+mn-cs"/>
              </a:rPr>
              <a:t>2/26</a:t>
            </a:r>
            <a:r>
              <a:rPr lang="zh-TW" altLang="en-US" sz="1200" kern="1200" dirty="0">
                <a:solidFill>
                  <a:schemeClr val="tx1"/>
                </a:solidFill>
                <a:latin typeface="+mn-lt"/>
                <a:ea typeface="+mn-ea"/>
                <a:cs typeface="+mn-cs"/>
              </a:rPr>
              <a:t>，現在就要開始準備了</a:t>
            </a: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latin typeface="+mn-lt"/>
                <a:ea typeface="+mn-ea"/>
                <a:cs typeface="+mn-cs"/>
              </a:rPr>
              <a:t>運用人工智慧、物聯網、擴增實境、虛擬實境、混合實境、雲端運算、虛實機器人、數位顯示等創新科技，結合企業內外部管理系統，發展智慧化解決方案，並串聯上、下游等外部合作業者，導入所提出的智慧化解決方案</a:t>
            </a: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00000"/>
                </a:solidFill>
                <a:effectLst/>
                <a:uLnTx/>
                <a:uFillTx/>
                <a:latin typeface="DFKaiShu-SB-Estd-BF"/>
                <a:ea typeface="+mn-ea"/>
                <a:cs typeface="+mn-cs"/>
              </a:rPr>
              <a:t>億進寢具 </a:t>
            </a:r>
            <a:r>
              <a:rPr kumimoji="0" lang="en-US" altLang="zh-TW" sz="1200" b="0" i="0" u="none" strike="noStrike" kern="1200" cap="none" spc="0" normalizeH="0" baseline="0" noProof="0" dirty="0">
                <a:ln>
                  <a:noFill/>
                </a:ln>
                <a:solidFill>
                  <a:srgbClr val="000000"/>
                </a:solidFill>
                <a:effectLst/>
                <a:uLnTx/>
                <a:uFillTx/>
                <a:latin typeface="DFKaiShu-SB-Estd-BF"/>
                <a:ea typeface="+mn-ea"/>
                <a:cs typeface="+mn-cs"/>
              </a:rPr>
              <a:t>-</a:t>
            </a:r>
            <a:r>
              <a:rPr kumimoji="0" lang="zh-TW" altLang="en-US" sz="1200" b="0" i="0" u="none" strike="noStrike" kern="1200" cap="none" spc="0" normalizeH="0" baseline="0" noProof="0" dirty="0">
                <a:ln>
                  <a:noFill/>
                </a:ln>
                <a:solidFill>
                  <a:srgbClr val="000000"/>
                </a:solidFill>
                <a:effectLst/>
                <a:uLnTx/>
                <a:uFillTx/>
                <a:latin typeface="DFKaiShu-SB-Estd-BF"/>
                <a:ea typeface="+mn-ea"/>
                <a:cs typeface="+mn-cs"/>
              </a:rPr>
              <a:t>雲端供應鏈資訊協同中台服務計畫 </a:t>
            </a:r>
            <a:endParaRPr kumimoji="0" lang="zh-TW" altLang="en-US" sz="1200" b="0" i="0" u="none" strike="noStrike" kern="1200" cap="none" spc="0" normalizeH="0" baseline="0" noProof="0" dirty="0">
              <a:ln>
                <a:noFill/>
              </a:ln>
              <a:solidFill>
                <a:srgbClr val="000000"/>
              </a:solidFill>
              <a:effectLst/>
              <a:uLnTx/>
              <a:uFillTx/>
              <a:latin typeface="Amazon Embe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00000"/>
                </a:solidFill>
                <a:effectLst/>
                <a:uLnTx/>
                <a:uFillTx/>
                <a:latin typeface="DFKaiShu-SB-Estd-BF"/>
                <a:ea typeface="+mn-ea"/>
                <a:cs typeface="+mn-cs"/>
              </a:rPr>
              <a:t>金喜美股份有限公司 </a:t>
            </a:r>
            <a:r>
              <a:rPr kumimoji="0" lang="en-US" altLang="zh-TW" sz="1200" b="0" i="0" u="none" strike="noStrike" kern="1200" cap="none" spc="0" normalizeH="0" baseline="0" noProof="0" dirty="0">
                <a:ln>
                  <a:noFill/>
                </a:ln>
                <a:solidFill>
                  <a:srgbClr val="000000"/>
                </a:solidFill>
                <a:effectLst/>
                <a:uLnTx/>
                <a:uFillTx/>
                <a:latin typeface="DFKaiShu-SB-Estd-BF"/>
                <a:ea typeface="+mn-ea"/>
                <a:cs typeface="+mn-cs"/>
              </a:rPr>
              <a:t>-</a:t>
            </a:r>
            <a:r>
              <a:rPr kumimoji="0" lang="zh-TW" altLang="en-US" sz="1200" b="0" i="0" u="none" strike="noStrike" kern="1200" cap="none" spc="0" normalizeH="0" baseline="0" noProof="0" dirty="0">
                <a:ln>
                  <a:noFill/>
                </a:ln>
                <a:solidFill>
                  <a:srgbClr val="000000"/>
                </a:solidFill>
                <a:effectLst/>
                <a:uLnTx/>
                <a:uFillTx/>
                <a:latin typeface="DFKaiShu-SB-Estd-BF"/>
                <a:ea typeface="+mn-ea"/>
                <a:cs typeface="+mn-cs"/>
              </a:rPr>
              <a:t>美超市幸福流通 創新服務計畫 </a:t>
            </a:r>
            <a:endParaRPr kumimoji="0" lang="zh-TW" altLang="en-US" sz="1200" b="0" i="0" u="none" strike="noStrike" kern="1200" cap="none" spc="0" normalizeH="0" baseline="0" noProof="0" dirty="0">
              <a:ln>
                <a:noFill/>
              </a:ln>
              <a:solidFill>
                <a:srgbClr val="000000"/>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67712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1495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接下來，分享兩個和製造業導入</a:t>
            </a:r>
            <a:r>
              <a:rPr lang="en-US" altLang="zh-TW" dirty="0"/>
              <a:t>AI</a:t>
            </a:r>
            <a:r>
              <a:rPr lang="zh-TW" altLang="en-US" dirty="0"/>
              <a:t>相關的補助</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第一個是供應鏈數位串流暨</a:t>
            </a:r>
            <a:r>
              <a:rPr lang="en-US" altLang="zh-TW" dirty="0"/>
              <a:t>AI</a:t>
            </a:r>
            <a:r>
              <a:rPr lang="zh-TW" altLang="en-US" dirty="0"/>
              <a:t>應用計畫，</a:t>
            </a:r>
            <a:r>
              <a:rPr lang="en-US" altLang="zh-TW" dirty="0"/>
              <a:t>/</a:t>
            </a:r>
            <a:r>
              <a:rPr lang="zh-TW" altLang="en-US" dirty="0"/>
              <a:t>這個是針對中小製造業者，也就是你要有工廠登記、合併營收在</a:t>
            </a:r>
            <a:r>
              <a:rPr lang="en-US" altLang="zh-TW" dirty="0"/>
              <a:t>30</a:t>
            </a:r>
            <a:r>
              <a:rPr lang="zh-TW" altLang="en-US" dirty="0"/>
              <a:t>億元以下；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如果你是中堅企業，合併營收的條件可以放寬到</a:t>
            </a:r>
            <a:r>
              <a:rPr lang="en-US" altLang="zh-TW" dirty="0"/>
              <a:t>100</a:t>
            </a:r>
            <a:r>
              <a:rPr lang="zh-TW" altLang="en-US" dirty="0"/>
              <a:t>億元以下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有分成兩個類別：</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先期顧問規劃、系統建置導入，都需要委外給有經濟部產發署的能量登錄證書的</a:t>
            </a:r>
            <a:r>
              <a:rPr lang="en-US" altLang="zh-TW" dirty="0"/>
              <a:t>SI</a:t>
            </a:r>
            <a:r>
              <a:rPr lang="zh-TW" altLang="en-US" dirty="0"/>
              <a:t>業者去執行。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顧問規劃案包含</a:t>
            </a:r>
            <a:r>
              <a:rPr lang="en-US" altLang="zh-TW" dirty="0"/>
              <a:t>:</a:t>
            </a:r>
            <a:r>
              <a:rPr lang="zh-TW" altLang="en-US" dirty="0"/>
              <a:t> </a:t>
            </a:r>
            <a:r>
              <a:rPr lang="zh-TW" altLang="en-US" sz="1200" kern="1200" dirty="0">
                <a:solidFill>
                  <a:schemeClr val="tx1"/>
                </a:solidFill>
                <a:latin typeface="+mn-lt"/>
                <a:ea typeface="+mn-ea"/>
                <a:cs typeface="+mn-cs"/>
              </a:rPr>
              <a:t>分析評估、財務規劃、營運流程調整之評估、系統</a:t>
            </a:r>
            <a:r>
              <a:rPr lang="en-US" altLang="zh-TW" sz="1200" kern="1200" dirty="0">
                <a:solidFill>
                  <a:schemeClr val="tx1"/>
                </a:solidFill>
                <a:latin typeface="+mn-lt"/>
                <a:ea typeface="+mn-ea"/>
                <a:cs typeface="+mn-cs"/>
              </a:rPr>
              <a:t>(</a:t>
            </a:r>
            <a:r>
              <a:rPr lang="zh-TW" altLang="en-US" sz="1200" kern="1200" dirty="0">
                <a:solidFill>
                  <a:schemeClr val="tx1"/>
                </a:solidFill>
                <a:latin typeface="+mn-lt"/>
                <a:ea typeface="+mn-ea"/>
                <a:cs typeface="+mn-cs"/>
              </a:rPr>
              <a:t>含軟體、硬體、資通訊、資安</a:t>
            </a:r>
            <a:r>
              <a:rPr lang="en-US" altLang="zh-TW" sz="1200" kern="1200" dirty="0">
                <a:solidFill>
                  <a:schemeClr val="tx1"/>
                </a:solidFill>
                <a:latin typeface="+mn-lt"/>
                <a:ea typeface="+mn-ea"/>
                <a:cs typeface="+mn-cs"/>
              </a:rPr>
              <a:t>)</a:t>
            </a:r>
            <a:r>
              <a:rPr lang="zh-TW" altLang="en-US" sz="1200" kern="1200" dirty="0">
                <a:solidFill>
                  <a:schemeClr val="tx1"/>
                </a:solidFill>
                <a:latin typeface="+mn-lt"/>
                <a:ea typeface="+mn-ea"/>
                <a:cs typeface="+mn-cs"/>
              </a:rPr>
              <a:t>規劃等，一定要包含資訊安全項目內容，補助金額以</a:t>
            </a:r>
            <a:r>
              <a:rPr lang="en-US" altLang="zh-TW" sz="1200" kern="1200" dirty="0">
                <a:solidFill>
                  <a:schemeClr val="tx1"/>
                </a:solidFill>
                <a:latin typeface="+mn-lt"/>
                <a:ea typeface="+mn-ea"/>
                <a:cs typeface="+mn-cs"/>
              </a:rPr>
              <a:t>500</a:t>
            </a:r>
            <a:r>
              <a:rPr lang="zh-TW" altLang="en-US" sz="1200" kern="1200" dirty="0">
                <a:solidFill>
                  <a:schemeClr val="tx1"/>
                </a:solidFill>
                <a:latin typeface="+mn-lt"/>
                <a:ea typeface="+mn-ea"/>
                <a:cs typeface="+mn-cs"/>
              </a:rPr>
              <a:t>萬為上限；</a:t>
            </a: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latin typeface="+mn-lt"/>
                <a:ea typeface="+mn-ea"/>
                <a:cs typeface="+mn-cs"/>
              </a:rPr>
              <a:t>假設你已經有先期規劃的報告，可以申請</a:t>
            </a:r>
            <a:r>
              <a:rPr lang="en-US" altLang="zh-TW" sz="1200" kern="1200" dirty="0">
                <a:solidFill>
                  <a:schemeClr val="tx1"/>
                </a:solidFill>
                <a:latin typeface="+mn-lt"/>
                <a:ea typeface="+mn-ea"/>
                <a:cs typeface="+mn-cs"/>
              </a:rPr>
              <a:t>”</a:t>
            </a:r>
            <a:r>
              <a:rPr lang="zh-TW" altLang="en-US" sz="1200" kern="1200" dirty="0">
                <a:solidFill>
                  <a:schemeClr val="tx1"/>
                </a:solidFill>
                <a:latin typeface="+mn-lt"/>
                <a:ea typeface="+mn-ea"/>
                <a:cs typeface="+mn-cs"/>
              </a:rPr>
              <a:t>系統建置導入案</a:t>
            </a:r>
            <a:r>
              <a:rPr lang="en-US" altLang="zh-TW" sz="1200" kern="1200" dirty="0">
                <a:solidFill>
                  <a:schemeClr val="tx1"/>
                </a:solidFill>
                <a:latin typeface="+mn-lt"/>
                <a:ea typeface="+mn-ea"/>
                <a:cs typeface="+mn-cs"/>
              </a:rPr>
              <a:t>”</a:t>
            </a:r>
            <a:r>
              <a:rPr lang="zh-TW" altLang="en-US" sz="1200" kern="1200" dirty="0">
                <a:solidFill>
                  <a:schemeClr val="tx1"/>
                </a:solidFill>
                <a:latin typeface="+mn-lt"/>
                <a:ea typeface="+mn-ea"/>
                <a:cs typeface="+mn-cs"/>
              </a:rPr>
              <a:t>，補助</a:t>
            </a:r>
            <a:r>
              <a:rPr lang="zh-TW" altLang="en-US" dirty="0"/>
              <a:t>上限是</a:t>
            </a:r>
            <a:r>
              <a:rPr lang="en-US" altLang="zh-TW" dirty="0"/>
              <a:t>3000</a:t>
            </a:r>
            <a:r>
              <a:rPr lang="zh-TW" altLang="en-US" dirty="0"/>
              <a:t>萬，也就是可以規劃到</a:t>
            </a:r>
            <a:r>
              <a:rPr lang="en-US" altLang="zh-TW" dirty="0"/>
              <a:t>6000</a:t>
            </a:r>
            <a:r>
              <a:rPr lang="zh-TW" altLang="en-US" dirty="0"/>
              <a:t>萬的規模，企業至少要自籌款</a:t>
            </a:r>
            <a:r>
              <a:rPr lang="en-US" altLang="zh-TW" dirty="0"/>
              <a:t>3000</a:t>
            </a:r>
            <a:r>
              <a:rPr lang="zh-TW" altLang="en-US" dirty="0"/>
              <a:t>萬、政府最多補助</a:t>
            </a:r>
            <a:r>
              <a:rPr lang="en-US" altLang="zh-TW" dirty="0"/>
              <a:t>3000</a:t>
            </a:r>
            <a:r>
              <a:rPr lang="zh-TW" altLang="en-US" dirty="0"/>
              <a:t>萬。</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FAQ-</a:t>
            </a:r>
            <a:r>
              <a:rPr lang="zh-TW" altLang="en-US" dirty="0"/>
              <a:t>能量登錄類別：限自動化服務機構</a:t>
            </a:r>
            <a:r>
              <a:rPr lang="en-US" altLang="zh-TW" dirty="0"/>
              <a:t>(AU </a:t>
            </a:r>
            <a:r>
              <a:rPr lang="zh-TW" altLang="en-US" dirty="0"/>
              <a:t>類</a:t>
            </a:r>
            <a:r>
              <a:rPr lang="en-US" altLang="zh-TW" dirty="0"/>
              <a:t>)</a:t>
            </a:r>
            <a:r>
              <a:rPr lang="zh-TW" altLang="en-US" dirty="0"/>
              <a:t>、資訊服務機構</a:t>
            </a:r>
            <a:r>
              <a:rPr lang="en-US" altLang="zh-TW" dirty="0"/>
              <a:t>(IT</a:t>
            </a:r>
            <a:r>
              <a:rPr lang="zh-TW" altLang="en-US" dirty="0"/>
              <a:t>類</a:t>
            </a:r>
            <a:r>
              <a:rPr lang="en-US" altLang="zh-TW" dirty="0"/>
              <a:t>)</a:t>
            </a:r>
            <a:r>
              <a:rPr lang="zh-TW" altLang="en-US" dirty="0"/>
              <a:t>、系統整合服務機構</a:t>
            </a:r>
            <a:r>
              <a:rPr lang="en-US" altLang="zh-TW" dirty="0"/>
              <a:t>(SI </a:t>
            </a:r>
            <a:r>
              <a:rPr lang="zh-TW" altLang="en-US" dirty="0"/>
              <a:t>類</a:t>
            </a:r>
            <a:r>
              <a:rPr lang="en-US" altLang="zh-TW" dirty="0"/>
              <a:t>)</a:t>
            </a:r>
            <a:r>
              <a:rPr lang="zh-TW" altLang="en-US" dirty="0"/>
              <a:t>、資料經濟服務機構</a:t>
            </a:r>
            <a:r>
              <a:rPr lang="en-US" altLang="zh-TW" dirty="0"/>
              <a:t>(DA </a:t>
            </a:r>
            <a:r>
              <a:rPr lang="zh-TW" altLang="en-US" dirty="0"/>
              <a:t>類</a:t>
            </a:r>
            <a:r>
              <a:rPr lang="en-US" altLang="zh-TW" dirty="0"/>
              <a:t>)</a:t>
            </a:r>
            <a:r>
              <a:rPr lang="zh-TW" altLang="en-US" dirty="0"/>
              <a:t>、管理</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顧問服務機構</a:t>
            </a:r>
            <a:r>
              <a:rPr lang="en-US" altLang="zh-TW" dirty="0"/>
              <a:t>(MA </a:t>
            </a:r>
            <a:r>
              <a:rPr lang="zh-TW" altLang="en-US" dirty="0"/>
              <a:t>類</a:t>
            </a:r>
            <a:r>
              <a:rPr lang="en-US" altLang="zh-TW" dirty="0"/>
              <a:t>)</a:t>
            </a:r>
            <a:r>
              <a:rPr lang="zh-TW" altLang="en-US" dirty="0"/>
              <a:t>等項目，詳參網址：</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https://assist.nat.gov.tw/wSite/np?ctNode=41&amp;mp=2</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217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en-US" altLang="zh-TW" dirty="0"/>
              <a:t>SBIR</a:t>
            </a:r>
            <a:r>
              <a:rPr lang="zh-TW" altLang="en-US" dirty="0"/>
              <a:t>的話是針對中小企業提出的補助，定義是新台幣</a:t>
            </a:r>
            <a:r>
              <a:rPr lang="en-US" altLang="zh-TW" dirty="0"/>
              <a:t>1</a:t>
            </a:r>
            <a:r>
              <a:rPr lang="zh-TW" altLang="en-US" dirty="0"/>
              <a:t>億元以下，或是員工數未滿</a:t>
            </a:r>
            <a:r>
              <a:rPr lang="en-US" altLang="zh-TW" dirty="0"/>
              <a:t>200</a:t>
            </a:r>
            <a:r>
              <a:rPr lang="zh-TW" altLang="en-US" dirty="0"/>
              <a:t>人</a:t>
            </a:r>
            <a:endParaRPr lang="en-US" altLang="zh-TW" dirty="0"/>
          </a:p>
          <a:p>
            <a:r>
              <a:rPr lang="zh-TW" altLang="en-US" dirty="0"/>
              <a:t>依照你第幾次申請、自己申請或聯合申請，會有不同的補助上限，範圍從</a:t>
            </a:r>
            <a:r>
              <a:rPr lang="en-US" altLang="zh-TW" dirty="0"/>
              <a:t>100</a:t>
            </a:r>
            <a:r>
              <a:rPr lang="zh-TW" altLang="en-US" dirty="0"/>
              <a:t>萬到</a:t>
            </a:r>
            <a:r>
              <a:rPr lang="en-US" altLang="zh-TW" dirty="0"/>
              <a:t>3000</a:t>
            </a:r>
            <a:r>
              <a:rPr lang="zh-TW" altLang="en-US" dirty="0"/>
              <a:t>萬</a:t>
            </a:r>
            <a:endParaRPr lang="en-US" altLang="zh-TW" dirty="0"/>
          </a:p>
          <a:p>
            <a:endParaRPr lang="en-US" dirty="0"/>
          </a:p>
          <a:p>
            <a:r>
              <a:rPr lang="zh-TW" altLang="en-US" dirty="0"/>
              <a:t>重點就會是數位轉型跟淨零排放，例如說有間</a:t>
            </a:r>
            <a:r>
              <a:rPr lang="en-US" altLang="zh-TW" dirty="0" err="1"/>
              <a:t>wifi</a:t>
            </a:r>
            <a:r>
              <a:rPr lang="zh-TW" altLang="en-US" dirty="0"/>
              <a:t>分享器業者就做異業結盟，讓</a:t>
            </a:r>
            <a:r>
              <a:rPr lang="en-US" altLang="zh-TW" dirty="0" err="1"/>
              <a:t>wifi</a:t>
            </a:r>
            <a:r>
              <a:rPr lang="zh-TW" altLang="en-US" dirty="0"/>
              <a:t>機可以投廣告、導購，開創一個新的導購服務</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31</a:t>
            </a:fld>
            <a:endParaRPr lang="en-US"/>
          </a:p>
        </p:txBody>
      </p:sp>
    </p:spTree>
    <p:extLst>
      <p:ext uri="{BB962C8B-B14F-4D97-AF65-F5344CB8AC3E}">
        <p14:creationId xmlns:p14="http://schemas.microsoft.com/office/powerpoint/2010/main" val="2975292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zh-TW" altLang="en-US" dirty="0"/>
              <a:t>公告「擴大中小企業</a:t>
            </a:r>
            <a:r>
              <a:rPr lang="en-US" altLang="zh-TW" dirty="0"/>
              <a:t>5G</a:t>
            </a:r>
            <a:r>
              <a:rPr lang="zh-TW" altLang="en-US" dirty="0"/>
              <a:t>創新服務應用計畫」</a:t>
            </a:r>
            <a:r>
              <a:rPr lang="en-US" altLang="zh-TW" dirty="0"/>
              <a:t>114</a:t>
            </a:r>
            <a:r>
              <a:rPr lang="zh-TW" altLang="en-US" dirty="0"/>
              <a:t>年度輔導案申請須知 </a:t>
            </a:r>
          </a:p>
          <a:p>
            <a:endParaRPr lang="zh-TW" altLang="en-US" dirty="0"/>
          </a:p>
          <a:p>
            <a:r>
              <a:rPr lang="zh-TW" altLang="en-US" dirty="0"/>
              <a:t>一、計畫目的與範疇：針對場域與中小企業需求，發展整合性</a:t>
            </a:r>
            <a:r>
              <a:rPr lang="en-US" altLang="zh-TW" dirty="0"/>
              <a:t>5G</a:t>
            </a:r>
            <a:r>
              <a:rPr lang="zh-TW" altLang="en-US" dirty="0"/>
              <a:t>應用服務方案，形成場域營運之服務特色，推動場域業者與解決方案業者之長期合作模式，透過輔導資源、協作機制及推廣，並鼓勵業者以大帶小，帶動中小企業參與，共同提供民眾貼近生活的</a:t>
            </a:r>
            <a:r>
              <a:rPr lang="en-US" altLang="zh-TW" dirty="0"/>
              <a:t>5G</a:t>
            </a:r>
            <a:r>
              <a:rPr lang="zh-TW" altLang="en-US" dirty="0"/>
              <a:t>應用服務體驗場景，建立示範標竿。</a:t>
            </a:r>
          </a:p>
          <a:p>
            <a:endParaRPr lang="zh-TW" altLang="en-US" dirty="0"/>
          </a:p>
          <a:p>
            <a:r>
              <a:rPr lang="zh-TW" altLang="en-US" dirty="0"/>
              <a:t>二、提案機制說明：提案計畫內容應敘明價值鏈團隊組成、未來營運主體、長期營運規劃等，建立未來</a:t>
            </a:r>
            <a:r>
              <a:rPr lang="en-US" altLang="zh-TW" dirty="0"/>
              <a:t>5G</a:t>
            </a:r>
            <a:r>
              <a:rPr lang="zh-TW" altLang="en-US" dirty="0"/>
              <a:t>應用方案的商轉</a:t>
            </a:r>
            <a:r>
              <a:rPr lang="en-US" altLang="zh-TW" dirty="0"/>
              <a:t>(</a:t>
            </a:r>
            <a:r>
              <a:rPr lang="zh-TW" altLang="en-US" dirty="0"/>
              <a:t>租賃或購置</a:t>
            </a:r>
            <a:r>
              <a:rPr lang="en-US" altLang="zh-TW" dirty="0"/>
              <a:t>)</a:t>
            </a:r>
            <a:r>
              <a:rPr lang="zh-TW" altLang="en-US" dirty="0"/>
              <a:t>收費機制，設計中小企業願意主動參與或導入的創新商業模式，以確保提案內容得以持續經營。</a:t>
            </a:r>
          </a:p>
          <a:p>
            <a:endParaRPr lang="zh-TW" altLang="en-US" dirty="0"/>
          </a:p>
          <a:p>
            <a:r>
              <a:rPr lang="zh-TW" altLang="en-US" dirty="0"/>
              <a:t>三、提案說明：</a:t>
            </a:r>
          </a:p>
          <a:p>
            <a:endParaRPr lang="zh-TW" altLang="en-US" dirty="0"/>
          </a:p>
          <a:p>
            <a:r>
              <a:rPr lang="en-US" altLang="zh-TW" dirty="0"/>
              <a:t>(</a:t>
            </a:r>
            <a:r>
              <a:rPr lang="zh-TW" altLang="en-US" dirty="0"/>
              <a:t>一</a:t>
            </a:r>
            <a:r>
              <a:rPr lang="en-US" altLang="zh-TW" dirty="0"/>
              <a:t>)</a:t>
            </a:r>
            <a:r>
              <a:rPr lang="zh-TW" altLang="en-US" dirty="0"/>
              <a:t>提案資格：國內依法設立之公司等均可提案，不限中小企業。（如為分公司，請以總公司為提案主體）。</a:t>
            </a:r>
          </a:p>
          <a:p>
            <a:endParaRPr lang="zh-TW" altLang="en-US" dirty="0"/>
          </a:p>
          <a:p>
            <a:r>
              <a:rPr lang="en-US" altLang="zh-TW" dirty="0"/>
              <a:t>(</a:t>
            </a:r>
            <a:r>
              <a:rPr lang="zh-TW" altLang="en-US" dirty="0"/>
              <a:t>二</a:t>
            </a:r>
            <a:r>
              <a:rPr lang="en-US" altLang="zh-TW" dirty="0"/>
              <a:t>)</a:t>
            </a:r>
            <a:r>
              <a:rPr lang="zh-TW" altLang="en-US" dirty="0"/>
              <a:t>提案收件期間：自公告日起至</a:t>
            </a:r>
            <a:r>
              <a:rPr lang="en-US" altLang="zh-TW" dirty="0"/>
              <a:t>113</a:t>
            </a:r>
            <a:r>
              <a:rPr lang="zh-TW" altLang="en-US" dirty="0"/>
              <a:t>年</a:t>
            </a:r>
            <a:r>
              <a:rPr lang="en-US" altLang="zh-TW" dirty="0"/>
              <a:t>12</a:t>
            </a:r>
            <a:r>
              <a:rPr lang="zh-TW" altLang="en-US" dirty="0"/>
              <a:t>月</a:t>
            </a:r>
            <a:r>
              <a:rPr lang="en-US" altLang="zh-TW" dirty="0"/>
              <a:t>2</a:t>
            </a:r>
            <a:r>
              <a:rPr lang="zh-TW" altLang="en-US" dirty="0"/>
              <a:t>日</a:t>
            </a:r>
            <a:r>
              <a:rPr lang="en-US" altLang="zh-TW" dirty="0"/>
              <a:t>(</a:t>
            </a:r>
            <a:r>
              <a:rPr lang="zh-TW" altLang="en-US" dirty="0"/>
              <a:t>一</a:t>
            </a:r>
            <a:r>
              <a:rPr lang="en-US" altLang="zh-TW" dirty="0"/>
              <a:t>) </a:t>
            </a:r>
            <a:r>
              <a:rPr lang="zh-TW" altLang="en-US" dirty="0"/>
              <a:t>下午</a:t>
            </a:r>
            <a:r>
              <a:rPr lang="en-US" altLang="zh-TW" dirty="0"/>
              <a:t>5</a:t>
            </a:r>
            <a:r>
              <a:rPr lang="zh-TW" altLang="en-US" dirty="0"/>
              <a:t>時止。</a:t>
            </a:r>
          </a:p>
          <a:p>
            <a:endParaRPr lang="zh-TW" altLang="en-US" dirty="0"/>
          </a:p>
          <a:p>
            <a:r>
              <a:rPr lang="en-US" altLang="zh-TW" dirty="0"/>
              <a:t>(</a:t>
            </a:r>
            <a:r>
              <a:rPr lang="zh-TW" altLang="en-US" dirty="0"/>
              <a:t>三</a:t>
            </a:r>
            <a:r>
              <a:rPr lang="en-US" altLang="zh-TW" dirty="0"/>
              <a:t>)</a:t>
            </a:r>
            <a:r>
              <a:rPr lang="zh-TW" altLang="en-US" dirty="0"/>
              <a:t>提案申請採線上作業，申請及應備文件上傳請至：</a:t>
            </a:r>
            <a:r>
              <a:rPr lang="en-US" altLang="zh-TW" dirty="0"/>
              <a:t>https://5g.cisa.tw/apply (</a:t>
            </a:r>
            <a:r>
              <a:rPr lang="zh-TW" altLang="en-US" dirty="0"/>
              <a:t>系統預計於</a:t>
            </a:r>
            <a:r>
              <a:rPr lang="en-US" altLang="zh-TW" dirty="0"/>
              <a:t>10/21(</a:t>
            </a:r>
            <a:r>
              <a:rPr lang="zh-TW" altLang="en-US" dirty="0"/>
              <a:t>一</a:t>
            </a:r>
            <a:r>
              <a:rPr lang="en-US" altLang="zh-TW" dirty="0"/>
              <a:t>)</a:t>
            </a:r>
            <a:r>
              <a:rPr lang="zh-TW" altLang="en-US" dirty="0"/>
              <a:t>中午</a:t>
            </a:r>
            <a:r>
              <a:rPr lang="en-US" altLang="zh-TW" dirty="0"/>
              <a:t>12</a:t>
            </a:r>
            <a:r>
              <a:rPr lang="zh-TW" altLang="en-US" dirty="0"/>
              <a:t>時後開放</a:t>
            </a:r>
            <a:r>
              <a:rPr lang="en-US" altLang="zh-TW" dirty="0"/>
              <a:t>)</a:t>
            </a:r>
          </a:p>
          <a:p>
            <a:endParaRPr lang="en-US" altLang="zh-TW" dirty="0"/>
          </a:p>
          <a:p>
            <a:r>
              <a:rPr lang="en-US" altLang="zh-TW" dirty="0"/>
              <a:t>https://www.moea.gov.tw/Mns/populace/news/News.aspx?kind=2&amp;menu_id=41&amp;news_id=116177</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499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zh-TW" altLang="en-US" dirty="0"/>
              <a:t>那智慧化可以做什麼呢</a:t>
            </a:r>
            <a:r>
              <a:rPr lang="en-US" altLang="zh-TW" dirty="0"/>
              <a:t>?</a:t>
            </a:r>
            <a:r>
              <a:rPr lang="zh-TW" altLang="en-US" dirty="0"/>
              <a:t> 例如說你導入數位化的管理、物聯網、人工智慧等智慧製造或是管理的優化</a:t>
            </a:r>
            <a:endParaRPr lang="en-US" altLang="zh-TW" dirty="0"/>
          </a:p>
          <a:p>
            <a:endParaRPr lang="en-US" altLang="zh-TW" dirty="0">
              <a:effectLst/>
              <a:hlinkClick r:id="" action="ppaction://noaction"/>
            </a:endParaRPr>
          </a:p>
          <a:p>
            <a:endParaRPr lang="en-US" altLang="zh-TW" dirty="0">
              <a:effectLst/>
              <a:hlinkClick r:id="" action="ppaction://noaction"/>
            </a:endParaRPr>
          </a:p>
          <a:p>
            <a:endParaRPr lang="en-US" altLang="zh-TW" dirty="0">
              <a:effectLst/>
              <a:hlinkClick r:id="" action="ppaction://noaction"/>
            </a:endParaRPr>
          </a:p>
          <a:p>
            <a:r>
              <a:rPr lang="en-US" altLang="zh-TW" dirty="0">
                <a:effectLst/>
                <a:hlinkClick r:id="" action="ppaction://noaction"/>
              </a:rPr>
              <a:t>10</a:t>
            </a:r>
            <a:r>
              <a:rPr lang="zh-TW" altLang="en-US" dirty="0">
                <a:effectLst/>
                <a:hlinkClick r:id="rId3"/>
              </a:rPr>
              <a:t>人以上中小型製造業低碳及智慧化升級轉型個案補助</a:t>
            </a:r>
            <a:endParaRPr lang="en-US" altLang="zh-TW" dirty="0">
              <a:effectLst/>
            </a:endParaRPr>
          </a:p>
          <a:p>
            <a:r>
              <a:rPr lang="zh-TW" altLang="en-US" dirty="0">
                <a:effectLst/>
                <a:hlinkClick r:id="rId4"/>
              </a:rPr>
              <a:t>中小型製造業</a:t>
            </a:r>
            <a:r>
              <a:rPr lang="en-US" altLang="zh-TW" dirty="0">
                <a:effectLst/>
                <a:hlinkClick r:id="rId4"/>
              </a:rPr>
              <a:t>(</a:t>
            </a:r>
            <a:r>
              <a:rPr lang="zh-TW" altLang="en-US" dirty="0">
                <a:effectLst/>
                <a:hlinkClick r:id="rId4"/>
              </a:rPr>
              <a:t>經常僱用員工數</a:t>
            </a:r>
            <a:r>
              <a:rPr lang="en-US" altLang="zh-TW" dirty="0">
                <a:effectLst/>
                <a:hlinkClick r:id="rId4"/>
              </a:rPr>
              <a:t>9</a:t>
            </a:r>
            <a:r>
              <a:rPr lang="zh-TW" altLang="en-US" dirty="0">
                <a:effectLst/>
                <a:hlinkClick r:id="rId4"/>
              </a:rPr>
              <a:t>人以下</a:t>
            </a:r>
            <a:r>
              <a:rPr lang="en-US" altLang="zh-TW" dirty="0">
                <a:effectLst/>
                <a:hlinkClick r:id="rId4"/>
              </a:rPr>
              <a:t>) </a:t>
            </a:r>
            <a:r>
              <a:rPr lang="zh-TW" altLang="en-US" dirty="0">
                <a:effectLst/>
                <a:hlinkClick r:id="rId4"/>
              </a:rPr>
              <a:t>低碳及智慧化升級轉型補助作業</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33</a:t>
            </a:fld>
            <a:endParaRPr lang="en-US"/>
          </a:p>
        </p:txBody>
      </p:sp>
    </p:spTree>
    <p:extLst>
      <p:ext uri="{BB962C8B-B14F-4D97-AF65-F5344CB8AC3E}">
        <p14:creationId xmlns:p14="http://schemas.microsoft.com/office/powerpoint/2010/main" val="403235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另一個和製造業有關的是供應鏈韌性與生成式</a:t>
            </a:r>
            <a:r>
              <a:rPr lang="en-US" altLang="zh-TW" dirty="0"/>
              <a:t>AI</a:t>
            </a:r>
            <a:r>
              <a:rPr lang="zh-TW" altLang="en-US" dirty="0"/>
              <a:t>智慧工廠應用計畫，主要針對</a:t>
            </a:r>
            <a:r>
              <a:rPr lang="en-US" altLang="zh-TW" dirty="0"/>
              <a:t>EMS</a:t>
            </a:r>
            <a:r>
              <a:rPr lang="zh-TW" altLang="en-US" dirty="0"/>
              <a:t>，尤其是</a:t>
            </a:r>
            <a:r>
              <a:rPr lang="en-US" altLang="zh-TW" dirty="0"/>
              <a:t>IPC</a:t>
            </a:r>
            <a:r>
              <a:rPr lang="zh-TW" altLang="en-US" dirty="0"/>
              <a:t>產業。</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這也是</a:t>
            </a:r>
            <a:r>
              <a:rPr lang="en-US" altLang="zh-TW" dirty="0"/>
              <a:t>4-5</a:t>
            </a:r>
            <a:r>
              <a:rPr lang="zh-TW" altLang="en-US" dirty="0"/>
              <a:t>月公告，所以先參考去年的資料，實際補助經費要以正式公告為準。</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補助的條件包含</a:t>
            </a:r>
            <a:r>
              <a:rPr lang="en-US" altLang="zh-TW" dirty="0"/>
              <a:t>1)</a:t>
            </a:r>
            <a:r>
              <a:rPr lang="zh-TW" altLang="en-US" dirty="0"/>
              <a:t>供應鏈資訊韌性 和 </a:t>
            </a:r>
            <a:r>
              <a:rPr lang="en-US" altLang="zh-TW" dirty="0"/>
              <a:t>2)</a:t>
            </a:r>
            <a:r>
              <a:rPr lang="zh-TW" altLang="en-US" dirty="0"/>
              <a:t>生成式</a:t>
            </a:r>
            <a:r>
              <a:rPr lang="en-US" altLang="zh-TW" dirty="0"/>
              <a:t>AI</a:t>
            </a:r>
            <a:r>
              <a:rPr lang="zh-TW" altLang="en-US" dirty="0"/>
              <a:t>於智慧工廠的應用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285750" indent="-285750">
              <a:buFont typeface="Arial" panose="020B0604020202020204" pitchFamily="34" charset="0"/>
              <a:buChar char="•"/>
            </a:pPr>
            <a:r>
              <a:rPr lang="zh-TW" altLang="en-US" sz="1400" b="1" kern="1200" dirty="0">
                <a:solidFill>
                  <a:schemeClr val="tx1"/>
                </a:solidFill>
                <a:latin typeface="+mn-lt"/>
                <a:ea typeface="+mn-ea"/>
                <a:cs typeface="+mn-cs"/>
              </a:rPr>
              <a:t>供應鏈資訊韌性</a:t>
            </a:r>
            <a:r>
              <a:rPr lang="zh-TW" altLang="en-US" sz="1400" kern="1200" dirty="0">
                <a:solidFill>
                  <a:schemeClr val="tx1"/>
                </a:solidFill>
                <a:latin typeface="+mn-lt"/>
                <a:ea typeface="+mn-ea"/>
                <a:cs typeface="+mn-cs"/>
              </a:rPr>
              <a:t>：透過下列任一種供應鏈韌性強化模式，以提升供應鏈體系的生產備援性、資訊的可視性、供貨穩定性、生產彈性、作業協同性、回應敏捷性、可重組性等元素：</a:t>
            </a:r>
            <a:br>
              <a:rPr lang="en-US" altLang="zh-TW" sz="1400" kern="1200" dirty="0">
                <a:solidFill>
                  <a:schemeClr val="tx1"/>
                </a:solidFill>
                <a:latin typeface="+mn-lt"/>
                <a:ea typeface="+mn-ea"/>
                <a:cs typeface="+mn-cs"/>
              </a:rPr>
            </a:br>
            <a:r>
              <a:rPr lang="en-US" altLang="zh-TW" sz="1200" kern="1200" dirty="0">
                <a:solidFill>
                  <a:schemeClr val="bg1">
                    <a:lumMod val="50000"/>
                  </a:schemeClr>
                </a:solidFill>
                <a:latin typeface="+mn-lt"/>
                <a:ea typeface="+mn-ea"/>
                <a:cs typeface="+mn-cs"/>
              </a:rPr>
              <a:t>(1)</a:t>
            </a:r>
            <a:r>
              <a:rPr lang="zh-TW" altLang="en-US" sz="1200" kern="1200" dirty="0">
                <a:solidFill>
                  <a:schemeClr val="bg1">
                    <a:lumMod val="50000"/>
                  </a:schemeClr>
                </a:solidFill>
                <a:latin typeface="+mn-lt"/>
                <a:ea typeface="+mn-ea"/>
                <a:cs typeface="+mn-cs"/>
              </a:rPr>
              <a:t>建立去中心化生產管理</a:t>
            </a:r>
            <a:r>
              <a:rPr lang="en-US" altLang="zh-TW" sz="1200" kern="1200" dirty="0">
                <a:solidFill>
                  <a:schemeClr val="bg1">
                    <a:lumMod val="50000"/>
                  </a:schemeClr>
                </a:solidFill>
                <a:latin typeface="+mn-lt"/>
                <a:ea typeface="+mn-ea"/>
                <a:cs typeface="+mn-cs"/>
              </a:rPr>
              <a:t>; (2)</a:t>
            </a:r>
            <a:r>
              <a:rPr lang="zh-TW" altLang="en-US" sz="1200" kern="1200" dirty="0">
                <a:solidFill>
                  <a:schemeClr val="bg1">
                    <a:lumMod val="50000"/>
                  </a:schemeClr>
                </a:solidFill>
                <a:latin typeface="+mn-lt"/>
                <a:ea typeface="+mn-ea"/>
                <a:cs typeface="+mn-cs"/>
              </a:rPr>
              <a:t>建立標準化產線配置</a:t>
            </a:r>
            <a:r>
              <a:rPr lang="en-US" altLang="zh-TW" sz="1200" kern="1200" dirty="0">
                <a:solidFill>
                  <a:schemeClr val="bg1">
                    <a:lumMod val="50000"/>
                  </a:schemeClr>
                </a:solidFill>
                <a:latin typeface="+mn-lt"/>
                <a:ea typeface="+mn-ea"/>
                <a:cs typeface="+mn-cs"/>
              </a:rPr>
              <a:t>/</a:t>
            </a:r>
            <a:r>
              <a:rPr lang="zh-TW" altLang="en-US" sz="1200" kern="1200" dirty="0">
                <a:solidFill>
                  <a:schemeClr val="bg1">
                    <a:lumMod val="50000"/>
                  </a:schemeClr>
                </a:solidFill>
                <a:latin typeface="+mn-lt"/>
                <a:ea typeface="+mn-ea"/>
                <a:cs typeface="+mn-cs"/>
              </a:rPr>
              <a:t>製程控制</a:t>
            </a:r>
            <a:r>
              <a:rPr lang="en-US" altLang="zh-TW" sz="1200" kern="1200" dirty="0">
                <a:solidFill>
                  <a:schemeClr val="bg1">
                    <a:lumMod val="50000"/>
                  </a:schemeClr>
                </a:solidFill>
                <a:latin typeface="+mn-lt"/>
                <a:ea typeface="+mn-ea"/>
                <a:cs typeface="+mn-cs"/>
              </a:rPr>
              <a:t>/</a:t>
            </a:r>
            <a:r>
              <a:rPr lang="zh-TW" altLang="en-US" sz="1200" kern="1200" dirty="0">
                <a:solidFill>
                  <a:schemeClr val="bg1">
                    <a:lumMod val="50000"/>
                  </a:schemeClr>
                </a:solidFill>
                <a:latin typeface="+mn-lt"/>
                <a:ea typeface="+mn-ea"/>
                <a:cs typeface="+mn-cs"/>
              </a:rPr>
              <a:t>產品規格</a:t>
            </a:r>
            <a:r>
              <a:rPr lang="en-US" altLang="zh-TW" sz="1200" kern="1200" dirty="0">
                <a:solidFill>
                  <a:schemeClr val="bg1">
                    <a:lumMod val="50000"/>
                  </a:schemeClr>
                </a:solidFill>
                <a:latin typeface="+mn-lt"/>
                <a:ea typeface="+mn-ea"/>
                <a:cs typeface="+mn-cs"/>
              </a:rPr>
              <a:t>; (3)</a:t>
            </a:r>
            <a:r>
              <a:rPr lang="zh-TW" altLang="en-US" sz="1200" kern="1200" dirty="0">
                <a:solidFill>
                  <a:schemeClr val="bg1">
                    <a:lumMod val="50000"/>
                  </a:schemeClr>
                </a:solidFill>
                <a:latin typeface="+mn-lt"/>
                <a:ea typeface="+mn-ea"/>
                <a:cs typeface="+mn-cs"/>
              </a:rPr>
              <a:t>建立代工生產及關鍵原料協作平台</a:t>
            </a:r>
            <a:r>
              <a:rPr lang="en-US" altLang="zh-TW" sz="1200" kern="1200" dirty="0">
                <a:solidFill>
                  <a:schemeClr val="bg1">
                    <a:lumMod val="50000"/>
                  </a:schemeClr>
                </a:solidFill>
                <a:latin typeface="+mn-lt"/>
                <a:ea typeface="+mn-ea"/>
                <a:cs typeface="+mn-cs"/>
              </a:rPr>
              <a:t>; (4)</a:t>
            </a:r>
            <a:r>
              <a:rPr lang="zh-TW" altLang="en-US" sz="1200" kern="1200" dirty="0">
                <a:solidFill>
                  <a:schemeClr val="bg1">
                    <a:lumMod val="50000"/>
                  </a:schemeClr>
                </a:solidFill>
                <a:latin typeface="+mn-lt"/>
                <a:ea typeface="+mn-ea"/>
                <a:cs typeface="+mn-cs"/>
              </a:rPr>
              <a:t>提高備援庫存及產能</a:t>
            </a:r>
            <a:r>
              <a:rPr lang="en-US" altLang="zh-TW" sz="1200" kern="1200" dirty="0">
                <a:solidFill>
                  <a:schemeClr val="bg1">
                    <a:lumMod val="50000"/>
                  </a:schemeClr>
                </a:solidFill>
                <a:latin typeface="+mn-lt"/>
                <a:ea typeface="+mn-ea"/>
                <a:cs typeface="+mn-cs"/>
              </a:rPr>
              <a:t>; (5)</a:t>
            </a:r>
            <a:r>
              <a:rPr lang="zh-TW" altLang="en-US" sz="1200" kern="1200" dirty="0">
                <a:solidFill>
                  <a:schemeClr val="bg1">
                    <a:lumMod val="50000"/>
                  </a:schemeClr>
                </a:solidFill>
                <a:latin typeface="+mn-lt"/>
                <a:ea typeface="+mn-ea"/>
                <a:cs typeface="+mn-cs"/>
              </a:rPr>
              <a:t>發展多來源原料供應體系</a:t>
            </a:r>
            <a:r>
              <a:rPr lang="en-US" altLang="zh-TW" sz="1200" kern="1200" dirty="0">
                <a:solidFill>
                  <a:schemeClr val="bg1">
                    <a:lumMod val="50000"/>
                  </a:schemeClr>
                </a:solidFill>
                <a:latin typeface="+mn-lt"/>
                <a:ea typeface="+mn-ea"/>
                <a:cs typeface="+mn-cs"/>
              </a:rPr>
              <a:t>; (6)</a:t>
            </a:r>
            <a:r>
              <a:rPr lang="zh-TW" altLang="en-US" sz="1200" kern="1200" dirty="0">
                <a:solidFill>
                  <a:schemeClr val="bg1">
                    <a:lumMod val="50000"/>
                  </a:schemeClr>
                </a:solidFill>
                <a:latin typeface="+mn-lt"/>
                <a:ea typeface="+mn-ea"/>
                <a:cs typeface="+mn-cs"/>
              </a:rPr>
              <a:t>建立接近終端客戶的生產基地</a:t>
            </a:r>
          </a:p>
          <a:p>
            <a:pPr marL="285750" indent="-285750">
              <a:buFont typeface="Arial" panose="020B0604020202020204" pitchFamily="34" charset="0"/>
              <a:buChar char="•"/>
            </a:pPr>
            <a:r>
              <a:rPr lang="zh-TW" altLang="en-US" sz="1400" b="1" kern="1200" dirty="0">
                <a:solidFill>
                  <a:schemeClr val="tx1"/>
                </a:solidFill>
                <a:latin typeface="+mn-lt"/>
                <a:ea typeface="+mn-ea"/>
                <a:cs typeface="+mn-cs"/>
              </a:rPr>
              <a:t>生成式</a:t>
            </a:r>
            <a:r>
              <a:rPr lang="en-US" altLang="zh-TW" sz="1400" b="1" kern="1200" dirty="0">
                <a:solidFill>
                  <a:schemeClr val="tx1"/>
                </a:solidFill>
                <a:latin typeface="+mn-lt"/>
                <a:ea typeface="+mn-ea"/>
                <a:cs typeface="+mn-cs"/>
              </a:rPr>
              <a:t>AI</a:t>
            </a:r>
            <a:r>
              <a:rPr lang="zh-TW" altLang="en-US" sz="1400" b="1" kern="1200" dirty="0">
                <a:solidFill>
                  <a:schemeClr val="tx1"/>
                </a:solidFill>
                <a:latin typeface="+mn-lt"/>
                <a:ea typeface="+mn-ea"/>
                <a:cs typeface="+mn-cs"/>
              </a:rPr>
              <a:t>於智慧工廠應用</a:t>
            </a:r>
            <a:r>
              <a:rPr lang="zh-TW" altLang="en-US" sz="1400" kern="1200" dirty="0">
                <a:solidFill>
                  <a:schemeClr val="tx1"/>
                </a:solidFill>
                <a:latin typeface="+mn-lt"/>
                <a:ea typeface="+mn-ea"/>
                <a:cs typeface="+mn-cs"/>
              </a:rPr>
              <a:t>：專注於將生成式</a:t>
            </a:r>
            <a:r>
              <a:rPr lang="en-US" altLang="zh-TW" sz="1400" kern="1200" dirty="0">
                <a:solidFill>
                  <a:schemeClr val="tx1"/>
                </a:solidFill>
                <a:latin typeface="+mn-lt"/>
                <a:ea typeface="+mn-ea"/>
                <a:cs typeface="+mn-cs"/>
              </a:rPr>
              <a:t>AI</a:t>
            </a:r>
            <a:r>
              <a:rPr lang="zh-TW" altLang="en-US" sz="1400" kern="1200" dirty="0">
                <a:solidFill>
                  <a:schemeClr val="tx1"/>
                </a:solidFill>
                <a:latin typeface="+mn-lt"/>
                <a:ea typeface="+mn-ea"/>
                <a:cs typeface="+mn-cs"/>
              </a:rPr>
              <a:t>技術應用於智能工廠的各個層面，包括自動生成教育訓練手冊以加速新員工上手，優化操作與作業流程以提高生產效率，進行異常事件的快速處理以降低停機時間，並透過客服機器人提升服務質量等等。</a:t>
            </a:r>
            <a:endParaRPr lang="en-US" sz="14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3151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zh-TW" altLang="en-US" dirty="0"/>
              <a:t>包含高齡科技產品或服務的，上限是</a:t>
            </a:r>
            <a:r>
              <a:rPr lang="en-US" altLang="zh-TW" dirty="0"/>
              <a:t>2000</a:t>
            </a:r>
            <a:r>
              <a:rPr lang="zh-TW" altLang="en-US" dirty="0"/>
              <a:t>萬，徵案到</a:t>
            </a:r>
            <a:r>
              <a:rPr lang="en-US" altLang="zh-TW" dirty="0"/>
              <a:t>2/15</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35</a:t>
            </a:fld>
            <a:endParaRPr lang="en-US"/>
          </a:p>
        </p:txBody>
      </p:sp>
    </p:spTree>
    <p:extLst>
      <p:ext uri="{BB962C8B-B14F-4D97-AF65-F5344CB8AC3E}">
        <p14:creationId xmlns:p14="http://schemas.microsoft.com/office/powerpoint/2010/main" val="12818104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en-US" altLang="zh-TW" dirty="0"/>
              <a:t>SBIR</a:t>
            </a:r>
            <a:r>
              <a:rPr lang="zh-TW" altLang="en-US" dirty="0"/>
              <a:t>的話是針對中小企業提出的補助，定義是新台幣</a:t>
            </a:r>
            <a:r>
              <a:rPr lang="en-US" altLang="zh-TW" dirty="0"/>
              <a:t>1</a:t>
            </a:r>
            <a:r>
              <a:rPr lang="zh-TW" altLang="en-US" dirty="0"/>
              <a:t>億元以下，或是員工數未滿</a:t>
            </a:r>
            <a:r>
              <a:rPr lang="en-US" altLang="zh-TW" dirty="0"/>
              <a:t>200</a:t>
            </a:r>
            <a:r>
              <a:rPr lang="zh-TW" altLang="en-US" dirty="0"/>
              <a:t>人</a:t>
            </a:r>
            <a:endParaRPr lang="en-US" altLang="zh-TW" dirty="0"/>
          </a:p>
          <a:p>
            <a:r>
              <a:rPr lang="zh-TW" altLang="en-US" dirty="0"/>
              <a:t>依照你第幾次申請、自己申請或聯合申請，會有不同的補助上限，範圍從</a:t>
            </a:r>
            <a:r>
              <a:rPr lang="en-US" altLang="zh-TW" dirty="0"/>
              <a:t>100</a:t>
            </a:r>
            <a:r>
              <a:rPr lang="zh-TW" altLang="en-US" dirty="0"/>
              <a:t>萬到</a:t>
            </a:r>
            <a:r>
              <a:rPr lang="en-US" altLang="zh-TW" dirty="0"/>
              <a:t>3000</a:t>
            </a:r>
            <a:r>
              <a:rPr lang="zh-TW" altLang="en-US" dirty="0"/>
              <a:t>萬</a:t>
            </a:r>
            <a:endParaRPr lang="en-US" altLang="zh-TW" dirty="0"/>
          </a:p>
          <a:p>
            <a:endParaRPr lang="en-US" dirty="0"/>
          </a:p>
          <a:p>
            <a:r>
              <a:rPr lang="zh-TW" altLang="en-US" dirty="0"/>
              <a:t>重點就會是數位轉型跟淨零排放，例如說有間</a:t>
            </a:r>
            <a:r>
              <a:rPr lang="en-US" altLang="zh-TW" dirty="0" err="1"/>
              <a:t>wifi</a:t>
            </a:r>
            <a:r>
              <a:rPr lang="zh-TW" altLang="en-US" dirty="0"/>
              <a:t>分享器業者就做異業結盟，讓</a:t>
            </a:r>
            <a:r>
              <a:rPr lang="en-US" altLang="zh-TW" dirty="0" err="1"/>
              <a:t>wifi</a:t>
            </a:r>
            <a:r>
              <a:rPr lang="zh-TW" altLang="en-US" dirty="0"/>
              <a:t>機可以投廣告、導購，開創一個新的導購服務</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36</a:t>
            </a:fld>
            <a:endParaRPr lang="en-US"/>
          </a:p>
        </p:txBody>
      </p:sp>
    </p:spTree>
    <p:extLst>
      <p:ext uri="{BB962C8B-B14F-4D97-AF65-F5344CB8AC3E}">
        <p14:creationId xmlns:p14="http://schemas.microsoft.com/office/powerpoint/2010/main" val="2795723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pPr algn="l"/>
            <a:r>
              <a:rPr lang="en-US" altLang="zh-TW" sz="1200" dirty="0"/>
              <a:t>1. </a:t>
            </a:r>
            <a:r>
              <a:rPr lang="zh-TW" altLang="en-US" sz="1200" dirty="0"/>
              <a:t>提案內容可實現性：</a:t>
            </a:r>
            <a:r>
              <a:rPr lang="zh-TW" altLang="en-US" sz="1200" b="0" dirty="0"/>
              <a:t>說明該資料服務可於海外市場落地之具體方案或做法。</a:t>
            </a:r>
            <a:endParaRPr lang="en-US" altLang="zh-TW" sz="1200" b="0" dirty="0"/>
          </a:p>
          <a:p>
            <a:pPr algn="l"/>
            <a:r>
              <a:rPr lang="en-US" altLang="zh-TW" sz="1200" dirty="0"/>
              <a:t>2.</a:t>
            </a:r>
            <a:r>
              <a:rPr lang="zh-TW" altLang="en-US" sz="1200" dirty="0"/>
              <a:t>資料服務價值與企業發展策略：</a:t>
            </a:r>
            <a:r>
              <a:rPr lang="zh-TW" altLang="en-US" sz="1200" b="0" dirty="0"/>
              <a:t>描述企業發展願景與現階段策略，以及本計畫與公司發展策略關聯性。此外，需突顯執行困難點及解決方式，並具體說明本次開發的資料服務與現有基礎的差異，包括資料、技術、市場、功能和營運模式。最後，提案可細說明資料應用服務的資料處理、混搭、分析、加值等步驟，並凸顯其對企業的價值，如決策支援和預測服務等。</a:t>
            </a:r>
            <a:endParaRPr lang="en-US" altLang="zh-TW" sz="1200" b="0" dirty="0"/>
          </a:p>
          <a:p>
            <a:pPr algn="l"/>
            <a:r>
              <a:rPr lang="en-US" altLang="zh-TW" sz="1200" dirty="0"/>
              <a:t>3.</a:t>
            </a:r>
            <a:r>
              <a:rPr lang="zh-TW" altLang="en-US" sz="1200" dirty="0"/>
              <a:t>海外市場之布局：具體說明國內外潛在目標客戶，以及相應的行銷推廣策略和管道。同時，描述已掌握的海外合作夥伴，以及擬擴散服務規模的做法，包括擴散地區或客戶掌握度。最後，還需明確說明本年度和未來兩年的國際市場拓展計畫，可能包括設立海外據點和與海外業者合作等措施。</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37</a:t>
            </a:fld>
            <a:endParaRPr lang="en-US"/>
          </a:p>
        </p:txBody>
      </p:sp>
    </p:spTree>
    <p:extLst>
      <p:ext uri="{BB962C8B-B14F-4D97-AF65-F5344CB8AC3E}">
        <p14:creationId xmlns:p14="http://schemas.microsoft.com/office/powerpoint/2010/main" val="1861403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en-US" altLang="zh-TW" dirty="0"/>
              <a:t>SBIR</a:t>
            </a:r>
            <a:r>
              <a:rPr lang="zh-TW" altLang="en-US" dirty="0"/>
              <a:t>的話是針對中小企業提出的補助，定義是新台幣</a:t>
            </a:r>
            <a:r>
              <a:rPr lang="en-US" altLang="zh-TW" dirty="0"/>
              <a:t>1</a:t>
            </a:r>
            <a:r>
              <a:rPr lang="zh-TW" altLang="en-US" dirty="0"/>
              <a:t>億元以下，或是員工數未滿</a:t>
            </a:r>
            <a:r>
              <a:rPr lang="en-US" altLang="zh-TW" dirty="0"/>
              <a:t>200</a:t>
            </a:r>
            <a:r>
              <a:rPr lang="zh-TW" altLang="en-US" dirty="0"/>
              <a:t>人</a:t>
            </a:r>
            <a:endParaRPr lang="en-US" altLang="zh-TW" dirty="0"/>
          </a:p>
          <a:p>
            <a:r>
              <a:rPr lang="zh-TW" altLang="en-US" dirty="0"/>
              <a:t>依照你第幾次申請、自己申請或聯合申請，會有不同的補助上限，範圍從</a:t>
            </a:r>
            <a:r>
              <a:rPr lang="en-US" altLang="zh-TW" dirty="0"/>
              <a:t>100</a:t>
            </a:r>
            <a:r>
              <a:rPr lang="zh-TW" altLang="en-US" dirty="0"/>
              <a:t>萬到</a:t>
            </a:r>
            <a:r>
              <a:rPr lang="en-US" altLang="zh-TW" dirty="0"/>
              <a:t>3000</a:t>
            </a:r>
            <a:r>
              <a:rPr lang="zh-TW" altLang="en-US" dirty="0"/>
              <a:t>萬</a:t>
            </a:r>
            <a:endParaRPr lang="en-US" altLang="zh-TW" dirty="0"/>
          </a:p>
          <a:p>
            <a:endParaRPr lang="en-US" dirty="0"/>
          </a:p>
          <a:p>
            <a:r>
              <a:rPr lang="zh-TW" altLang="en-US" dirty="0"/>
              <a:t>重點就會是數位轉型跟淨零排放，例如說有間</a:t>
            </a:r>
            <a:r>
              <a:rPr lang="en-US" altLang="zh-TW" dirty="0" err="1"/>
              <a:t>wifi</a:t>
            </a:r>
            <a:r>
              <a:rPr lang="zh-TW" altLang="en-US" dirty="0"/>
              <a:t>分享器業者就做異業結盟，讓</a:t>
            </a:r>
            <a:r>
              <a:rPr lang="en-US" altLang="zh-TW" dirty="0" err="1"/>
              <a:t>wifi</a:t>
            </a:r>
            <a:r>
              <a:rPr lang="zh-TW" altLang="en-US" dirty="0"/>
              <a:t>機可以投廣告、導購，開創一個新的導購服務</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38</a:t>
            </a:fld>
            <a:endParaRPr lang="en-US"/>
          </a:p>
        </p:txBody>
      </p:sp>
    </p:spTree>
    <p:extLst>
      <p:ext uri="{BB962C8B-B14F-4D97-AF65-F5344CB8AC3E}">
        <p14:creationId xmlns:p14="http://schemas.microsoft.com/office/powerpoint/2010/main" val="3012277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122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5332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40</a:t>
            </a:fld>
            <a:endParaRPr lang="en-US"/>
          </a:p>
        </p:txBody>
      </p:sp>
    </p:spTree>
    <p:extLst>
      <p:ext uri="{BB962C8B-B14F-4D97-AF65-F5344CB8AC3E}">
        <p14:creationId xmlns:p14="http://schemas.microsoft.com/office/powerpoint/2010/main" val="2974536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latin typeface="+mn-lt"/>
                <a:ea typeface="+mn-ea"/>
                <a:cs typeface="+mn-cs"/>
              </a:rPr>
              <a:t>接下來這個流通服務智慧化，跟剛才的有點像，但這只限批發零售業者，補助上限是</a:t>
            </a:r>
            <a:r>
              <a:rPr lang="en-US" altLang="zh-TW" sz="1200" kern="1200" dirty="0">
                <a:solidFill>
                  <a:schemeClr val="tx1"/>
                </a:solidFill>
                <a:latin typeface="+mn-lt"/>
                <a:ea typeface="+mn-ea"/>
                <a:cs typeface="+mn-cs"/>
              </a:rPr>
              <a:t>500</a:t>
            </a:r>
            <a:r>
              <a:rPr lang="zh-TW" altLang="en-US" sz="1200" kern="1200" dirty="0">
                <a:solidFill>
                  <a:schemeClr val="tx1"/>
                </a:solidFill>
                <a:latin typeface="+mn-lt"/>
                <a:ea typeface="+mn-ea"/>
                <a:cs typeface="+mn-cs"/>
              </a:rPr>
              <a:t>萬</a:t>
            </a: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latin typeface="+mn-lt"/>
                <a:ea typeface="+mn-ea"/>
                <a:cs typeface="+mn-cs"/>
              </a:rPr>
              <a:t>他只要提出一項解決方案，也是要帶動</a:t>
            </a:r>
            <a:r>
              <a:rPr lang="en-US" altLang="zh-TW" sz="1200" kern="1200" dirty="0">
                <a:solidFill>
                  <a:schemeClr val="tx1"/>
                </a:solidFill>
                <a:latin typeface="+mn-lt"/>
                <a:ea typeface="+mn-ea"/>
                <a:cs typeface="+mn-cs"/>
              </a:rPr>
              <a:t>100</a:t>
            </a:r>
            <a:r>
              <a:rPr lang="zh-TW" altLang="en-US" sz="1200" kern="1200" dirty="0">
                <a:solidFill>
                  <a:schemeClr val="tx1"/>
                </a:solidFill>
                <a:latin typeface="+mn-lt"/>
                <a:ea typeface="+mn-ea"/>
                <a:cs typeface="+mn-cs"/>
              </a:rPr>
              <a:t>家以上的中小企業或服務據點，這個案子申請到</a:t>
            </a:r>
            <a:r>
              <a:rPr lang="en-US" altLang="zh-TW" sz="1200" kern="1200" dirty="0">
                <a:solidFill>
                  <a:schemeClr val="tx1"/>
                </a:solidFill>
                <a:latin typeface="+mn-lt"/>
                <a:ea typeface="+mn-ea"/>
                <a:cs typeface="+mn-cs"/>
              </a:rPr>
              <a:t>2/26</a:t>
            </a:r>
            <a:r>
              <a:rPr lang="zh-TW" altLang="en-US" sz="1200" kern="1200" dirty="0">
                <a:solidFill>
                  <a:schemeClr val="tx1"/>
                </a:solidFill>
                <a:latin typeface="+mn-lt"/>
                <a:ea typeface="+mn-ea"/>
                <a:cs typeface="+mn-cs"/>
              </a:rPr>
              <a:t>，現在就要開始準備了</a:t>
            </a: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latin typeface="+mn-lt"/>
                <a:ea typeface="+mn-ea"/>
                <a:cs typeface="+mn-cs"/>
              </a:rPr>
              <a:t>運用人工智慧、物聯網、擴增實境、虛擬實境、混合實境、雲端運算、虛實機器人、數位顯示等創新科技，結合企業內外部管理系統，發展智慧化解決方案，並串聯上、下游等外部合作業者，導入所提出的智慧化解決方案</a:t>
            </a: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00000"/>
                </a:solidFill>
                <a:effectLst/>
                <a:uLnTx/>
                <a:uFillTx/>
                <a:latin typeface="DFKaiShu-SB-Estd-BF"/>
                <a:ea typeface="+mn-ea"/>
                <a:cs typeface="+mn-cs"/>
              </a:rPr>
              <a:t>億進寢具 </a:t>
            </a:r>
            <a:r>
              <a:rPr kumimoji="0" lang="en-US" altLang="zh-TW" sz="1200" b="0" i="0" u="none" strike="noStrike" kern="1200" cap="none" spc="0" normalizeH="0" baseline="0" noProof="0" dirty="0">
                <a:ln>
                  <a:noFill/>
                </a:ln>
                <a:solidFill>
                  <a:srgbClr val="000000"/>
                </a:solidFill>
                <a:effectLst/>
                <a:uLnTx/>
                <a:uFillTx/>
                <a:latin typeface="DFKaiShu-SB-Estd-BF"/>
                <a:ea typeface="+mn-ea"/>
                <a:cs typeface="+mn-cs"/>
              </a:rPr>
              <a:t>-</a:t>
            </a:r>
            <a:r>
              <a:rPr kumimoji="0" lang="zh-TW" altLang="en-US" sz="1200" b="0" i="0" u="none" strike="noStrike" kern="1200" cap="none" spc="0" normalizeH="0" baseline="0" noProof="0" dirty="0">
                <a:ln>
                  <a:noFill/>
                </a:ln>
                <a:solidFill>
                  <a:srgbClr val="000000"/>
                </a:solidFill>
                <a:effectLst/>
                <a:uLnTx/>
                <a:uFillTx/>
                <a:latin typeface="DFKaiShu-SB-Estd-BF"/>
                <a:ea typeface="+mn-ea"/>
                <a:cs typeface="+mn-cs"/>
              </a:rPr>
              <a:t>雲端供應鏈資訊協同中台服務計畫 </a:t>
            </a:r>
            <a:endParaRPr kumimoji="0" lang="zh-TW" altLang="en-US" sz="1200" b="0" i="0" u="none" strike="noStrike" kern="1200" cap="none" spc="0" normalizeH="0" baseline="0" noProof="0" dirty="0">
              <a:ln>
                <a:noFill/>
              </a:ln>
              <a:solidFill>
                <a:srgbClr val="000000"/>
              </a:solidFill>
              <a:effectLst/>
              <a:uLnTx/>
              <a:uFillTx/>
              <a:latin typeface="Amazon Embe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00000"/>
                </a:solidFill>
                <a:effectLst/>
                <a:uLnTx/>
                <a:uFillTx/>
                <a:latin typeface="DFKaiShu-SB-Estd-BF"/>
                <a:ea typeface="+mn-ea"/>
                <a:cs typeface="+mn-cs"/>
              </a:rPr>
              <a:t>金喜美股份有限公司 </a:t>
            </a:r>
            <a:r>
              <a:rPr kumimoji="0" lang="en-US" altLang="zh-TW" sz="1200" b="0" i="0" u="none" strike="noStrike" kern="1200" cap="none" spc="0" normalizeH="0" baseline="0" noProof="0" dirty="0">
                <a:ln>
                  <a:noFill/>
                </a:ln>
                <a:solidFill>
                  <a:srgbClr val="000000"/>
                </a:solidFill>
                <a:effectLst/>
                <a:uLnTx/>
                <a:uFillTx/>
                <a:latin typeface="DFKaiShu-SB-Estd-BF"/>
                <a:ea typeface="+mn-ea"/>
                <a:cs typeface="+mn-cs"/>
              </a:rPr>
              <a:t>-</a:t>
            </a:r>
            <a:r>
              <a:rPr kumimoji="0" lang="zh-TW" altLang="en-US" sz="1200" b="0" i="0" u="none" strike="noStrike" kern="1200" cap="none" spc="0" normalizeH="0" baseline="0" noProof="0" dirty="0">
                <a:ln>
                  <a:noFill/>
                </a:ln>
                <a:solidFill>
                  <a:srgbClr val="000000"/>
                </a:solidFill>
                <a:effectLst/>
                <a:uLnTx/>
                <a:uFillTx/>
                <a:latin typeface="DFKaiShu-SB-Estd-BF"/>
                <a:ea typeface="+mn-ea"/>
                <a:cs typeface="+mn-cs"/>
              </a:rPr>
              <a:t>美超市幸福流通 創新服務計畫 </a:t>
            </a:r>
            <a:endParaRPr kumimoji="0" lang="zh-TW" altLang="en-US" sz="1200" b="0" i="0" u="none" strike="noStrike" kern="1200" cap="none" spc="0" normalizeH="0" baseline="0" noProof="0" dirty="0">
              <a:ln>
                <a:noFill/>
              </a:ln>
              <a:solidFill>
                <a:srgbClr val="000000"/>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41</a:t>
            </a:fld>
            <a:endParaRPr lang="en-US"/>
          </a:p>
        </p:txBody>
      </p:sp>
    </p:spTree>
    <p:extLst>
      <p:ext uri="{BB962C8B-B14F-4D97-AF65-F5344CB8AC3E}">
        <p14:creationId xmlns:p14="http://schemas.microsoft.com/office/powerpoint/2010/main" val="1567712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zh-TW" altLang="en-US" dirty="0"/>
              <a:t>如果是半導體提</a:t>
            </a:r>
            <a:r>
              <a:rPr lang="en-US" altLang="zh-TW" dirty="0"/>
              <a:t>A+</a:t>
            </a:r>
            <a:r>
              <a:rPr lang="zh-TW" altLang="en-US" dirty="0"/>
              <a:t>通常是跟晶片設計有關</a:t>
            </a:r>
            <a:r>
              <a:rPr lang="en-US" altLang="zh-TW" dirty="0"/>
              <a:t>, AI</a:t>
            </a:r>
            <a:r>
              <a:rPr lang="zh-TW" altLang="en-US" dirty="0"/>
              <a:t>會比較適合</a:t>
            </a:r>
            <a:r>
              <a:rPr lang="en-US" altLang="zh-TW" dirty="0"/>
              <a:t>TIIP</a:t>
            </a:r>
            <a:endParaRPr lang="en-US" dirty="0"/>
          </a:p>
          <a:p>
            <a:r>
              <a:rPr lang="en-US" altLang="zh-TW" dirty="0"/>
              <a:t>A +</a:t>
            </a:r>
            <a:r>
              <a:rPr lang="zh-TW" altLang="en-US" dirty="0"/>
              <a:t>淬鍊計畫係補助企業投入具潛力的前瞻產業技術開發，若開發技術內容屬資訊服務、</a:t>
            </a:r>
            <a:r>
              <a:rPr lang="en-US" altLang="zh-TW" dirty="0"/>
              <a:t>AI</a:t>
            </a:r>
            <a:r>
              <a:rPr lang="zh-TW" altLang="en-US" dirty="0"/>
              <a:t>、資安、應用軟體、內容軟體等領域，則屬數位發展部之補助範疇。</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41222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zh-TW" altLang="en-US" dirty="0"/>
              <a:t>如果是半導體提</a:t>
            </a:r>
            <a:r>
              <a:rPr lang="en-US" altLang="zh-TW" dirty="0"/>
              <a:t>A+</a:t>
            </a:r>
            <a:r>
              <a:rPr lang="zh-TW" altLang="en-US" dirty="0"/>
              <a:t>通常是跟晶片設計有關</a:t>
            </a:r>
            <a:r>
              <a:rPr lang="en-US" altLang="zh-TW" dirty="0"/>
              <a:t>, AI</a:t>
            </a:r>
            <a:r>
              <a:rPr lang="zh-TW" altLang="en-US" dirty="0"/>
              <a:t>會比較適合</a:t>
            </a:r>
            <a:r>
              <a:rPr lang="en-US" altLang="zh-TW" dirty="0"/>
              <a:t>TIIP</a:t>
            </a:r>
            <a:endParaRPr lang="en-US" dirty="0"/>
          </a:p>
          <a:p>
            <a:r>
              <a:rPr lang="en-US" altLang="zh-TW" dirty="0"/>
              <a:t>A +</a:t>
            </a:r>
            <a:r>
              <a:rPr lang="zh-TW" altLang="en-US" dirty="0"/>
              <a:t>淬鍊計畫係補助企業投入具潛力的前瞻產業技術開發，若開發技術內容屬資訊服務、</a:t>
            </a:r>
            <a:r>
              <a:rPr lang="en-US" altLang="zh-TW" dirty="0"/>
              <a:t>AI</a:t>
            </a:r>
            <a:r>
              <a:rPr lang="zh-TW" altLang="en-US" dirty="0"/>
              <a:t>、資安、應用軟體、內容軟體等領域，則屬數位發展部之補助範疇。</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464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zh-TW" altLang="en-US" dirty="0"/>
              <a:t>如果是半導體提</a:t>
            </a:r>
            <a:r>
              <a:rPr lang="en-US" altLang="zh-TW" dirty="0"/>
              <a:t>A+</a:t>
            </a:r>
            <a:r>
              <a:rPr lang="zh-TW" altLang="en-US" dirty="0"/>
              <a:t>通常是跟晶片設計有關</a:t>
            </a:r>
            <a:r>
              <a:rPr lang="en-US" altLang="zh-TW" dirty="0"/>
              <a:t>, AI</a:t>
            </a:r>
            <a:r>
              <a:rPr lang="zh-TW" altLang="en-US" dirty="0"/>
              <a:t>會比較適合</a:t>
            </a:r>
            <a:r>
              <a:rPr lang="en-US" altLang="zh-TW" dirty="0"/>
              <a:t>TIIP</a:t>
            </a:r>
            <a:endParaRPr lang="en-US" dirty="0"/>
          </a:p>
          <a:p>
            <a:r>
              <a:rPr lang="en-US" altLang="zh-TW" dirty="0"/>
              <a:t>A +</a:t>
            </a:r>
            <a:r>
              <a:rPr lang="zh-TW" altLang="en-US" dirty="0"/>
              <a:t>淬鍊計畫係補助企業投入具潛力的前瞻產業技術開發，若開發技術內容屬資訊服務、</a:t>
            </a:r>
            <a:r>
              <a:rPr lang="en-US" altLang="zh-TW" dirty="0"/>
              <a:t>AI</a:t>
            </a:r>
            <a:r>
              <a:rPr lang="zh-TW" altLang="en-US" dirty="0"/>
              <a:t>、資安、應用軟體、內容軟體等領域，則屬數位發展部之補助範疇。</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595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45</a:t>
            </a:fld>
            <a:endParaRPr lang="en-US"/>
          </a:p>
        </p:txBody>
      </p:sp>
    </p:spTree>
    <p:extLst>
      <p:ext uri="{BB962C8B-B14F-4D97-AF65-F5344CB8AC3E}">
        <p14:creationId xmlns:p14="http://schemas.microsoft.com/office/powerpoint/2010/main" val="20832538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844E3-77D6-ACE3-ED1F-D4CB3AE86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495EDA-8E94-9C7F-9C75-96BC12F642F1}"/>
              </a:ext>
            </a:extLst>
          </p:cNvPr>
          <p:cNvSpPr>
            <a:spLocks noGrp="1" noRot="1" noChangeAspect="1"/>
          </p:cNvSpPr>
          <p:nvPr>
            <p:ph type="sldImg"/>
          </p:nvPr>
        </p:nvSpPr>
        <p:spPr>
          <a:xfrm>
            <a:off x="438150" y="455613"/>
            <a:ext cx="5981700" cy="3365500"/>
          </a:xfrm>
        </p:spPr>
      </p:sp>
      <p:sp>
        <p:nvSpPr>
          <p:cNvPr id="3" name="Notes Placeholder 2">
            <a:extLst>
              <a:ext uri="{FF2B5EF4-FFF2-40B4-BE49-F238E27FC236}">
                <a16:creationId xmlns:a16="http://schemas.microsoft.com/office/drawing/2014/main" id="{1F210236-0882-A025-E8F5-EA903C2A0FC3}"/>
              </a:ext>
            </a:extLst>
          </p:cNvPr>
          <p:cNvSpPr>
            <a:spLocks noGrp="1"/>
          </p:cNvSpPr>
          <p:nvPr>
            <p:ph type="body" idx="1"/>
          </p:nvPr>
        </p:nvSpPr>
        <p:spPr/>
        <p:txBody>
          <a:bodyPr/>
          <a:lstStyle/>
          <a:p>
            <a:r>
              <a:rPr lang="zh-TW" altLang="en-US" dirty="0"/>
              <a:t>每個計劃，大家都可以參考一下補助的對象、金額、重點跟案例，右上角也列出了計畫提交的期限以及參考資料，大家可以再研究一下。</a:t>
            </a:r>
            <a:endParaRPr lang="en-US" altLang="zh-TW" dirty="0"/>
          </a:p>
          <a:p>
            <a:endParaRPr lang="en-US" altLang="zh-TW" dirty="0"/>
          </a:p>
          <a:p>
            <a:r>
              <a:rPr lang="zh-TW" altLang="en-US" dirty="0"/>
              <a:t>申請的方式是你要去規劃培訓、選課，勞動部審核後會決定補助你多少錢，沒有執行過政府補助的客戶也不用擔心，我們今天有邀請顧問來到現場，待會交流時間都可以去諮詢。</a:t>
            </a:r>
            <a:endParaRPr lang="en-US" altLang="zh-TW" dirty="0"/>
          </a:p>
          <a:p>
            <a:endParaRPr lang="en-US" altLang="zh-TW" dirty="0"/>
          </a:p>
          <a:p>
            <a:r>
              <a:rPr lang="zh-TW" altLang="en-US" dirty="0"/>
              <a:t>培訓方面有一個要提醒大家的是經費用完之後，補助會提前截止，依照我們去年的經驗，早一點申請，拿到補助上限的機會也比較高。</a:t>
            </a:r>
            <a:endParaRPr lang="en-US" dirty="0"/>
          </a:p>
        </p:txBody>
      </p:sp>
      <p:sp>
        <p:nvSpPr>
          <p:cNvPr id="4" name="Slide Number Placeholder 3">
            <a:extLst>
              <a:ext uri="{FF2B5EF4-FFF2-40B4-BE49-F238E27FC236}">
                <a16:creationId xmlns:a16="http://schemas.microsoft.com/office/drawing/2014/main" id="{774E300C-242E-3227-CE8A-2A2F4DDF2B1A}"/>
              </a:ext>
            </a:extLst>
          </p:cNvPr>
          <p:cNvSpPr>
            <a:spLocks noGrp="1"/>
          </p:cNvSpPr>
          <p:nvPr>
            <p:ph type="sldNum" sz="quarter" idx="5"/>
          </p:nvPr>
        </p:nvSpPr>
        <p:spPr/>
        <p:txBody>
          <a:bodyPr/>
          <a:lstStyle/>
          <a:p>
            <a:fld id="{A3D89E5F-BEEF-42A1-A57B-E5A736D51194}" type="slidenum">
              <a:rPr lang="en-US" smtClean="0"/>
              <a:pPr/>
              <a:t>46</a:t>
            </a:fld>
            <a:endParaRPr lang="en-US"/>
          </a:p>
        </p:txBody>
      </p:sp>
    </p:spTree>
    <p:extLst>
      <p:ext uri="{BB962C8B-B14F-4D97-AF65-F5344CB8AC3E}">
        <p14:creationId xmlns:p14="http://schemas.microsoft.com/office/powerpoint/2010/main" val="3740700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en-US" altLang="zh-TW" dirty="0"/>
              <a:t>SITI</a:t>
            </a:r>
            <a:r>
              <a:rPr lang="zh-TW" altLang="en-US" dirty="0"/>
              <a:t>的話，是針對台北市設立的公司，一年以內你可以申請創業補助，上限是</a:t>
            </a:r>
            <a:r>
              <a:rPr lang="en-US" altLang="zh-TW" dirty="0"/>
              <a:t>100</a:t>
            </a:r>
            <a:r>
              <a:rPr lang="zh-TW" altLang="en-US" dirty="0"/>
              <a:t>萬元；如果是一年以上，不管你是台灣公司或是國外分公司，那有研發跟品牌這兩種補助。如果說你是要擴大經營的規模，適合申請研發，那如果是品牌價值的提升，就是品牌補助，上限都是</a:t>
            </a:r>
            <a:r>
              <a:rPr lang="en-US" altLang="zh-TW" dirty="0"/>
              <a:t>500</a:t>
            </a:r>
            <a:r>
              <a:rPr lang="zh-TW" altLang="en-US" dirty="0"/>
              <a:t>萬元</a:t>
            </a:r>
            <a:endParaRPr lang="en-US" altLang="zh-TW" dirty="0">
              <a:hlinkClick r:id="" action="ppaction://noaction"/>
            </a:endParaRPr>
          </a:p>
          <a:p>
            <a:endParaRPr lang="en-US" altLang="zh-TW" dirty="0">
              <a:hlinkClick r:id="" action="ppaction://noaction"/>
            </a:endParaRPr>
          </a:p>
          <a:p>
            <a:endParaRPr lang="en-US" altLang="zh-TW" dirty="0">
              <a:hlinkClick r:id="" action="ppaction://noaction"/>
            </a:endParaRPr>
          </a:p>
          <a:p>
            <a:r>
              <a:rPr lang="en-US" altLang="zh-TW" dirty="0">
                <a:hlinkClick r:id="" action="ppaction://noaction"/>
              </a:rPr>
              <a:t>SITI </a:t>
            </a:r>
            <a:r>
              <a:rPr lang="zh-TW" altLang="en-US" dirty="0">
                <a:hlinkClick r:id="rId3"/>
              </a:rPr>
              <a:t>臺北市產業展獎勵補助計畫</a:t>
            </a:r>
            <a:r>
              <a:rPr lang="en-US" altLang="zh-TW" dirty="0">
                <a:hlinkClick r:id="rId3"/>
              </a:rPr>
              <a:t>-</a:t>
            </a:r>
            <a:r>
              <a:rPr lang="zh-TW" altLang="en-US" dirty="0">
                <a:hlinkClick r:id="rId3"/>
              </a:rPr>
              <a:t>創業補助</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47</a:t>
            </a:fld>
            <a:endParaRPr lang="en-US"/>
          </a:p>
        </p:txBody>
      </p:sp>
    </p:spTree>
    <p:extLst>
      <p:ext uri="{BB962C8B-B14F-4D97-AF65-F5344CB8AC3E}">
        <p14:creationId xmlns:p14="http://schemas.microsoft.com/office/powerpoint/2010/main" val="16942117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14951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533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BDF8D-214A-23A9-7551-7DB5F423D8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8EEE67-E482-159C-4C3B-51BBC06B8E03}"/>
              </a:ext>
            </a:extLst>
          </p:cNvPr>
          <p:cNvSpPr>
            <a:spLocks noGrp="1" noRot="1" noChangeAspect="1"/>
          </p:cNvSpPr>
          <p:nvPr>
            <p:ph type="sldImg"/>
          </p:nvPr>
        </p:nvSpPr>
        <p:spPr>
          <a:xfrm>
            <a:off x="438150" y="455613"/>
            <a:ext cx="5981700" cy="3365500"/>
          </a:xfrm>
        </p:spPr>
      </p:sp>
      <p:sp>
        <p:nvSpPr>
          <p:cNvPr id="3" name="Notes Placeholder 2">
            <a:extLst>
              <a:ext uri="{FF2B5EF4-FFF2-40B4-BE49-F238E27FC236}">
                <a16:creationId xmlns:a16="http://schemas.microsoft.com/office/drawing/2014/main" id="{5F3B4051-C912-44C6-5D8C-8984955B19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a:extLst>
              <a:ext uri="{FF2B5EF4-FFF2-40B4-BE49-F238E27FC236}">
                <a16:creationId xmlns:a16="http://schemas.microsoft.com/office/drawing/2014/main" id="{C56EBDE9-8D41-BB3D-A3E4-8BD080B0F0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09286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4886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937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7187D-3E11-7F80-FC82-5AFB6F086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804D61-C0D0-B6D4-8FC7-B1B56CFEDC73}"/>
              </a:ext>
            </a:extLst>
          </p:cNvPr>
          <p:cNvSpPr>
            <a:spLocks noGrp="1" noRot="1" noChangeAspect="1"/>
          </p:cNvSpPr>
          <p:nvPr>
            <p:ph type="sldImg"/>
          </p:nvPr>
        </p:nvSpPr>
        <p:spPr>
          <a:xfrm>
            <a:off x="438150" y="455613"/>
            <a:ext cx="5981700" cy="3365500"/>
          </a:xfrm>
        </p:spPr>
      </p:sp>
      <p:sp>
        <p:nvSpPr>
          <p:cNvPr id="3" name="Notes Placeholder 2">
            <a:extLst>
              <a:ext uri="{FF2B5EF4-FFF2-40B4-BE49-F238E27FC236}">
                <a16:creationId xmlns:a16="http://schemas.microsoft.com/office/drawing/2014/main" id="{1266F1DF-5108-538A-6058-03AA7AC95F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8B13C4-3DCC-4208-542D-FE1EBA120A3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66750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en-US" altLang="zh-TW" dirty="0"/>
              <a:t>【nDX </a:t>
            </a:r>
            <a:r>
              <a:rPr lang="zh-TW" altLang="en-US" dirty="0"/>
              <a:t>數位創新獎助計畫</a:t>
            </a:r>
            <a:r>
              <a:rPr lang="en-US" altLang="zh-TW" dirty="0"/>
              <a:t>】</a:t>
            </a:r>
          </a:p>
          <a:p>
            <a:r>
              <a:rPr lang="en-US" altLang="zh-TW" dirty="0"/>
              <a:t>- </a:t>
            </a:r>
            <a:r>
              <a:rPr lang="zh-TW" altLang="en-US" dirty="0"/>
              <a:t>適合產業：新聞媒體業</a:t>
            </a:r>
          </a:p>
          <a:p>
            <a:r>
              <a:rPr lang="en-US" altLang="zh-TW" dirty="0"/>
              <a:t>- </a:t>
            </a:r>
            <a:r>
              <a:rPr lang="zh-TW" altLang="en-US" dirty="0"/>
              <a:t>申請時間：</a:t>
            </a:r>
            <a:r>
              <a:rPr lang="en-US" altLang="zh-TW" dirty="0"/>
              <a:t>~11/23</a:t>
            </a:r>
            <a:r>
              <a:rPr lang="zh-TW" altLang="en-US" dirty="0"/>
              <a:t>截止</a:t>
            </a:r>
          </a:p>
          <a:p>
            <a:r>
              <a:rPr lang="en-US" altLang="zh-TW" dirty="0"/>
              <a:t>- </a:t>
            </a:r>
            <a:r>
              <a:rPr lang="zh-TW" altLang="en-US" dirty="0"/>
              <a:t>注意事項：不限使用</a:t>
            </a:r>
            <a:r>
              <a:rPr lang="en-US" altLang="zh-TW" dirty="0"/>
              <a:t>GCP, </a:t>
            </a:r>
            <a:r>
              <a:rPr lang="zh-TW" altLang="en-US" dirty="0"/>
              <a:t>例如我們的客戶自由時報也有拿到</a:t>
            </a:r>
            <a:r>
              <a:rPr lang="en-US" altLang="zh-TW" dirty="0"/>
              <a:t>, </a:t>
            </a:r>
            <a:r>
              <a:rPr lang="zh-TW" altLang="en-US" dirty="0"/>
              <a:t>最後應該是用</a:t>
            </a:r>
            <a:r>
              <a:rPr lang="en-US" altLang="zh-TW" dirty="0"/>
              <a:t>AWS</a:t>
            </a:r>
          </a:p>
          <a:p>
            <a:r>
              <a:rPr lang="en-US" altLang="zh-TW" dirty="0"/>
              <a:t>- </a:t>
            </a:r>
            <a:r>
              <a:rPr lang="zh-TW" altLang="en-US" dirty="0"/>
              <a:t>補助金額：每個</a:t>
            </a:r>
            <a:r>
              <a:rPr lang="en-US" altLang="zh-TW" dirty="0"/>
              <a:t>Tier</a:t>
            </a:r>
            <a:r>
              <a:rPr lang="zh-TW" altLang="en-US" dirty="0"/>
              <a:t>申請到的補助款參考如下，約補助</a:t>
            </a:r>
            <a:r>
              <a:rPr lang="en-US" altLang="zh-TW" dirty="0"/>
              <a:t>70~100%</a:t>
            </a:r>
          </a:p>
          <a:p>
            <a:r>
              <a:rPr lang="en-US" altLang="zh-TW" dirty="0"/>
              <a:t>    * Tier1 </a:t>
            </a:r>
            <a:r>
              <a:rPr lang="zh-TW" altLang="en-US" dirty="0"/>
              <a:t>民視三立等：</a:t>
            </a:r>
            <a:r>
              <a:rPr lang="en-US" altLang="zh-TW" dirty="0"/>
              <a:t>70%</a:t>
            </a:r>
            <a:r>
              <a:rPr lang="zh-TW" altLang="en-US" dirty="0"/>
              <a:t>補助，約</a:t>
            </a:r>
            <a:r>
              <a:rPr lang="en-US" altLang="zh-TW" dirty="0"/>
              <a:t>1000w</a:t>
            </a:r>
          </a:p>
          <a:p>
            <a:r>
              <a:rPr lang="en-US" altLang="zh-TW" dirty="0"/>
              <a:t>    * Tier2 </a:t>
            </a:r>
            <a:r>
              <a:rPr lang="zh-TW" altLang="en-US" dirty="0"/>
              <a:t>地方媒體：</a:t>
            </a:r>
            <a:r>
              <a:rPr lang="en-US" altLang="zh-TW" dirty="0"/>
              <a:t>70%</a:t>
            </a:r>
            <a:r>
              <a:rPr lang="zh-TW" altLang="en-US" dirty="0"/>
              <a:t>補助，約</a:t>
            </a:r>
            <a:r>
              <a:rPr lang="en-US" altLang="zh-TW" dirty="0"/>
              <a:t>500w</a:t>
            </a:r>
          </a:p>
          <a:p>
            <a:r>
              <a:rPr lang="en-US" altLang="zh-TW" dirty="0"/>
              <a:t>    * Tier3 </a:t>
            </a:r>
            <a:r>
              <a:rPr lang="zh-TW" altLang="en-US" dirty="0"/>
              <a:t>民間單位：</a:t>
            </a:r>
            <a:r>
              <a:rPr lang="en-US" altLang="zh-TW" dirty="0"/>
              <a:t>100%</a:t>
            </a:r>
            <a:r>
              <a:rPr lang="zh-TW" altLang="en-US" dirty="0"/>
              <a:t>補助，約</a:t>
            </a:r>
            <a:r>
              <a:rPr lang="en-US" altLang="zh-TW" dirty="0"/>
              <a:t>150w </a:t>
            </a:r>
          </a:p>
          <a:p>
            <a:r>
              <a:rPr lang="en-US" altLang="zh-TW" dirty="0"/>
              <a:t>- </a:t>
            </a:r>
            <a:r>
              <a:rPr lang="zh-TW" altLang="en-US" dirty="0"/>
              <a:t>參考資料：</a:t>
            </a:r>
            <a:r>
              <a:rPr lang="en-US" altLang="zh-TW" dirty="0"/>
              <a:t>https://ndx.dta.tw/aboutndx/about-ndx/</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8348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endParaRPr lang="en-US" dirty="0"/>
          </a:p>
          <a:p>
            <a:pPr marL="177800" marR="0" lvl="0" indent="-1778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200" b="1" kern="1200" dirty="0">
                <a:solidFill>
                  <a:schemeClr val="tx1"/>
                </a:solidFill>
                <a:latin typeface="+mn-lt"/>
                <a:ea typeface="+mn-ea"/>
                <a:cs typeface="+mn-cs"/>
              </a:rPr>
              <a:t>高值系統與系統核心晶片開發</a:t>
            </a:r>
            <a:r>
              <a:rPr lang="zh-TW" altLang="en-US" sz="1200" b="0" kern="1200" dirty="0">
                <a:solidFill>
                  <a:schemeClr val="tx1"/>
                </a:solidFill>
                <a:latin typeface="+mn-lt"/>
                <a:ea typeface="+mn-ea"/>
                <a:cs typeface="+mn-cs"/>
              </a:rPr>
              <a:t>：國內系統應用業者因應百工百業需求，與國內 </a:t>
            </a:r>
            <a:r>
              <a:rPr lang="en-US" altLang="zh-TW" sz="1200" b="0" kern="1200" dirty="0">
                <a:solidFill>
                  <a:schemeClr val="tx1"/>
                </a:solidFill>
                <a:latin typeface="+mn-lt"/>
                <a:ea typeface="+mn-ea"/>
                <a:cs typeface="+mn-cs"/>
              </a:rPr>
              <a:t>IC</a:t>
            </a:r>
            <a:r>
              <a:rPr lang="zh-TW" altLang="en-US" sz="1200" b="0" kern="1200" dirty="0">
                <a:solidFill>
                  <a:schemeClr val="tx1"/>
                </a:solidFill>
                <a:latin typeface="+mn-lt"/>
                <a:ea typeface="+mn-ea"/>
                <a:cs typeface="+mn-cs"/>
              </a:rPr>
              <a:t>設計業者合作，開發具新興技術之高值化應用系統，以及系統所需之核心晶片。</a:t>
            </a:r>
          </a:p>
          <a:p>
            <a:pPr marL="177800" marR="0" lvl="0" indent="-1778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200" b="1" kern="1200" dirty="0">
                <a:solidFill>
                  <a:schemeClr val="tx1"/>
                </a:solidFill>
                <a:latin typeface="+mn-lt"/>
                <a:ea typeface="+mn-ea"/>
                <a:cs typeface="+mn-cs"/>
              </a:rPr>
              <a:t>結合既有晶片之高值系統開發</a:t>
            </a:r>
            <a:r>
              <a:rPr lang="zh-TW" altLang="en-US" sz="1200" b="0" kern="1200" dirty="0">
                <a:solidFill>
                  <a:schemeClr val="tx1"/>
                </a:solidFill>
                <a:latin typeface="+mn-lt"/>
                <a:ea typeface="+mn-ea"/>
                <a:cs typeface="+mn-cs"/>
              </a:rPr>
              <a:t>：國內系統應用業者因應百工百業需求，結合國內已開發晶片，透過晶片優化、軟體加值，開發具新興技術之高值化應用系統，系統使用之核心晶片須為國內設計、製造。</a:t>
            </a:r>
          </a:p>
          <a:p>
            <a:pPr marL="177800" marR="0" lvl="0" indent="-1778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200" b="1" kern="1200" dirty="0">
                <a:solidFill>
                  <a:schemeClr val="tx1"/>
                </a:solidFill>
                <a:latin typeface="+mn-lt"/>
                <a:ea typeface="+mn-ea"/>
                <a:cs typeface="+mn-cs"/>
              </a:rPr>
              <a:t>創新經濟晶片開發</a:t>
            </a:r>
            <a:r>
              <a:rPr lang="zh-TW" altLang="en-US" sz="1200" b="0" kern="1200" dirty="0">
                <a:solidFill>
                  <a:schemeClr val="tx1"/>
                </a:solidFill>
                <a:latin typeface="+mn-lt"/>
                <a:ea typeface="+mn-ea"/>
                <a:cs typeface="+mn-cs"/>
              </a:rPr>
              <a:t>：因應大健康、環境永續、新農業、傳產智慧化</a:t>
            </a:r>
            <a:r>
              <a:rPr lang="en-US" altLang="zh-TW" sz="1200" b="0" kern="1200" dirty="0">
                <a:solidFill>
                  <a:schemeClr val="tx1"/>
                </a:solidFill>
                <a:latin typeface="+mn-lt"/>
                <a:ea typeface="+mn-ea"/>
                <a:cs typeface="+mn-cs"/>
              </a:rPr>
              <a:t>…</a:t>
            </a:r>
            <a:r>
              <a:rPr lang="zh-TW" altLang="en-US" sz="1200" b="0" kern="1200" dirty="0">
                <a:solidFill>
                  <a:schemeClr val="tx1"/>
                </a:solidFill>
                <a:latin typeface="+mn-lt"/>
                <a:ea typeface="+mn-ea"/>
                <a:cs typeface="+mn-cs"/>
              </a:rPr>
              <a:t>等百工百業市場需求，開發出具有創新經濟價值的國產晶片。補助項目以光罩</a:t>
            </a:r>
            <a:r>
              <a:rPr lang="en-US" altLang="zh-TW" sz="1200" b="0" kern="1200" dirty="0">
                <a:solidFill>
                  <a:schemeClr val="tx1"/>
                </a:solidFill>
                <a:latin typeface="+mn-lt"/>
                <a:ea typeface="+mn-ea"/>
                <a:cs typeface="+mn-cs"/>
              </a:rPr>
              <a:t>(Mask)</a:t>
            </a:r>
            <a:r>
              <a:rPr lang="zh-TW" altLang="en-US" sz="1200" b="0" kern="1200" dirty="0">
                <a:solidFill>
                  <a:schemeClr val="tx1"/>
                </a:solidFill>
                <a:latin typeface="+mn-lt"/>
                <a:ea typeface="+mn-ea"/>
                <a:cs typeface="+mn-cs"/>
              </a:rPr>
              <a:t>、矽智財</a:t>
            </a:r>
            <a:r>
              <a:rPr lang="en-US" altLang="zh-TW" sz="1200" b="0" kern="1200" dirty="0">
                <a:solidFill>
                  <a:schemeClr val="tx1"/>
                </a:solidFill>
                <a:latin typeface="+mn-lt"/>
                <a:ea typeface="+mn-ea"/>
                <a:cs typeface="+mn-cs"/>
              </a:rPr>
              <a:t>(IP)</a:t>
            </a:r>
            <a:r>
              <a:rPr lang="zh-TW" altLang="en-US" sz="1200" b="0" kern="1200" dirty="0">
                <a:solidFill>
                  <a:schemeClr val="tx1"/>
                </a:solidFill>
                <a:latin typeface="+mn-lt"/>
                <a:ea typeface="+mn-ea"/>
                <a:cs typeface="+mn-cs"/>
              </a:rPr>
              <a:t>、下線</a:t>
            </a:r>
            <a:r>
              <a:rPr lang="en-US" altLang="zh-TW" sz="1200" b="0" kern="1200" dirty="0">
                <a:solidFill>
                  <a:schemeClr val="tx1"/>
                </a:solidFill>
                <a:latin typeface="+mn-lt"/>
                <a:ea typeface="+mn-ea"/>
                <a:cs typeface="+mn-cs"/>
              </a:rPr>
              <a:t>(Tape out) </a:t>
            </a:r>
            <a:r>
              <a:rPr lang="zh-TW" altLang="en-US" sz="1200" b="0" kern="1200" dirty="0">
                <a:solidFill>
                  <a:schemeClr val="tx1"/>
                </a:solidFill>
                <a:latin typeface="+mn-lt"/>
                <a:ea typeface="+mn-ea"/>
                <a:cs typeface="+mn-cs"/>
              </a:rPr>
              <a:t>、 晶 圓 共 乘 </a:t>
            </a:r>
            <a:r>
              <a:rPr lang="en-US" altLang="zh-TW" sz="1200" b="0" kern="1200" dirty="0">
                <a:solidFill>
                  <a:schemeClr val="tx1"/>
                </a:solidFill>
                <a:latin typeface="+mn-lt"/>
                <a:ea typeface="+mn-ea"/>
                <a:cs typeface="+mn-cs"/>
              </a:rPr>
              <a:t>(Shuttle) </a:t>
            </a:r>
            <a:r>
              <a:rPr lang="zh-TW" altLang="en-US" sz="1200" b="0" kern="1200" dirty="0">
                <a:solidFill>
                  <a:schemeClr val="tx1"/>
                </a:solidFill>
                <a:latin typeface="+mn-lt"/>
                <a:ea typeface="+mn-ea"/>
                <a:cs typeface="+mn-cs"/>
              </a:rPr>
              <a:t>、 電 子 設 計 自 動 化</a:t>
            </a:r>
            <a:r>
              <a:rPr lang="en-US" altLang="zh-TW" sz="1200" b="0" kern="1200" dirty="0">
                <a:solidFill>
                  <a:schemeClr val="tx1"/>
                </a:solidFill>
                <a:latin typeface="+mn-lt"/>
                <a:ea typeface="+mn-ea"/>
                <a:cs typeface="+mn-cs"/>
              </a:rPr>
              <a:t>(EDA)…</a:t>
            </a:r>
            <a:r>
              <a:rPr lang="zh-TW" altLang="en-US" sz="1200" b="0" kern="1200" dirty="0">
                <a:solidFill>
                  <a:schemeClr val="tx1"/>
                </a:solidFill>
                <a:latin typeface="+mn-lt"/>
                <a:ea typeface="+mn-ea"/>
                <a:cs typeface="+mn-cs"/>
              </a:rPr>
              <a:t>等有助於加速晶片商品化之項目為主。</a:t>
            </a:r>
          </a:p>
          <a:p>
            <a:pPr marL="177800" marR="0" lvl="0" indent="-1778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200" b="1" kern="1200" dirty="0">
                <a:solidFill>
                  <a:schemeClr val="tx1"/>
                </a:solidFill>
                <a:latin typeface="+mn-lt"/>
                <a:ea typeface="+mn-ea"/>
                <a:cs typeface="+mn-cs"/>
              </a:rPr>
              <a:t>信賴供應鏈晶片開發</a:t>
            </a:r>
            <a:r>
              <a:rPr lang="zh-TW" altLang="en-US" sz="1200" b="0" kern="1200" dirty="0">
                <a:solidFill>
                  <a:schemeClr val="tx1"/>
                </a:solidFill>
                <a:latin typeface="+mn-lt"/>
                <a:ea typeface="+mn-ea"/>
                <a:cs typeface="+mn-cs"/>
              </a:rPr>
              <a:t>：開發可在軍工、安控、通訊、衛星應用</a:t>
            </a:r>
            <a:r>
              <a:rPr lang="en-US" altLang="zh-TW" sz="1200" b="0" kern="1200" dirty="0">
                <a:solidFill>
                  <a:schemeClr val="tx1"/>
                </a:solidFill>
                <a:latin typeface="+mn-lt"/>
                <a:ea typeface="+mn-ea"/>
                <a:cs typeface="+mn-cs"/>
              </a:rPr>
              <a:t>…</a:t>
            </a:r>
            <a:r>
              <a:rPr lang="zh-TW" altLang="en-US" sz="1200" b="0" kern="1200" dirty="0">
                <a:solidFill>
                  <a:schemeClr val="tx1"/>
                </a:solidFill>
                <a:latin typeface="+mn-lt"/>
                <a:ea typeface="+mn-ea"/>
                <a:cs typeface="+mn-cs"/>
              </a:rPr>
              <a:t>等關鍵領域，或在 </a:t>
            </a:r>
            <a:r>
              <a:rPr lang="en-US" altLang="zh-TW" sz="1200" b="0" kern="1200" dirty="0">
                <a:solidFill>
                  <a:schemeClr val="tx1"/>
                </a:solidFill>
                <a:latin typeface="+mn-lt"/>
                <a:ea typeface="+mn-ea"/>
                <a:cs typeface="+mn-cs"/>
              </a:rPr>
              <a:t>AI</a:t>
            </a:r>
            <a:r>
              <a:rPr lang="zh-TW" altLang="en-US" sz="1200" b="0" kern="1200" dirty="0">
                <a:solidFill>
                  <a:schemeClr val="tx1"/>
                </a:solidFill>
                <a:latin typeface="+mn-lt"/>
                <a:ea typeface="+mn-ea"/>
                <a:cs typeface="+mn-cs"/>
              </a:rPr>
              <a:t>、</a:t>
            </a:r>
            <a:r>
              <a:rPr lang="en-US" altLang="zh-TW" sz="1200" b="0" kern="1200" dirty="0">
                <a:solidFill>
                  <a:schemeClr val="tx1"/>
                </a:solidFill>
                <a:latin typeface="+mn-lt"/>
                <a:ea typeface="+mn-ea"/>
                <a:cs typeface="+mn-cs"/>
              </a:rPr>
              <a:t>HPC</a:t>
            </a:r>
            <a:r>
              <a:rPr lang="zh-TW" altLang="en-US" sz="1200" b="0" kern="1200" dirty="0">
                <a:solidFill>
                  <a:schemeClr val="tx1"/>
                </a:solidFill>
                <a:latin typeface="+mn-lt"/>
                <a:ea typeface="+mn-ea"/>
                <a:cs typeface="+mn-cs"/>
              </a:rPr>
              <a:t>、車用</a:t>
            </a:r>
            <a:r>
              <a:rPr lang="en-US" altLang="zh-TW" sz="1200" b="0" kern="1200" dirty="0">
                <a:solidFill>
                  <a:schemeClr val="tx1"/>
                </a:solidFill>
                <a:latin typeface="+mn-lt"/>
                <a:ea typeface="+mn-ea"/>
                <a:cs typeface="+mn-cs"/>
              </a:rPr>
              <a:t>…</a:t>
            </a:r>
            <a:r>
              <a:rPr lang="zh-TW" altLang="en-US" sz="1200" b="0" kern="1200" dirty="0">
                <a:solidFill>
                  <a:schemeClr val="tx1"/>
                </a:solidFill>
                <a:latin typeface="+mn-lt"/>
                <a:ea typeface="+mn-ea"/>
                <a:cs typeface="+mn-cs"/>
              </a:rPr>
              <a:t>等高值化領域取得領先</a:t>
            </a:r>
            <a:r>
              <a:rPr lang="en-US" altLang="zh-TW" sz="1200" b="0" kern="1200" dirty="0">
                <a:solidFill>
                  <a:schemeClr val="tx1"/>
                </a:solidFill>
                <a:latin typeface="+mn-lt"/>
                <a:ea typeface="+mn-ea"/>
                <a:cs typeface="+mn-cs"/>
              </a:rPr>
              <a:t>/</a:t>
            </a:r>
            <a:r>
              <a:rPr lang="zh-TW" altLang="en-US" sz="1200" b="0" kern="1200" dirty="0">
                <a:solidFill>
                  <a:schemeClr val="tx1"/>
                </a:solidFill>
                <a:latin typeface="+mn-lt"/>
                <a:ea typeface="+mn-ea"/>
                <a:cs typeface="+mn-cs"/>
              </a:rPr>
              <a:t>優勢地位，並獲國際供應鏈信賴之晶片。補助項目以光罩</a:t>
            </a:r>
            <a:r>
              <a:rPr lang="en-US" altLang="zh-TW" sz="1200" b="0" kern="1200" dirty="0">
                <a:solidFill>
                  <a:schemeClr val="tx1"/>
                </a:solidFill>
                <a:latin typeface="+mn-lt"/>
                <a:ea typeface="+mn-ea"/>
                <a:cs typeface="+mn-cs"/>
              </a:rPr>
              <a:t>(Mask)</a:t>
            </a:r>
            <a:r>
              <a:rPr lang="zh-TW" altLang="en-US" sz="1200" b="0" kern="1200" dirty="0">
                <a:solidFill>
                  <a:schemeClr val="tx1"/>
                </a:solidFill>
                <a:latin typeface="+mn-lt"/>
                <a:ea typeface="+mn-ea"/>
                <a:cs typeface="+mn-cs"/>
              </a:rPr>
              <a:t>、矽智財</a:t>
            </a:r>
            <a:r>
              <a:rPr lang="en-US" altLang="zh-TW" sz="1200" b="0" kern="1200" dirty="0">
                <a:solidFill>
                  <a:schemeClr val="tx1"/>
                </a:solidFill>
                <a:latin typeface="+mn-lt"/>
                <a:ea typeface="+mn-ea"/>
                <a:cs typeface="+mn-cs"/>
              </a:rPr>
              <a:t>(IP)</a:t>
            </a:r>
            <a:r>
              <a:rPr lang="zh-TW" altLang="en-US" sz="1200" b="0" kern="1200" dirty="0">
                <a:solidFill>
                  <a:schemeClr val="tx1"/>
                </a:solidFill>
                <a:latin typeface="+mn-lt"/>
                <a:ea typeface="+mn-ea"/>
                <a:cs typeface="+mn-cs"/>
              </a:rPr>
              <a:t>、下線</a:t>
            </a:r>
            <a:r>
              <a:rPr lang="en-US" altLang="zh-TW" sz="1200" b="0" kern="1200" dirty="0">
                <a:solidFill>
                  <a:schemeClr val="tx1"/>
                </a:solidFill>
                <a:latin typeface="+mn-lt"/>
                <a:ea typeface="+mn-ea"/>
                <a:cs typeface="+mn-cs"/>
              </a:rPr>
              <a:t>(Tape out)</a:t>
            </a:r>
            <a:r>
              <a:rPr lang="zh-TW" altLang="en-US" sz="1200" b="0" kern="1200" dirty="0">
                <a:solidFill>
                  <a:schemeClr val="tx1"/>
                </a:solidFill>
                <a:latin typeface="+mn-lt"/>
                <a:ea typeface="+mn-ea"/>
                <a:cs typeface="+mn-cs"/>
              </a:rPr>
              <a:t>、晶圓共乘</a:t>
            </a:r>
            <a:r>
              <a:rPr lang="en-US" altLang="zh-TW" sz="1200" b="0" kern="1200" dirty="0">
                <a:solidFill>
                  <a:schemeClr val="tx1"/>
                </a:solidFill>
                <a:latin typeface="+mn-lt"/>
                <a:ea typeface="+mn-ea"/>
                <a:cs typeface="+mn-cs"/>
              </a:rPr>
              <a:t>(Shuttle)</a:t>
            </a:r>
            <a:r>
              <a:rPr lang="zh-TW" altLang="en-US" sz="1200" b="0" kern="1200" dirty="0">
                <a:solidFill>
                  <a:schemeClr val="tx1"/>
                </a:solidFill>
                <a:latin typeface="+mn-lt"/>
                <a:ea typeface="+mn-ea"/>
                <a:cs typeface="+mn-cs"/>
              </a:rPr>
              <a:t>、電子設計自動化</a:t>
            </a:r>
            <a:r>
              <a:rPr lang="en-US" altLang="zh-TW" sz="1200" b="0" kern="1200" dirty="0">
                <a:solidFill>
                  <a:schemeClr val="tx1"/>
                </a:solidFill>
                <a:latin typeface="+mn-lt"/>
                <a:ea typeface="+mn-ea"/>
                <a:cs typeface="+mn-cs"/>
              </a:rPr>
              <a:t>(EDA)…</a:t>
            </a:r>
            <a:r>
              <a:rPr lang="zh-TW" altLang="en-US" sz="1200" b="0" kern="1200" dirty="0">
                <a:solidFill>
                  <a:schemeClr val="tx1"/>
                </a:solidFill>
                <a:latin typeface="+mn-lt"/>
                <a:ea typeface="+mn-ea"/>
                <a:cs typeface="+mn-cs"/>
              </a:rPr>
              <a:t>等有助於加速晶片商品化之項目為主。補助上限為新臺幣 </a:t>
            </a:r>
            <a:r>
              <a:rPr lang="en-US" altLang="zh-TW" sz="1200" b="0" kern="1200" dirty="0">
                <a:solidFill>
                  <a:schemeClr val="tx1"/>
                </a:solidFill>
                <a:latin typeface="+mn-lt"/>
                <a:ea typeface="+mn-ea"/>
                <a:cs typeface="+mn-cs"/>
              </a:rPr>
              <a:t>2 </a:t>
            </a:r>
            <a:r>
              <a:rPr lang="zh-TW" altLang="en-US" sz="1200" b="0" kern="1200" dirty="0">
                <a:solidFill>
                  <a:schemeClr val="tx1"/>
                </a:solidFill>
                <a:latin typeface="+mn-lt"/>
                <a:ea typeface="+mn-ea"/>
                <a:cs typeface="+mn-cs"/>
              </a:rPr>
              <a:t>億元。</a:t>
            </a:r>
          </a:p>
          <a:p>
            <a:pPr marL="177800" marR="0" lvl="0" indent="-1778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200" b="1" kern="1200" dirty="0">
                <a:solidFill>
                  <a:schemeClr val="tx1"/>
                </a:solidFill>
                <a:latin typeface="+mn-lt"/>
                <a:ea typeface="+mn-ea"/>
                <a:cs typeface="+mn-cs"/>
              </a:rPr>
              <a:t>利基型晶片投產</a:t>
            </a:r>
            <a:r>
              <a:rPr lang="zh-TW" altLang="en-US" sz="1200" b="0" kern="1200" dirty="0">
                <a:solidFill>
                  <a:schemeClr val="tx1"/>
                </a:solidFill>
                <a:latin typeface="+mn-lt"/>
                <a:ea typeface="+mn-ea"/>
                <a:cs typeface="+mn-cs"/>
              </a:rPr>
              <a:t>：投入小批量或試量產且具利基市場之晶片投產。補助項目僅限光罩</a:t>
            </a:r>
            <a:r>
              <a:rPr lang="en-US" altLang="zh-TW" sz="1200" b="0" kern="1200" dirty="0">
                <a:solidFill>
                  <a:schemeClr val="tx1"/>
                </a:solidFill>
                <a:latin typeface="+mn-lt"/>
                <a:ea typeface="+mn-ea"/>
                <a:cs typeface="+mn-cs"/>
              </a:rPr>
              <a:t>(Mask)</a:t>
            </a:r>
            <a:r>
              <a:rPr lang="zh-TW" altLang="en-US" sz="1200" b="0" kern="1200" dirty="0">
                <a:solidFill>
                  <a:schemeClr val="tx1"/>
                </a:solidFill>
                <a:latin typeface="+mn-lt"/>
                <a:ea typeface="+mn-ea"/>
                <a:cs typeface="+mn-cs"/>
              </a:rPr>
              <a:t>及晶圓共乘</a:t>
            </a:r>
            <a:r>
              <a:rPr lang="en-US" altLang="zh-TW" sz="1200" b="0" kern="1200" dirty="0">
                <a:solidFill>
                  <a:schemeClr val="tx1"/>
                </a:solidFill>
                <a:latin typeface="+mn-lt"/>
                <a:ea typeface="+mn-ea"/>
                <a:cs typeface="+mn-cs"/>
              </a:rPr>
              <a:t>(Shuttle)</a:t>
            </a:r>
            <a:r>
              <a:rPr lang="zh-TW" altLang="en-US" sz="1200" b="0" kern="1200" dirty="0">
                <a:solidFill>
                  <a:schemeClr val="tx1"/>
                </a:solidFill>
                <a:latin typeface="+mn-lt"/>
                <a:ea typeface="+mn-ea"/>
                <a:cs typeface="+mn-cs"/>
              </a:rPr>
              <a:t>。</a:t>
            </a:r>
            <a:endParaRPr lang="en-US" altLang="zh-TW" sz="1200" b="0" kern="1200" dirty="0">
              <a:solidFill>
                <a:schemeClr val="tx1"/>
              </a:solidFill>
              <a:latin typeface="+mn-lt"/>
              <a:ea typeface="+mn-ea"/>
              <a:cs typeface="+mn-cs"/>
            </a:endParaRPr>
          </a:p>
          <a:p>
            <a:endParaRPr lang="en-US" altLang="zh-TW" dirty="0"/>
          </a:p>
          <a:p>
            <a:endParaRPr lang="en-US" altLang="zh-TW"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106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endParaRPr lang="en-US" dirty="0"/>
          </a:p>
          <a:p>
            <a:pPr marL="177800" marR="0" lvl="0" indent="-1778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200" b="1" kern="1200" dirty="0">
                <a:solidFill>
                  <a:schemeClr val="tx1"/>
                </a:solidFill>
                <a:latin typeface="+mn-lt"/>
                <a:ea typeface="+mn-ea"/>
                <a:cs typeface="+mn-cs"/>
              </a:rPr>
              <a:t>高值系統與系統核心晶片開發</a:t>
            </a:r>
            <a:r>
              <a:rPr lang="zh-TW" altLang="en-US" sz="1200" b="0" kern="1200" dirty="0">
                <a:solidFill>
                  <a:schemeClr val="tx1"/>
                </a:solidFill>
                <a:latin typeface="+mn-lt"/>
                <a:ea typeface="+mn-ea"/>
                <a:cs typeface="+mn-cs"/>
              </a:rPr>
              <a:t>：國內系統應用業者因應百工百業需求，與國內 </a:t>
            </a:r>
            <a:r>
              <a:rPr lang="en-US" altLang="zh-TW" sz="1200" b="0" kern="1200" dirty="0">
                <a:solidFill>
                  <a:schemeClr val="tx1"/>
                </a:solidFill>
                <a:latin typeface="+mn-lt"/>
                <a:ea typeface="+mn-ea"/>
                <a:cs typeface="+mn-cs"/>
              </a:rPr>
              <a:t>IC</a:t>
            </a:r>
            <a:r>
              <a:rPr lang="zh-TW" altLang="en-US" sz="1200" b="0" kern="1200" dirty="0">
                <a:solidFill>
                  <a:schemeClr val="tx1"/>
                </a:solidFill>
                <a:latin typeface="+mn-lt"/>
                <a:ea typeface="+mn-ea"/>
                <a:cs typeface="+mn-cs"/>
              </a:rPr>
              <a:t>設計業者合作，開發具新興技術之高值化應用系統，以及系統所需之核心晶片。</a:t>
            </a:r>
          </a:p>
          <a:p>
            <a:pPr marL="177800" marR="0" lvl="0" indent="-1778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200" b="1" kern="1200" dirty="0">
                <a:solidFill>
                  <a:schemeClr val="tx1"/>
                </a:solidFill>
                <a:latin typeface="+mn-lt"/>
                <a:ea typeface="+mn-ea"/>
                <a:cs typeface="+mn-cs"/>
              </a:rPr>
              <a:t>結合既有晶片之高值系統開發</a:t>
            </a:r>
            <a:r>
              <a:rPr lang="zh-TW" altLang="en-US" sz="1200" b="0" kern="1200" dirty="0">
                <a:solidFill>
                  <a:schemeClr val="tx1"/>
                </a:solidFill>
                <a:latin typeface="+mn-lt"/>
                <a:ea typeface="+mn-ea"/>
                <a:cs typeface="+mn-cs"/>
              </a:rPr>
              <a:t>：國內系統應用業者因應百工百業需求，結合國內已開發晶片，透過晶片優化、軟體加值，開發具新興技術之高值化應用系統，系統使用之核心晶片須為國內設計、製造。</a:t>
            </a:r>
          </a:p>
          <a:p>
            <a:pPr marL="177800" marR="0" lvl="0" indent="-1778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200" b="1" kern="1200" dirty="0">
                <a:solidFill>
                  <a:schemeClr val="tx1"/>
                </a:solidFill>
                <a:latin typeface="+mn-lt"/>
                <a:ea typeface="+mn-ea"/>
                <a:cs typeface="+mn-cs"/>
              </a:rPr>
              <a:t>創新經濟晶片開發</a:t>
            </a:r>
            <a:r>
              <a:rPr lang="zh-TW" altLang="en-US" sz="1200" b="0" kern="1200" dirty="0">
                <a:solidFill>
                  <a:schemeClr val="tx1"/>
                </a:solidFill>
                <a:latin typeface="+mn-lt"/>
                <a:ea typeface="+mn-ea"/>
                <a:cs typeface="+mn-cs"/>
              </a:rPr>
              <a:t>：因應大健康、環境永續、新農業、傳產智慧化</a:t>
            </a:r>
            <a:r>
              <a:rPr lang="en-US" altLang="zh-TW" sz="1200" b="0" kern="1200" dirty="0">
                <a:solidFill>
                  <a:schemeClr val="tx1"/>
                </a:solidFill>
                <a:latin typeface="+mn-lt"/>
                <a:ea typeface="+mn-ea"/>
                <a:cs typeface="+mn-cs"/>
              </a:rPr>
              <a:t>…</a:t>
            </a:r>
            <a:r>
              <a:rPr lang="zh-TW" altLang="en-US" sz="1200" b="0" kern="1200" dirty="0">
                <a:solidFill>
                  <a:schemeClr val="tx1"/>
                </a:solidFill>
                <a:latin typeface="+mn-lt"/>
                <a:ea typeface="+mn-ea"/>
                <a:cs typeface="+mn-cs"/>
              </a:rPr>
              <a:t>等百工百業市場需求，開發出具有創新經濟價值的國產晶片。補助項目以光罩</a:t>
            </a:r>
            <a:r>
              <a:rPr lang="en-US" altLang="zh-TW" sz="1200" b="0" kern="1200" dirty="0">
                <a:solidFill>
                  <a:schemeClr val="tx1"/>
                </a:solidFill>
                <a:latin typeface="+mn-lt"/>
                <a:ea typeface="+mn-ea"/>
                <a:cs typeface="+mn-cs"/>
              </a:rPr>
              <a:t>(Mask)</a:t>
            </a:r>
            <a:r>
              <a:rPr lang="zh-TW" altLang="en-US" sz="1200" b="0" kern="1200" dirty="0">
                <a:solidFill>
                  <a:schemeClr val="tx1"/>
                </a:solidFill>
                <a:latin typeface="+mn-lt"/>
                <a:ea typeface="+mn-ea"/>
                <a:cs typeface="+mn-cs"/>
              </a:rPr>
              <a:t>、矽智財</a:t>
            </a:r>
            <a:r>
              <a:rPr lang="en-US" altLang="zh-TW" sz="1200" b="0" kern="1200" dirty="0">
                <a:solidFill>
                  <a:schemeClr val="tx1"/>
                </a:solidFill>
                <a:latin typeface="+mn-lt"/>
                <a:ea typeface="+mn-ea"/>
                <a:cs typeface="+mn-cs"/>
              </a:rPr>
              <a:t>(IP)</a:t>
            </a:r>
            <a:r>
              <a:rPr lang="zh-TW" altLang="en-US" sz="1200" b="0" kern="1200" dirty="0">
                <a:solidFill>
                  <a:schemeClr val="tx1"/>
                </a:solidFill>
                <a:latin typeface="+mn-lt"/>
                <a:ea typeface="+mn-ea"/>
                <a:cs typeface="+mn-cs"/>
              </a:rPr>
              <a:t>、下線</a:t>
            </a:r>
            <a:r>
              <a:rPr lang="en-US" altLang="zh-TW" sz="1200" b="0" kern="1200" dirty="0">
                <a:solidFill>
                  <a:schemeClr val="tx1"/>
                </a:solidFill>
                <a:latin typeface="+mn-lt"/>
                <a:ea typeface="+mn-ea"/>
                <a:cs typeface="+mn-cs"/>
              </a:rPr>
              <a:t>(Tape out) </a:t>
            </a:r>
            <a:r>
              <a:rPr lang="zh-TW" altLang="en-US" sz="1200" b="0" kern="1200" dirty="0">
                <a:solidFill>
                  <a:schemeClr val="tx1"/>
                </a:solidFill>
                <a:latin typeface="+mn-lt"/>
                <a:ea typeface="+mn-ea"/>
                <a:cs typeface="+mn-cs"/>
              </a:rPr>
              <a:t>、 晶 圓 共 乘 </a:t>
            </a:r>
            <a:r>
              <a:rPr lang="en-US" altLang="zh-TW" sz="1200" b="0" kern="1200" dirty="0">
                <a:solidFill>
                  <a:schemeClr val="tx1"/>
                </a:solidFill>
                <a:latin typeface="+mn-lt"/>
                <a:ea typeface="+mn-ea"/>
                <a:cs typeface="+mn-cs"/>
              </a:rPr>
              <a:t>(Shuttle) </a:t>
            </a:r>
            <a:r>
              <a:rPr lang="zh-TW" altLang="en-US" sz="1200" b="0" kern="1200" dirty="0">
                <a:solidFill>
                  <a:schemeClr val="tx1"/>
                </a:solidFill>
                <a:latin typeface="+mn-lt"/>
                <a:ea typeface="+mn-ea"/>
                <a:cs typeface="+mn-cs"/>
              </a:rPr>
              <a:t>、 電 子 設 計 自 動 化</a:t>
            </a:r>
            <a:r>
              <a:rPr lang="en-US" altLang="zh-TW" sz="1200" b="0" kern="1200" dirty="0">
                <a:solidFill>
                  <a:schemeClr val="tx1"/>
                </a:solidFill>
                <a:latin typeface="+mn-lt"/>
                <a:ea typeface="+mn-ea"/>
                <a:cs typeface="+mn-cs"/>
              </a:rPr>
              <a:t>(EDA)…</a:t>
            </a:r>
            <a:r>
              <a:rPr lang="zh-TW" altLang="en-US" sz="1200" b="0" kern="1200" dirty="0">
                <a:solidFill>
                  <a:schemeClr val="tx1"/>
                </a:solidFill>
                <a:latin typeface="+mn-lt"/>
                <a:ea typeface="+mn-ea"/>
                <a:cs typeface="+mn-cs"/>
              </a:rPr>
              <a:t>等有助於加速晶片商品化之項目為主。</a:t>
            </a:r>
          </a:p>
          <a:p>
            <a:pPr marL="177800" marR="0" lvl="0" indent="-1778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200" b="1" kern="1200" dirty="0">
                <a:solidFill>
                  <a:schemeClr val="tx1"/>
                </a:solidFill>
                <a:latin typeface="+mn-lt"/>
                <a:ea typeface="+mn-ea"/>
                <a:cs typeface="+mn-cs"/>
              </a:rPr>
              <a:t>信賴供應鏈晶片開發</a:t>
            </a:r>
            <a:r>
              <a:rPr lang="zh-TW" altLang="en-US" sz="1200" b="0" kern="1200" dirty="0">
                <a:solidFill>
                  <a:schemeClr val="tx1"/>
                </a:solidFill>
                <a:latin typeface="+mn-lt"/>
                <a:ea typeface="+mn-ea"/>
                <a:cs typeface="+mn-cs"/>
              </a:rPr>
              <a:t>：開發可在軍工、安控、通訊、衛星應用</a:t>
            </a:r>
            <a:r>
              <a:rPr lang="en-US" altLang="zh-TW" sz="1200" b="0" kern="1200" dirty="0">
                <a:solidFill>
                  <a:schemeClr val="tx1"/>
                </a:solidFill>
                <a:latin typeface="+mn-lt"/>
                <a:ea typeface="+mn-ea"/>
                <a:cs typeface="+mn-cs"/>
              </a:rPr>
              <a:t>…</a:t>
            </a:r>
            <a:r>
              <a:rPr lang="zh-TW" altLang="en-US" sz="1200" b="0" kern="1200" dirty="0">
                <a:solidFill>
                  <a:schemeClr val="tx1"/>
                </a:solidFill>
                <a:latin typeface="+mn-lt"/>
                <a:ea typeface="+mn-ea"/>
                <a:cs typeface="+mn-cs"/>
              </a:rPr>
              <a:t>等關鍵領域，或在 </a:t>
            </a:r>
            <a:r>
              <a:rPr lang="en-US" altLang="zh-TW" sz="1200" b="0" kern="1200" dirty="0">
                <a:solidFill>
                  <a:schemeClr val="tx1"/>
                </a:solidFill>
                <a:latin typeface="+mn-lt"/>
                <a:ea typeface="+mn-ea"/>
                <a:cs typeface="+mn-cs"/>
              </a:rPr>
              <a:t>AI</a:t>
            </a:r>
            <a:r>
              <a:rPr lang="zh-TW" altLang="en-US" sz="1200" b="0" kern="1200" dirty="0">
                <a:solidFill>
                  <a:schemeClr val="tx1"/>
                </a:solidFill>
                <a:latin typeface="+mn-lt"/>
                <a:ea typeface="+mn-ea"/>
                <a:cs typeface="+mn-cs"/>
              </a:rPr>
              <a:t>、</a:t>
            </a:r>
            <a:r>
              <a:rPr lang="en-US" altLang="zh-TW" sz="1200" b="0" kern="1200" dirty="0">
                <a:solidFill>
                  <a:schemeClr val="tx1"/>
                </a:solidFill>
                <a:latin typeface="+mn-lt"/>
                <a:ea typeface="+mn-ea"/>
                <a:cs typeface="+mn-cs"/>
              </a:rPr>
              <a:t>HPC</a:t>
            </a:r>
            <a:r>
              <a:rPr lang="zh-TW" altLang="en-US" sz="1200" b="0" kern="1200" dirty="0">
                <a:solidFill>
                  <a:schemeClr val="tx1"/>
                </a:solidFill>
                <a:latin typeface="+mn-lt"/>
                <a:ea typeface="+mn-ea"/>
                <a:cs typeface="+mn-cs"/>
              </a:rPr>
              <a:t>、車用</a:t>
            </a:r>
            <a:r>
              <a:rPr lang="en-US" altLang="zh-TW" sz="1200" b="0" kern="1200" dirty="0">
                <a:solidFill>
                  <a:schemeClr val="tx1"/>
                </a:solidFill>
                <a:latin typeface="+mn-lt"/>
                <a:ea typeface="+mn-ea"/>
                <a:cs typeface="+mn-cs"/>
              </a:rPr>
              <a:t>…</a:t>
            </a:r>
            <a:r>
              <a:rPr lang="zh-TW" altLang="en-US" sz="1200" b="0" kern="1200" dirty="0">
                <a:solidFill>
                  <a:schemeClr val="tx1"/>
                </a:solidFill>
                <a:latin typeface="+mn-lt"/>
                <a:ea typeface="+mn-ea"/>
                <a:cs typeface="+mn-cs"/>
              </a:rPr>
              <a:t>等高值化領域取得領先</a:t>
            </a:r>
            <a:r>
              <a:rPr lang="en-US" altLang="zh-TW" sz="1200" b="0" kern="1200" dirty="0">
                <a:solidFill>
                  <a:schemeClr val="tx1"/>
                </a:solidFill>
                <a:latin typeface="+mn-lt"/>
                <a:ea typeface="+mn-ea"/>
                <a:cs typeface="+mn-cs"/>
              </a:rPr>
              <a:t>/</a:t>
            </a:r>
            <a:r>
              <a:rPr lang="zh-TW" altLang="en-US" sz="1200" b="0" kern="1200" dirty="0">
                <a:solidFill>
                  <a:schemeClr val="tx1"/>
                </a:solidFill>
                <a:latin typeface="+mn-lt"/>
                <a:ea typeface="+mn-ea"/>
                <a:cs typeface="+mn-cs"/>
              </a:rPr>
              <a:t>優勢地位，並獲國際供應鏈信賴之晶片。補助項目以光罩</a:t>
            </a:r>
            <a:r>
              <a:rPr lang="en-US" altLang="zh-TW" sz="1200" b="0" kern="1200" dirty="0">
                <a:solidFill>
                  <a:schemeClr val="tx1"/>
                </a:solidFill>
                <a:latin typeface="+mn-lt"/>
                <a:ea typeface="+mn-ea"/>
                <a:cs typeface="+mn-cs"/>
              </a:rPr>
              <a:t>(Mask)</a:t>
            </a:r>
            <a:r>
              <a:rPr lang="zh-TW" altLang="en-US" sz="1200" b="0" kern="1200" dirty="0">
                <a:solidFill>
                  <a:schemeClr val="tx1"/>
                </a:solidFill>
                <a:latin typeface="+mn-lt"/>
                <a:ea typeface="+mn-ea"/>
                <a:cs typeface="+mn-cs"/>
              </a:rPr>
              <a:t>、矽智財</a:t>
            </a:r>
            <a:r>
              <a:rPr lang="en-US" altLang="zh-TW" sz="1200" b="0" kern="1200" dirty="0">
                <a:solidFill>
                  <a:schemeClr val="tx1"/>
                </a:solidFill>
                <a:latin typeface="+mn-lt"/>
                <a:ea typeface="+mn-ea"/>
                <a:cs typeface="+mn-cs"/>
              </a:rPr>
              <a:t>(IP)</a:t>
            </a:r>
            <a:r>
              <a:rPr lang="zh-TW" altLang="en-US" sz="1200" b="0" kern="1200" dirty="0">
                <a:solidFill>
                  <a:schemeClr val="tx1"/>
                </a:solidFill>
                <a:latin typeface="+mn-lt"/>
                <a:ea typeface="+mn-ea"/>
                <a:cs typeface="+mn-cs"/>
              </a:rPr>
              <a:t>、下線</a:t>
            </a:r>
            <a:r>
              <a:rPr lang="en-US" altLang="zh-TW" sz="1200" b="0" kern="1200" dirty="0">
                <a:solidFill>
                  <a:schemeClr val="tx1"/>
                </a:solidFill>
                <a:latin typeface="+mn-lt"/>
                <a:ea typeface="+mn-ea"/>
                <a:cs typeface="+mn-cs"/>
              </a:rPr>
              <a:t>(Tape out)</a:t>
            </a:r>
            <a:r>
              <a:rPr lang="zh-TW" altLang="en-US" sz="1200" b="0" kern="1200" dirty="0">
                <a:solidFill>
                  <a:schemeClr val="tx1"/>
                </a:solidFill>
                <a:latin typeface="+mn-lt"/>
                <a:ea typeface="+mn-ea"/>
                <a:cs typeface="+mn-cs"/>
              </a:rPr>
              <a:t>、晶圓共乘</a:t>
            </a:r>
            <a:r>
              <a:rPr lang="en-US" altLang="zh-TW" sz="1200" b="0" kern="1200" dirty="0">
                <a:solidFill>
                  <a:schemeClr val="tx1"/>
                </a:solidFill>
                <a:latin typeface="+mn-lt"/>
                <a:ea typeface="+mn-ea"/>
                <a:cs typeface="+mn-cs"/>
              </a:rPr>
              <a:t>(Shuttle)</a:t>
            </a:r>
            <a:r>
              <a:rPr lang="zh-TW" altLang="en-US" sz="1200" b="0" kern="1200" dirty="0">
                <a:solidFill>
                  <a:schemeClr val="tx1"/>
                </a:solidFill>
                <a:latin typeface="+mn-lt"/>
                <a:ea typeface="+mn-ea"/>
                <a:cs typeface="+mn-cs"/>
              </a:rPr>
              <a:t>、電子設計自動化</a:t>
            </a:r>
            <a:r>
              <a:rPr lang="en-US" altLang="zh-TW" sz="1200" b="0" kern="1200" dirty="0">
                <a:solidFill>
                  <a:schemeClr val="tx1"/>
                </a:solidFill>
                <a:latin typeface="+mn-lt"/>
                <a:ea typeface="+mn-ea"/>
                <a:cs typeface="+mn-cs"/>
              </a:rPr>
              <a:t>(EDA)…</a:t>
            </a:r>
            <a:r>
              <a:rPr lang="zh-TW" altLang="en-US" sz="1200" b="0" kern="1200" dirty="0">
                <a:solidFill>
                  <a:schemeClr val="tx1"/>
                </a:solidFill>
                <a:latin typeface="+mn-lt"/>
                <a:ea typeface="+mn-ea"/>
                <a:cs typeface="+mn-cs"/>
              </a:rPr>
              <a:t>等有助於加速晶片商品化之項目為主。補助上限為新臺幣 </a:t>
            </a:r>
            <a:r>
              <a:rPr lang="en-US" altLang="zh-TW" sz="1200" b="0" kern="1200" dirty="0">
                <a:solidFill>
                  <a:schemeClr val="tx1"/>
                </a:solidFill>
                <a:latin typeface="+mn-lt"/>
                <a:ea typeface="+mn-ea"/>
                <a:cs typeface="+mn-cs"/>
              </a:rPr>
              <a:t>2 </a:t>
            </a:r>
            <a:r>
              <a:rPr lang="zh-TW" altLang="en-US" sz="1200" b="0" kern="1200" dirty="0">
                <a:solidFill>
                  <a:schemeClr val="tx1"/>
                </a:solidFill>
                <a:latin typeface="+mn-lt"/>
                <a:ea typeface="+mn-ea"/>
                <a:cs typeface="+mn-cs"/>
              </a:rPr>
              <a:t>億元。</a:t>
            </a:r>
          </a:p>
          <a:p>
            <a:pPr marL="177800" marR="0" lvl="0" indent="-1778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200" b="1" kern="1200" dirty="0">
                <a:solidFill>
                  <a:schemeClr val="tx1"/>
                </a:solidFill>
                <a:latin typeface="+mn-lt"/>
                <a:ea typeface="+mn-ea"/>
                <a:cs typeface="+mn-cs"/>
              </a:rPr>
              <a:t>利基型晶片投產</a:t>
            </a:r>
            <a:r>
              <a:rPr lang="zh-TW" altLang="en-US" sz="1200" b="0" kern="1200" dirty="0">
                <a:solidFill>
                  <a:schemeClr val="tx1"/>
                </a:solidFill>
                <a:latin typeface="+mn-lt"/>
                <a:ea typeface="+mn-ea"/>
                <a:cs typeface="+mn-cs"/>
              </a:rPr>
              <a:t>：投入小批量或試量產且具利基市場之晶片投產。補助項目僅限光罩</a:t>
            </a:r>
            <a:r>
              <a:rPr lang="en-US" altLang="zh-TW" sz="1200" b="0" kern="1200" dirty="0">
                <a:solidFill>
                  <a:schemeClr val="tx1"/>
                </a:solidFill>
                <a:latin typeface="+mn-lt"/>
                <a:ea typeface="+mn-ea"/>
                <a:cs typeface="+mn-cs"/>
              </a:rPr>
              <a:t>(Mask)</a:t>
            </a:r>
            <a:r>
              <a:rPr lang="zh-TW" altLang="en-US" sz="1200" b="0" kern="1200" dirty="0">
                <a:solidFill>
                  <a:schemeClr val="tx1"/>
                </a:solidFill>
                <a:latin typeface="+mn-lt"/>
                <a:ea typeface="+mn-ea"/>
                <a:cs typeface="+mn-cs"/>
              </a:rPr>
              <a:t>及晶圓共乘</a:t>
            </a:r>
            <a:r>
              <a:rPr lang="en-US" altLang="zh-TW" sz="1200" b="0" kern="1200" dirty="0">
                <a:solidFill>
                  <a:schemeClr val="tx1"/>
                </a:solidFill>
                <a:latin typeface="+mn-lt"/>
                <a:ea typeface="+mn-ea"/>
                <a:cs typeface="+mn-cs"/>
              </a:rPr>
              <a:t>(Shuttle)</a:t>
            </a:r>
            <a:r>
              <a:rPr lang="zh-TW" altLang="en-US" sz="1200" b="0" kern="1200" dirty="0">
                <a:solidFill>
                  <a:schemeClr val="tx1"/>
                </a:solidFill>
                <a:latin typeface="+mn-lt"/>
                <a:ea typeface="+mn-ea"/>
                <a:cs typeface="+mn-cs"/>
              </a:rPr>
              <a:t>。</a:t>
            </a:r>
            <a:endParaRPr lang="en-US" altLang="zh-TW" sz="1200" b="0" kern="1200" dirty="0">
              <a:solidFill>
                <a:schemeClr val="tx1"/>
              </a:solidFill>
              <a:latin typeface="+mn-lt"/>
              <a:ea typeface="+mn-ea"/>
              <a:cs typeface="+mn-cs"/>
            </a:endParaRPr>
          </a:p>
          <a:p>
            <a:endParaRPr lang="en-US" altLang="zh-TW" dirty="0"/>
          </a:p>
          <a:p>
            <a:endParaRPr lang="en-US" altLang="zh-TW"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28356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688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latin typeface="+mn-lt"/>
                <a:ea typeface="+mn-ea"/>
                <a:cs typeface="+mn-cs"/>
              </a:rPr>
              <a:t>運用人工智慧、物聯網、擴增實境、虛擬實境、混合實境、雲端運算、虛實機器人、數位顯示等創新科技，結合企業內外部管理系統，發展智慧化解決方案，並串聯上、下游等外部合作業者，導入所提出的智慧化解決方案</a:t>
            </a: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00000"/>
                </a:solidFill>
                <a:effectLst/>
                <a:uLnTx/>
                <a:uFillTx/>
                <a:latin typeface="DFKaiShu-SB-Estd-BF"/>
                <a:ea typeface="+mn-ea"/>
                <a:cs typeface="+mn-cs"/>
              </a:rPr>
              <a:t>億進寢具 </a:t>
            </a:r>
            <a:r>
              <a:rPr kumimoji="0" lang="en-US" altLang="zh-TW" sz="1200" b="0" i="0" u="none" strike="noStrike" kern="1200" cap="none" spc="0" normalizeH="0" baseline="0" noProof="0" dirty="0">
                <a:ln>
                  <a:noFill/>
                </a:ln>
                <a:solidFill>
                  <a:srgbClr val="000000"/>
                </a:solidFill>
                <a:effectLst/>
                <a:uLnTx/>
                <a:uFillTx/>
                <a:latin typeface="DFKaiShu-SB-Estd-BF"/>
                <a:ea typeface="+mn-ea"/>
                <a:cs typeface="+mn-cs"/>
              </a:rPr>
              <a:t>-</a:t>
            </a:r>
            <a:r>
              <a:rPr kumimoji="0" lang="zh-TW" altLang="en-US" sz="1200" b="0" i="0" u="none" strike="noStrike" kern="1200" cap="none" spc="0" normalizeH="0" baseline="0" noProof="0" dirty="0">
                <a:ln>
                  <a:noFill/>
                </a:ln>
                <a:solidFill>
                  <a:srgbClr val="000000"/>
                </a:solidFill>
                <a:effectLst/>
                <a:uLnTx/>
                <a:uFillTx/>
                <a:latin typeface="DFKaiShu-SB-Estd-BF"/>
                <a:ea typeface="+mn-ea"/>
                <a:cs typeface="+mn-cs"/>
              </a:rPr>
              <a:t>雲端供應鏈資訊協同中台服務計畫 </a:t>
            </a:r>
            <a:endParaRPr kumimoji="0" lang="zh-TW" altLang="en-US" sz="1200" b="0" i="0" u="none" strike="noStrike" kern="1200" cap="none" spc="0" normalizeH="0" baseline="0" noProof="0" dirty="0">
              <a:ln>
                <a:noFill/>
              </a:ln>
              <a:solidFill>
                <a:srgbClr val="000000"/>
              </a:solidFill>
              <a:effectLst/>
              <a:uLnTx/>
              <a:uFillTx/>
              <a:latin typeface="Amazon Embe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00000"/>
                </a:solidFill>
                <a:effectLst/>
                <a:uLnTx/>
                <a:uFillTx/>
                <a:latin typeface="DFKaiShu-SB-Estd-BF"/>
                <a:ea typeface="+mn-ea"/>
                <a:cs typeface="+mn-cs"/>
              </a:rPr>
              <a:t>金喜美股份有限公司 </a:t>
            </a:r>
            <a:r>
              <a:rPr kumimoji="0" lang="en-US" altLang="zh-TW" sz="1200" b="0" i="0" u="none" strike="noStrike" kern="1200" cap="none" spc="0" normalizeH="0" baseline="0" noProof="0" dirty="0">
                <a:ln>
                  <a:noFill/>
                </a:ln>
                <a:solidFill>
                  <a:srgbClr val="000000"/>
                </a:solidFill>
                <a:effectLst/>
                <a:uLnTx/>
                <a:uFillTx/>
                <a:latin typeface="DFKaiShu-SB-Estd-BF"/>
                <a:ea typeface="+mn-ea"/>
                <a:cs typeface="+mn-cs"/>
              </a:rPr>
              <a:t>-</a:t>
            </a:r>
            <a:r>
              <a:rPr kumimoji="0" lang="zh-TW" altLang="en-US" sz="1200" b="0" i="0" u="none" strike="noStrike" kern="1200" cap="none" spc="0" normalizeH="0" baseline="0" noProof="0" dirty="0">
                <a:ln>
                  <a:noFill/>
                </a:ln>
                <a:solidFill>
                  <a:srgbClr val="000000"/>
                </a:solidFill>
                <a:effectLst/>
                <a:uLnTx/>
                <a:uFillTx/>
                <a:latin typeface="DFKaiShu-SB-Estd-BF"/>
                <a:ea typeface="+mn-ea"/>
                <a:cs typeface="+mn-cs"/>
              </a:rPr>
              <a:t>美超市幸福流通 創新服務計畫 </a:t>
            </a:r>
            <a:endParaRPr kumimoji="0" lang="zh-TW" altLang="en-US" sz="1200" b="0" i="0" u="none" strike="noStrike" kern="1200" cap="none" spc="0" normalizeH="0" baseline="0" noProof="0" dirty="0">
              <a:ln>
                <a:noFill/>
              </a:ln>
              <a:solidFill>
                <a:srgbClr val="000000"/>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57</a:t>
            </a:fld>
            <a:endParaRPr lang="en-US"/>
          </a:p>
        </p:txBody>
      </p:sp>
    </p:spTree>
    <p:extLst>
      <p:ext uri="{BB962C8B-B14F-4D97-AF65-F5344CB8AC3E}">
        <p14:creationId xmlns:p14="http://schemas.microsoft.com/office/powerpoint/2010/main" val="29893766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latin typeface="+mn-lt"/>
                <a:ea typeface="+mn-ea"/>
                <a:cs typeface="+mn-cs"/>
              </a:rPr>
              <a:t>接下來這個流通服務智慧化，跟剛才的有點像，但這只限批發零售業者，補助上限是</a:t>
            </a:r>
            <a:r>
              <a:rPr lang="en-US" altLang="zh-TW" sz="1200" kern="1200" dirty="0">
                <a:solidFill>
                  <a:schemeClr val="tx1"/>
                </a:solidFill>
                <a:latin typeface="+mn-lt"/>
                <a:ea typeface="+mn-ea"/>
                <a:cs typeface="+mn-cs"/>
              </a:rPr>
              <a:t>500</a:t>
            </a:r>
            <a:r>
              <a:rPr lang="zh-TW" altLang="en-US" sz="1200" kern="1200" dirty="0">
                <a:solidFill>
                  <a:schemeClr val="tx1"/>
                </a:solidFill>
                <a:latin typeface="+mn-lt"/>
                <a:ea typeface="+mn-ea"/>
                <a:cs typeface="+mn-cs"/>
              </a:rPr>
              <a:t>萬</a:t>
            </a: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latin typeface="+mn-lt"/>
                <a:ea typeface="+mn-ea"/>
                <a:cs typeface="+mn-cs"/>
              </a:rPr>
              <a:t>他只要提出一項解決方案，也是要帶動</a:t>
            </a:r>
            <a:r>
              <a:rPr lang="en-US" altLang="zh-TW" sz="1200" kern="1200" dirty="0">
                <a:solidFill>
                  <a:schemeClr val="tx1"/>
                </a:solidFill>
                <a:latin typeface="+mn-lt"/>
                <a:ea typeface="+mn-ea"/>
                <a:cs typeface="+mn-cs"/>
              </a:rPr>
              <a:t>100</a:t>
            </a:r>
            <a:r>
              <a:rPr lang="zh-TW" altLang="en-US" sz="1200" kern="1200" dirty="0">
                <a:solidFill>
                  <a:schemeClr val="tx1"/>
                </a:solidFill>
                <a:latin typeface="+mn-lt"/>
                <a:ea typeface="+mn-ea"/>
                <a:cs typeface="+mn-cs"/>
              </a:rPr>
              <a:t>家以上的中小企業或服務據點，這個案子申請到</a:t>
            </a:r>
            <a:r>
              <a:rPr lang="en-US" altLang="zh-TW" sz="1200" kern="1200" dirty="0">
                <a:solidFill>
                  <a:schemeClr val="tx1"/>
                </a:solidFill>
                <a:latin typeface="+mn-lt"/>
                <a:ea typeface="+mn-ea"/>
                <a:cs typeface="+mn-cs"/>
              </a:rPr>
              <a:t>2/26</a:t>
            </a:r>
            <a:r>
              <a:rPr lang="zh-TW" altLang="en-US" sz="1200" kern="1200" dirty="0">
                <a:solidFill>
                  <a:schemeClr val="tx1"/>
                </a:solidFill>
                <a:latin typeface="+mn-lt"/>
                <a:ea typeface="+mn-ea"/>
                <a:cs typeface="+mn-cs"/>
              </a:rPr>
              <a:t>，現在就要開始準備了</a:t>
            </a: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latin typeface="+mn-lt"/>
                <a:ea typeface="+mn-ea"/>
                <a:cs typeface="+mn-cs"/>
              </a:rPr>
              <a:t>運用人工智慧、物聯網、擴增實境、虛擬實境、混合實境、雲端運算、虛實機器人、數位顯示等創新科技，結合企業內外部管理系統，發展智慧化解決方案，並串聯上、下游等外部合作業者，導入所提出的智慧化解決方案</a:t>
            </a: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00000"/>
                </a:solidFill>
                <a:effectLst/>
                <a:uLnTx/>
                <a:uFillTx/>
                <a:latin typeface="DFKaiShu-SB-Estd-BF"/>
                <a:ea typeface="+mn-ea"/>
                <a:cs typeface="+mn-cs"/>
              </a:rPr>
              <a:t>億進寢具 </a:t>
            </a:r>
            <a:r>
              <a:rPr kumimoji="0" lang="en-US" altLang="zh-TW" sz="1200" b="0" i="0" u="none" strike="noStrike" kern="1200" cap="none" spc="0" normalizeH="0" baseline="0" noProof="0" dirty="0">
                <a:ln>
                  <a:noFill/>
                </a:ln>
                <a:solidFill>
                  <a:srgbClr val="000000"/>
                </a:solidFill>
                <a:effectLst/>
                <a:uLnTx/>
                <a:uFillTx/>
                <a:latin typeface="DFKaiShu-SB-Estd-BF"/>
                <a:ea typeface="+mn-ea"/>
                <a:cs typeface="+mn-cs"/>
              </a:rPr>
              <a:t>-</a:t>
            </a:r>
            <a:r>
              <a:rPr kumimoji="0" lang="zh-TW" altLang="en-US" sz="1200" b="0" i="0" u="none" strike="noStrike" kern="1200" cap="none" spc="0" normalizeH="0" baseline="0" noProof="0" dirty="0">
                <a:ln>
                  <a:noFill/>
                </a:ln>
                <a:solidFill>
                  <a:srgbClr val="000000"/>
                </a:solidFill>
                <a:effectLst/>
                <a:uLnTx/>
                <a:uFillTx/>
                <a:latin typeface="DFKaiShu-SB-Estd-BF"/>
                <a:ea typeface="+mn-ea"/>
                <a:cs typeface="+mn-cs"/>
              </a:rPr>
              <a:t>雲端供應鏈資訊協同中台服務計畫 </a:t>
            </a:r>
            <a:endParaRPr kumimoji="0" lang="zh-TW" altLang="en-US" sz="1200" b="0" i="0" u="none" strike="noStrike" kern="1200" cap="none" spc="0" normalizeH="0" baseline="0" noProof="0" dirty="0">
              <a:ln>
                <a:noFill/>
              </a:ln>
              <a:solidFill>
                <a:srgbClr val="000000"/>
              </a:solidFill>
              <a:effectLst/>
              <a:uLnTx/>
              <a:uFillTx/>
              <a:latin typeface="Amazon Embe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00000"/>
                </a:solidFill>
                <a:effectLst/>
                <a:uLnTx/>
                <a:uFillTx/>
                <a:latin typeface="DFKaiShu-SB-Estd-BF"/>
                <a:ea typeface="+mn-ea"/>
                <a:cs typeface="+mn-cs"/>
              </a:rPr>
              <a:t>金喜美股份有限公司 </a:t>
            </a:r>
            <a:r>
              <a:rPr kumimoji="0" lang="en-US" altLang="zh-TW" sz="1200" b="0" i="0" u="none" strike="noStrike" kern="1200" cap="none" spc="0" normalizeH="0" baseline="0" noProof="0" dirty="0">
                <a:ln>
                  <a:noFill/>
                </a:ln>
                <a:solidFill>
                  <a:srgbClr val="000000"/>
                </a:solidFill>
                <a:effectLst/>
                <a:uLnTx/>
                <a:uFillTx/>
                <a:latin typeface="DFKaiShu-SB-Estd-BF"/>
                <a:ea typeface="+mn-ea"/>
                <a:cs typeface="+mn-cs"/>
              </a:rPr>
              <a:t>-</a:t>
            </a:r>
            <a:r>
              <a:rPr kumimoji="0" lang="zh-TW" altLang="en-US" sz="1200" b="0" i="0" u="none" strike="noStrike" kern="1200" cap="none" spc="0" normalizeH="0" baseline="0" noProof="0" dirty="0">
                <a:ln>
                  <a:noFill/>
                </a:ln>
                <a:solidFill>
                  <a:srgbClr val="000000"/>
                </a:solidFill>
                <a:effectLst/>
                <a:uLnTx/>
                <a:uFillTx/>
                <a:latin typeface="DFKaiShu-SB-Estd-BF"/>
                <a:ea typeface="+mn-ea"/>
                <a:cs typeface="+mn-cs"/>
              </a:rPr>
              <a:t>美超市幸福流通 創新服務計畫 </a:t>
            </a:r>
            <a:endParaRPr kumimoji="0" lang="zh-TW" altLang="en-US" sz="1200" b="0" i="0" u="none" strike="noStrike" kern="1200" cap="none" spc="0" normalizeH="0" baseline="0" noProof="0" dirty="0">
              <a:ln>
                <a:noFill/>
              </a:ln>
              <a:solidFill>
                <a:srgbClr val="000000"/>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58</a:t>
            </a:fld>
            <a:endParaRPr lang="en-US"/>
          </a:p>
        </p:txBody>
      </p:sp>
    </p:spTree>
    <p:extLst>
      <p:ext uri="{BB962C8B-B14F-4D97-AF65-F5344CB8AC3E}">
        <p14:creationId xmlns:p14="http://schemas.microsoft.com/office/powerpoint/2010/main" val="23229534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en-US" altLang="zh-TW" dirty="0"/>
              <a:t>x</a:t>
            </a:r>
            <a:endParaRPr lang="en-US" altLang="zh-TW" dirty="0">
              <a:effectLst/>
              <a:hlinkClick r:id="" action="ppaction://noaction"/>
            </a:endParaRPr>
          </a:p>
          <a:p>
            <a:endParaRPr lang="en-US" altLang="zh-TW" dirty="0">
              <a:effectLst/>
              <a:hlinkClick r:id="" action="ppaction://noaction"/>
            </a:endParaRPr>
          </a:p>
          <a:p>
            <a:r>
              <a:rPr lang="en-US" altLang="zh-TW" dirty="0">
                <a:effectLst/>
                <a:hlinkClick r:id="" action="ppaction://noaction"/>
              </a:rPr>
              <a:t>10</a:t>
            </a:r>
            <a:r>
              <a:rPr lang="zh-TW" altLang="en-US" dirty="0">
                <a:effectLst/>
                <a:hlinkClick r:id="rId3"/>
              </a:rPr>
              <a:t>人以上中小型製造業低碳及智慧化升級轉型個案補助</a:t>
            </a:r>
            <a:endParaRPr lang="en-US" altLang="zh-TW" dirty="0">
              <a:effectLst/>
            </a:endParaRPr>
          </a:p>
          <a:p>
            <a:r>
              <a:rPr lang="zh-TW" altLang="en-US" dirty="0">
                <a:effectLst/>
                <a:hlinkClick r:id="rId4"/>
              </a:rPr>
              <a:t>中小型製造業</a:t>
            </a:r>
            <a:r>
              <a:rPr lang="en-US" altLang="zh-TW" dirty="0">
                <a:effectLst/>
                <a:hlinkClick r:id="rId4"/>
              </a:rPr>
              <a:t>(</a:t>
            </a:r>
            <a:r>
              <a:rPr lang="zh-TW" altLang="en-US" dirty="0">
                <a:effectLst/>
                <a:hlinkClick r:id="rId4"/>
              </a:rPr>
              <a:t>經常僱用員工數</a:t>
            </a:r>
            <a:r>
              <a:rPr lang="en-US" altLang="zh-TW" dirty="0">
                <a:effectLst/>
                <a:hlinkClick r:id="rId4"/>
              </a:rPr>
              <a:t>9</a:t>
            </a:r>
            <a:r>
              <a:rPr lang="zh-TW" altLang="en-US" dirty="0">
                <a:effectLst/>
                <a:hlinkClick r:id="rId4"/>
              </a:rPr>
              <a:t>人以下</a:t>
            </a:r>
            <a:r>
              <a:rPr lang="en-US" altLang="zh-TW" dirty="0">
                <a:effectLst/>
                <a:hlinkClick r:id="rId4"/>
              </a:rPr>
              <a:t>) </a:t>
            </a:r>
            <a:r>
              <a:rPr lang="zh-TW" altLang="en-US" dirty="0">
                <a:effectLst/>
                <a:hlinkClick r:id="rId4"/>
              </a:rPr>
              <a:t>低碳及智慧化升級轉型補助作業</a:t>
            </a:r>
            <a:endParaRPr lang="en-US" altLang="zh-TW" dirty="0">
              <a:effectLst/>
            </a:endParaRPr>
          </a:p>
          <a:p>
            <a:endParaRPr lang="en-US" dirty="0">
              <a:effectLst/>
            </a:endParaRPr>
          </a:p>
          <a:p>
            <a:endParaRPr lang="en-US" dirty="0">
              <a:effectLst/>
            </a:endParaRPr>
          </a:p>
          <a:p>
            <a:endParaRPr lang="zh-TW" altLang="en-US" dirty="0"/>
          </a:p>
          <a:p>
            <a:r>
              <a:rPr lang="en-US" altLang="zh-TW" dirty="0"/>
              <a:t>(</a:t>
            </a:r>
            <a:r>
              <a:rPr lang="zh-TW" altLang="en-US" dirty="0"/>
              <a:t>一</a:t>
            </a:r>
            <a:r>
              <a:rPr lang="en-US" altLang="zh-TW" dirty="0"/>
              <a:t>)</a:t>
            </a:r>
            <a:r>
              <a:rPr lang="zh-TW" altLang="en-US" dirty="0"/>
              <a:t>補助標的</a:t>
            </a:r>
            <a:r>
              <a:rPr lang="en-US" altLang="zh-TW" dirty="0"/>
              <a:t>(</a:t>
            </a:r>
            <a:r>
              <a:rPr lang="zh-TW" altLang="en-US" dirty="0"/>
              <a:t>符合下列標的之一</a:t>
            </a:r>
            <a:r>
              <a:rPr lang="en-US" altLang="zh-TW" dirty="0"/>
              <a:t>)</a:t>
            </a:r>
          </a:p>
          <a:p>
            <a:r>
              <a:rPr lang="en-US" altLang="zh-TW" dirty="0"/>
              <a:t>1.</a:t>
            </a:r>
            <a:r>
              <a:rPr lang="zh-TW" altLang="en-US" dirty="0"/>
              <a:t>低碳化：</a:t>
            </a:r>
          </a:p>
          <a:p>
            <a:r>
              <a:rPr lang="en-US" altLang="zh-TW" dirty="0"/>
              <a:t>(1)</a:t>
            </a:r>
            <a:r>
              <a:rPr lang="zh-TW" altLang="en-US" dirty="0"/>
              <a:t>碳排放減量：運用最佳化節能減碳或熱能回收利用技術，進行製程與相關設備改善或汰換，並導入碳盤查、碳足跡、精實管理、能源管理等碳管理機制，</a:t>
            </a:r>
          </a:p>
          <a:p>
            <a:r>
              <a:rPr lang="zh-TW" altLang="en-US" dirty="0"/>
              <a:t>提高能源使用效率，降低碳排放量，進而提高申請業者碳管理能力。</a:t>
            </a:r>
          </a:p>
          <a:p>
            <a:r>
              <a:rPr lang="en-US" altLang="zh-TW" dirty="0"/>
              <a:t>(2)</a:t>
            </a:r>
            <a:r>
              <a:rPr lang="zh-TW" altLang="en-US" dirty="0"/>
              <a:t>低碳技術導入：導入新低碳製程技術，包含引進高能效或低碳排生產設備、轉用再回收或低碳原材料、使用碳捕捉封存或再利用技術</a:t>
            </a:r>
            <a:r>
              <a:rPr lang="en-US" altLang="zh-TW" dirty="0"/>
              <a:t>(CCUS)</a:t>
            </a:r>
            <a:r>
              <a:rPr lang="zh-TW" altLang="en-US" dirty="0"/>
              <a:t>或採取其他能資源整合技術等，降低生產作業碳排放量。</a:t>
            </a:r>
            <a:endParaRPr lang="en-US" altLang="zh-TW" dirty="0"/>
          </a:p>
          <a:p>
            <a:endParaRPr lang="zh-TW" altLang="en-US" dirty="0"/>
          </a:p>
          <a:p>
            <a:r>
              <a:rPr lang="en-US" altLang="zh-TW" dirty="0"/>
              <a:t>2.</a:t>
            </a:r>
            <a:r>
              <a:rPr lang="zh-TW" altLang="en-US" dirty="0"/>
              <a:t>智慧化：</a:t>
            </a:r>
          </a:p>
          <a:p>
            <a:r>
              <a:rPr lang="en-US" altLang="zh-TW" dirty="0"/>
              <a:t>(1)</a:t>
            </a:r>
            <a:r>
              <a:rPr lang="zh-TW" altLang="en-US" dirty="0"/>
              <a:t>智慧製造：運用巨量資料、人工智慧、物聯網、機器人、精實管理、數位化管理、虛實整合、積層製造或感測器之智慧技術元素，以達到生產資訊可視化、</a:t>
            </a:r>
          </a:p>
          <a:p>
            <a:r>
              <a:rPr lang="zh-TW" altLang="en-US" dirty="0"/>
              <a:t>故障預測、精度補償、自動參數設定、自動控制、自動排程、應用服務軟體、彈性生產或混線生產之智慧製造功能。</a:t>
            </a:r>
          </a:p>
          <a:p>
            <a:r>
              <a:rPr lang="en-US" altLang="zh-TW" dirty="0"/>
              <a:t>(2)</a:t>
            </a:r>
            <a:r>
              <a:rPr lang="zh-TW" altLang="en-US" dirty="0"/>
              <a:t>營運管理優化：導入物聯網、人工智慧、數位化管理、虛實整合、雲端服務及資訊安全等技術，優化策略管理、研發創新、顧客市場、人力資源、資訊運</a:t>
            </a:r>
          </a:p>
          <a:p>
            <a:r>
              <a:rPr lang="zh-TW" altLang="en-US" dirty="0"/>
              <a:t>用、流程管理、經營績效等經營管理構面，提升營運管理、產品或服務之品質、安全與效率；或與申請業者上下游供應鏈業者進行資訊串接，解決物料供應及</a:t>
            </a:r>
          </a:p>
          <a:p>
            <a:r>
              <a:rPr lang="zh-TW" altLang="en-US" dirty="0"/>
              <a:t>生產製造問題、提升良率、產能，增加效率，以達到快速回應、彈性生產等效益。</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59</a:t>
            </a:fld>
            <a:endParaRPr lang="en-US"/>
          </a:p>
        </p:txBody>
      </p:sp>
    </p:spTree>
    <p:extLst>
      <p:ext uri="{BB962C8B-B14F-4D97-AF65-F5344CB8AC3E}">
        <p14:creationId xmlns:p14="http://schemas.microsoft.com/office/powerpoint/2010/main" val="303740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7667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en-US" altLang="zh-TW" dirty="0"/>
              <a:t>114</a:t>
            </a:r>
            <a:r>
              <a:rPr lang="zh-TW" altLang="en-US" dirty="0"/>
              <a:t>年度企業</a:t>
            </a:r>
            <a:r>
              <a:rPr lang="en-US" altLang="zh-TW" dirty="0"/>
              <a:t>AI</a:t>
            </a:r>
            <a:r>
              <a:rPr lang="zh-TW" altLang="en-US" dirty="0"/>
              <a:t>應用開發</a:t>
            </a:r>
            <a:r>
              <a:rPr lang="en-US" altLang="zh-TW" dirty="0"/>
              <a:t>~1/10</a:t>
            </a:r>
          </a:p>
          <a:p>
            <a:r>
              <a:rPr lang="en-US" altLang="zh-TW" dirty="0"/>
              <a:t>【</a:t>
            </a:r>
            <a:r>
              <a:rPr lang="zh-TW" altLang="en-US" dirty="0"/>
              <a:t>徵案類別</a:t>
            </a:r>
            <a:r>
              <a:rPr lang="en-US" altLang="zh-TW" dirty="0"/>
              <a:t>1】AI</a:t>
            </a:r>
            <a:r>
              <a:rPr lang="zh-TW" altLang="en-US" dirty="0"/>
              <a:t>落地示範型</a:t>
            </a:r>
          </a:p>
          <a:p>
            <a:r>
              <a:rPr lang="zh-TW" altLang="en-US" dirty="0"/>
              <a:t>徵案對象</a:t>
            </a:r>
            <a:r>
              <a:rPr lang="en-US" altLang="zh-TW" dirty="0"/>
              <a:t>: </a:t>
            </a:r>
            <a:r>
              <a:rPr lang="zh-TW" altLang="en-US" dirty="0"/>
              <a:t>國內依法登記之中大型零售、金融、健康照護、交通運輸等服務業者。</a:t>
            </a:r>
          </a:p>
          <a:p>
            <a:r>
              <a:rPr lang="zh-TW" altLang="en-US" dirty="0"/>
              <a:t>徵案重點</a:t>
            </a:r>
            <a:r>
              <a:rPr lang="en-US" altLang="zh-TW" dirty="0"/>
              <a:t>: </a:t>
            </a:r>
            <a:r>
              <a:rPr lang="zh-TW" altLang="en-US" dirty="0"/>
              <a:t>運用</a:t>
            </a:r>
            <a:r>
              <a:rPr lang="en-US" altLang="zh-TW" dirty="0"/>
              <a:t>AI</a:t>
            </a:r>
            <a:r>
              <a:rPr lang="zh-TW" altLang="en-US" dirty="0"/>
              <a:t>提升客戶體驗、強化資訊安全、預測市場趨勢以達企業創新，並促進社會責任，進而提升企業效益。</a:t>
            </a:r>
          </a:p>
          <a:p>
            <a:r>
              <a:rPr lang="zh-TW" altLang="en-US" dirty="0"/>
              <a:t>補助經費</a:t>
            </a:r>
            <a:r>
              <a:rPr lang="en-US" altLang="zh-TW" dirty="0"/>
              <a:t>: </a:t>
            </a:r>
            <a:r>
              <a:rPr lang="zh-TW" altLang="en-US" dirty="0"/>
              <a:t>每案上限新台幣</a:t>
            </a:r>
            <a:r>
              <a:rPr lang="en-US" altLang="zh-TW" dirty="0"/>
              <a:t>500</a:t>
            </a:r>
            <a:r>
              <a:rPr lang="zh-TW" altLang="en-US" dirty="0"/>
              <a:t>萬。</a:t>
            </a:r>
          </a:p>
          <a:p>
            <a:r>
              <a:rPr lang="en-US" altLang="zh-TW" dirty="0"/>
              <a:t>【</a:t>
            </a:r>
            <a:r>
              <a:rPr lang="zh-TW" altLang="en-US" dirty="0"/>
              <a:t>徵案類別</a:t>
            </a:r>
            <a:r>
              <a:rPr lang="en-US" altLang="zh-TW" dirty="0"/>
              <a:t>2】AI</a:t>
            </a:r>
            <a:r>
              <a:rPr lang="zh-TW" altLang="en-US" dirty="0"/>
              <a:t>服務擴散型</a:t>
            </a:r>
          </a:p>
          <a:p>
            <a:r>
              <a:rPr lang="zh-TW" altLang="en-US" dirty="0"/>
              <a:t>徵案對象</a:t>
            </a:r>
            <a:r>
              <a:rPr lang="en-US" altLang="zh-TW" dirty="0"/>
              <a:t>: </a:t>
            </a:r>
            <a:r>
              <a:rPr lang="zh-TW" altLang="en-US" dirty="0"/>
              <a:t>國內依法登記之</a:t>
            </a:r>
            <a:r>
              <a:rPr lang="en-US" altLang="zh-TW" dirty="0"/>
              <a:t>SI</a:t>
            </a:r>
            <a:r>
              <a:rPr lang="zh-TW" altLang="en-US" dirty="0"/>
              <a:t>系統整合與資訊系統開發業者。</a:t>
            </a:r>
          </a:p>
          <a:p>
            <a:r>
              <a:rPr lang="zh-TW" altLang="en-US" dirty="0"/>
              <a:t>徵案重點</a:t>
            </a:r>
            <a:r>
              <a:rPr lang="en-US" altLang="zh-TW" dirty="0"/>
              <a:t>: </a:t>
            </a:r>
            <a:r>
              <a:rPr lang="zh-TW" altLang="en-US" dirty="0"/>
              <a:t>為協助產業數位轉型，將</a:t>
            </a:r>
            <a:r>
              <a:rPr lang="en-US" altLang="zh-TW" dirty="0"/>
              <a:t>AI</a:t>
            </a:r>
            <a:r>
              <a:rPr lang="zh-TW" altLang="en-US" dirty="0"/>
              <a:t>應用服務擴散至不同產業領域，以提升客戶營運、擴大市場及社會效益。</a:t>
            </a:r>
          </a:p>
          <a:p>
            <a:r>
              <a:rPr lang="zh-TW" altLang="en-US" dirty="0"/>
              <a:t>補助經費</a:t>
            </a:r>
            <a:r>
              <a:rPr lang="en-US" altLang="zh-TW" dirty="0"/>
              <a:t>: </a:t>
            </a:r>
            <a:r>
              <a:rPr lang="zh-TW" altLang="en-US" dirty="0"/>
              <a:t>每案上限新台幣</a:t>
            </a:r>
            <a:r>
              <a:rPr lang="en-US" altLang="zh-TW" dirty="0"/>
              <a:t>300</a:t>
            </a:r>
            <a:r>
              <a:rPr lang="zh-TW" altLang="en-US" dirty="0"/>
              <a:t>萬。</a:t>
            </a:r>
          </a:p>
          <a:p>
            <a:endParaRPr lang="zh-TW" altLang="en-US" dirty="0"/>
          </a:p>
          <a:p>
            <a:r>
              <a:rPr lang="en-US" altLang="zh-TW" dirty="0"/>
              <a:t>https://moda.gov.tw/ADI/news/events/14856</a:t>
            </a:r>
          </a:p>
          <a:p>
            <a:endParaRPr lang="en-US" altLang="zh-TW" dirty="0"/>
          </a:p>
          <a:p>
            <a:r>
              <a:rPr lang="zh-TW" altLang="en-US" dirty="0"/>
              <a:t>導入雲端方案數位轉型計畫</a:t>
            </a:r>
            <a:r>
              <a:rPr lang="en-US" altLang="zh-TW" dirty="0"/>
              <a:t>~1/21 (</a:t>
            </a:r>
            <a:r>
              <a:rPr lang="zh-TW" altLang="en-US" dirty="0"/>
              <a:t>南中北說明會 </a:t>
            </a:r>
            <a:r>
              <a:rPr lang="en-US" altLang="zh-TW" dirty="0"/>
              <a:t>12/26, 27, 30)</a:t>
            </a:r>
          </a:p>
          <a:p>
            <a:r>
              <a:rPr lang="zh-TW" altLang="en-US" dirty="0"/>
              <a:t>包含「各行各業數位轉型」、「</a:t>
            </a:r>
            <a:r>
              <a:rPr lang="en-US" altLang="zh-TW" dirty="0"/>
              <a:t>AI</a:t>
            </a:r>
            <a:r>
              <a:rPr lang="zh-TW" altLang="en-US" dirty="0"/>
              <a:t>數位技術應用」及「主題產業數位轉型」</a:t>
            </a:r>
            <a:r>
              <a:rPr lang="en-US" altLang="zh-TW" dirty="0"/>
              <a:t>3 </a:t>
            </a:r>
            <a:r>
              <a:rPr lang="zh-TW" altLang="en-US" dirty="0"/>
              <a:t>類別，詳見截圖</a:t>
            </a:r>
          </a:p>
          <a:p>
            <a:r>
              <a:rPr lang="en-US" altLang="zh-TW" dirty="0"/>
              <a:t>https://digiplus.adi.gov.tw/news_listinner.html?id=71C14487-CABA-42CF-81E3-D8C4B96CA551</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30579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en-US" altLang="zh-TW" dirty="0"/>
              <a:t>114</a:t>
            </a:r>
            <a:r>
              <a:rPr lang="zh-TW" altLang="en-US" dirty="0"/>
              <a:t>年度企業</a:t>
            </a:r>
            <a:r>
              <a:rPr lang="en-US" altLang="zh-TW" dirty="0"/>
              <a:t>AI</a:t>
            </a:r>
            <a:r>
              <a:rPr lang="zh-TW" altLang="en-US" dirty="0"/>
              <a:t>應用開發</a:t>
            </a:r>
            <a:r>
              <a:rPr lang="en-US" altLang="zh-TW" dirty="0"/>
              <a:t>~1/10</a:t>
            </a:r>
          </a:p>
          <a:p>
            <a:r>
              <a:rPr lang="en-US" altLang="zh-TW" dirty="0"/>
              <a:t>【</a:t>
            </a:r>
            <a:r>
              <a:rPr lang="zh-TW" altLang="en-US" dirty="0"/>
              <a:t>徵案類別</a:t>
            </a:r>
            <a:r>
              <a:rPr lang="en-US" altLang="zh-TW" dirty="0"/>
              <a:t>1】AI</a:t>
            </a:r>
            <a:r>
              <a:rPr lang="zh-TW" altLang="en-US" dirty="0"/>
              <a:t>落地示範型</a:t>
            </a:r>
          </a:p>
          <a:p>
            <a:r>
              <a:rPr lang="zh-TW" altLang="en-US" dirty="0"/>
              <a:t>徵案對象</a:t>
            </a:r>
            <a:r>
              <a:rPr lang="en-US" altLang="zh-TW" dirty="0"/>
              <a:t>: </a:t>
            </a:r>
            <a:r>
              <a:rPr lang="zh-TW" altLang="en-US" dirty="0"/>
              <a:t>國內依法登記之中大型零售、金融、健康照護、交通運輸等服務業者。</a:t>
            </a:r>
          </a:p>
          <a:p>
            <a:r>
              <a:rPr lang="zh-TW" altLang="en-US" dirty="0"/>
              <a:t>徵案重點</a:t>
            </a:r>
            <a:r>
              <a:rPr lang="en-US" altLang="zh-TW" dirty="0"/>
              <a:t>: </a:t>
            </a:r>
            <a:r>
              <a:rPr lang="zh-TW" altLang="en-US" dirty="0"/>
              <a:t>運用</a:t>
            </a:r>
            <a:r>
              <a:rPr lang="en-US" altLang="zh-TW" dirty="0"/>
              <a:t>AI</a:t>
            </a:r>
            <a:r>
              <a:rPr lang="zh-TW" altLang="en-US" dirty="0"/>
              <a:t>提升客戶體驗、強化資訊安全、預測市場趨勢以達企業創新，並促進社會責任，進而提升企業效益。</a:t>
            </a:r>
          </a:p>
          <a:p>
            <a:r>
              <a:rPr lang="zh-TW" altLang="en-US" dirty="0"/>
              <a:t>補助經費</a:t>
            </a:r>
            <a:r>
              <a:rPr lang="en-US" altLang="zh-TW" dirty="0"/>
              <a:t>: </a:t>
            </a:r>
            <a:r>
              <a:rPr lang="zh-TW" altLang="en-US" dirty="0"/>
              <a:t>每案上限新台幣</a:t>
            </a:r>
            <a:r>
              <a:rPr lang="en-US" altLang="zh-TW" dirty="0"/>
              <a:t>500</a:t>
            </a:r>
            <a:r>
              <a:rPr lang="zh-TW" altLang="en-US" dirty="0"/>
              <a:t>萬。</a:t>
            </a:r>
          </a:p>
          <a:p>
            <a:r>
              <a:rPr lang="en-US" altLang="zh-TW" dirty="0"/>
              <a:t>【</a:t>
            </a:r>
            <a:r>
              <a:rPr lang="zh-TW" altLang="en-US" dirty="0"/>
              <a:t>徵案類別</a:t>
            </a:r>
            <a:r>
              <a:rPr lang="en-US" altLang="zh-TW" dirty="0"/>
              <a:t>2】AI</a:t>
            </a:r>
            <a:r>
              <a:rPr lang="zh-TW" altLang="en-US" dirty="0"/>
              <a:t>服務擴散型</a:t>
            </a:r>
          </a:p>
          <a:p>
            <a:r>
              <a:rPr lang="zh-TW" altLang="en-US" dirty="0"/>
              <a:t>徵案對象</a:t>
            </a:r>
            <a:r>
              <a:rPr lang="en-US" altLang="zh-TW" dirty="0"/>
              <a:t>: </a:t>
            </a:r>
            <a:r>
              <a:rPr lang="zh-TW" altLang="en-US" dirty="0"/>
              <a:t>國內依法登記之</a:t>
            </a:r>
            <a:r>
              <a:rPr lang="en-US" altLang="zh-TW" dirty="0"/>
              <a:t>SI</a:t>
            </a:r>
            <a:r>
              <a:rPr lang="zh-TW" altLang="en-US" dirty="0"/>
              <a:t>系統整合與資訊系統開發業者。</a:t>
            </a:r>
          </a:p>
          <a:p>
            <a:r>
              <a:rPr lang="zh-TW" altLang="en-US" dirty="0"/>
              <a:t>徵案重點</a:t>
            </a:r>
            <a:r>
              <a:rPr lang="en-US" altLang="zh-TW" dirty="0"/>
              <a:t>: </a:t>
            </a:r>
            <a:r>
              <a:rPr lang="zh-TW" altLang="en-US" dirty="0"/>
              <a:t>為協助產業數位轉型，將</a:t>
            </a:r>
            <a:r>
              <a:rPr lang="en-US" altLang="zh-TW" dirty="0"/>
              <a:t>AI</a:t>
            </a:r>
            <a:r>
              <a:rPr lang="zh-TW" altLang="en-US" dirty="0"/>
              <a:t>應用服務擴散至不同產業領域，以提升客戶營運、擴大市場及社會效益。</a:t>
            </a:r>
          </a:p>
          <a:p>
            <a:r>
              <a:rPr lang="zh-TW" altLang="en-US" dirty="0"/>
              <a:t>補助經費</a:t>
            </a:r>
            <a:r>
              <a:rPr lang="en-US" altLang="zh-TW" dirty="0"/>
              <a:t>: </a:t>
            </a:r>
            <a:r>
              <a:rPr lang="zh-TW" altLang="en-US" dirty="0"/>
              <a:t>每案上限新台幣</a:t>
            </a:r>
            <a:r>
              <a:rPr lang="en-US" altLang="zh-TW" dirty="0"/>
              <a:t>300</a:t>
            </a:r>
            <a:r>
              <a:rPr lang="zh-TW" altLang="en-US" dirty="0"/>
              <a:t>萬。</a:t>
            </a:r>
          </a:p>
          <a:p>
            <a:endParaRPr lang="zh-TW" altLang="en-US" dirty="0"/>
          </a:p>
          <a:p>
            <a:r>
              <a:rPr lang="en-US" altLang="zh-TW" dirty="0"/>
              <a:t>https://moda.gov.tw/ADI/news/events/14856</a:t>
            </a:r>
          </a:p>
          <a:p>
            <a:endParaRPr lang="en-US" altLang="zh-TW" dirty="0"/>
          </a:p>
          <a:p>
            <a:r>
              <a:rPr lang="zh-TW" altLang="en-US" dirty="0"/>
              <a:t>導入雲端方案數位轉型計畫</a:t>
            </a:r>
            <a:r>
              <a:rPr lang="en-US" altLang="zh-TW" dirty="0"/>
              <a:t>~1/21 (</a:t>
            </a:r>
            <a:r>
              <a:rPr lang="zh-TW" altLang="en-US" dirty="0"/>
              <a:t>南中北說明會 </a:t>
            </a:r>
            <a:r>
              <a:rPr lang="en-US" altLang="zh-TW" dirty="0"/>
              <a:t>12/26, 27, 30)</a:t>
            </a:r>
          </a:p>
          <a:p>
            <a:r>
              <a:rPr lang="zh-TW" altLang="en-US" dirty="0"/>
              <a:t>包含「各行各業數位轉型」、「</a:t>
            </a:r>
            <a:r>
              <a:rPr lang="en-US" altLang="zh-TW" dirty="0"/>
              <a:t>AI</a:t>
            </a:r>
            <a:r>
              <a:rPr lang="zh-TW" altLang="en-US" dirty="0"/>
              <a:t>數位技術應用」及「主題產業數位轉型」</a:t>
            </a:r>
            <a:r>
              <a:rPr lang="en-US" altLang="zh-TW" dirty="0"/>
              <a:t>3 </a:t>
            </a:r>
            <a:r>
              <a:rPr lang="zh-TW" altLang="en-US" dirty="0"/>
              <a:t>類別，詳見截圖</a:t>
            </a:r>
          </a:p>
          <a:p>
            <a:r>
              <a:rPr lang="en-US" altLang="zh-TW" dirty="0"/>
              <a:t>https://digiplus.adi.gov.tw/news_listinner.html?id=71C14487-CABA-42CF-81E3-D8C4B96CA551</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3493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052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604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latin typeface="+mn-lt"/>
                <a:ea typeface="+mn-ea"/>
                <a:cs typeface="+mn-cs"/>
              </a:rPr>
              <a:t>接下來這個流通服務智慧化，跟剛才的有點像，但這只限批發零售業者，補助上限是</a:t>
            </a:r>
            <a:r>
              <a:rPr lang="en-US" altLang="zh-TW" sz="1200" kern="1200" dirty="0">
                <a:solidFill>
                  <a:schemeClr val="tx1"/>
                </a:solidFill>
                <a:latin typeface="+mn-lt"/>
                <a:ea typeface="+mn-ea"/>
                <a:cs typeface="+mn-cs"/>
              </a:rPr>
              <a:t>500</a:t>
            </a:r>
            <a:r>
              <a:rPr lang="zh-TW" altLang="en-US" sz="1200" kern="1200" dirty="0">
                <a:solidFill>
                  <a:schemeClr val="tx1"/>
                </a:solidFill>
                <a:latin typeface="+mn-lt"/>
                <a:ea typeface="+mn-ea"/>
                <a:cs typeface="+mn-cs"/>
              </a:rPr>
              <a:t>萬</a:t>
            </a: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latin typeface="+mn-lt"/>
                <a:ea typeface="+mn-ea"/>
                <a:cs typeface="+mn-cs"/>
              </a:rPr>
              <a:t>他只要提出一項解決方案，也是要帶動</a:t>
            </a:r>
            <a:r>
              <a:rPr lang="en-US" altLang="zh-TW" sz="1200" kern="1200" dirty="0">
                <a:solidFill>
                  <a:schemeClr val="tx1"/>
                </a:solidFill>
                <a:latin typeface="+mn-lt"/>
                <a:ea typeface="+mn-ea"/>
                <a:cs typeface="+mn-cs"/>
              </a:rPr>
              <a:t>100</a:t>
            </a:r>
            <a:r>
              <a:rPr lang="zh-TW" altLang="en-US" sz="1200" kern="1200" dirty="0">
                <a:solidFill>
                  <a:schemeClr val="tx1"/>
                </a:solidFill>
                <a:latin typeface="+mn-lt"/>
                <a:ea typeface="+mn-ea"/>
                <a:cs typeface="+mn-cs"/>
              </a:rPr>
              <a:t>家以上的中小企業或服務據點，這個案子申請到</a:t>
            </a:r>
            <a:r>
              <a:rPr lang="en-US" altLang="zh-TW" sz="1200" kern="1200" dirty="0">
                <a:solidFill>
                  <a:schemeClr val="tx1"/>
                </a:solidFill>
                <a:latin typeface="+mn-lt"/>
                <a:ea typeface="+mn-ea"/>
                <a:cs typeface="+mn-cs"/>
              </a:rPr>
              <a:t>2/26</a:t>
            </a:r>
            <a:r>
              <a:rPr lang="zh-TW" altLang="en-US" sz="1200" kern="1200" dirty="0">
                <a:solidFill>
                  <a:schemeClr val="tx1"/>
                </a:solidFill>
                <a:latin typeface="+mn-lt"/>
                <a:ea typeface="+mn-ea"/>
                <a:cs typeface="+mn-cs"/>
              </a:rPr>
              <a:t>，現在就要開始準備了</a:t>
            </a: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latin typeface="+mn-lt"/>
                <a:ea typeface="+mn-ea"/>
                <a:cs typeface="+mn-cs"/>
              </a:rPr>
              <a:t>運用人工智慧、物聯網、擴增實境、虛擬實境、混合實境、雲端運算、虛實機器人、數位顯示等創新科技，結合企業內外部管理系統，發展智慧化解決方案，並串聯上、下游等外部合作業者，導入所提出的智慧化解決方案</a:t>
            </a: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00000"/>
                </a:solidFill>
                <a:effectLst/>
                <a:uLnTx/>
                <a:uFillTx/>
                <a:latin typeface="DFKaiShu-SB-Estd-BF"/>
                <a:ea typeface="+mn-ea"/>
                <a:cs typeface="+mn-cs"/>
              </a:rPr>
              <a:t>億進寢具 </a:t>
            </a:r>
            <a:r>
              <a:rPr kumimoji="0" lang="en-US" altLang="zh-TW" sz="1200" b="0" i="0" u="none" strike="noStrike" kern="1200" cap="none" spc="0" normalizeH="0" baseline="0" noProof="0" dirty="0">
                <a:ln>
                  <a:noFill/>
                </a:ln>
                <a:solidFill>
                  <a:srgbClr val="000000"/>
                </a:solidFill>
                <a:effectLst/>
                <a:uLnTx/>
                <a:uFillTx/>
                <a:latin typeface="DFKaiShu-SB-Estd-BF"/>
                <a:ea typeface="+mn-ea"/>
                <a:cs typeface="+mn-cs"/>
              </a:rPr>
              <a:t>-</a:t>
            </a:r>
            <a:r>
              <a:rPr kumimoji="0" lang="zh-TW" altLang="en-US" sz="1200" b="0" i="0" u="none" strike="noStrike" kern="1200" cap="none" spc="0" normalizeH="0" baseline="0" noProof="0" dirty="0">
                <a:ln>
                  <a:noFill/>
                </a:ln>
                <a:solidFill>
                  <a:srgbClr val="000000"/>
                </a:solidFill>
                <a:effectLst/>
                <a:uLnTx/>
                <a:uFillTx/>
                <a:latin typeface="DFKaiShu-SB-Estd-BF"/>
                <a:ea typeface="+mn-ea"/>
                <a:cs typeface="+mn-cs"/>
              </a:rPr>
              <a:t>雲端供應鏈資訊協同中台服務計畫 </a:t>
            </a:r>
            <a:endParaRPr kumimoji="0" lang="zh-TW" altLang="en-US" sz="1200" b="0" i="0" u="none" strike="noStrike" kern="1200" cap="none" spc="0" normalizeH="0" baseline="0" noProof="0" dirty="0">
              <a:ln>
                <a:noFill/>
              </a:ln>
              <a:solidFill>
                <a:srgbClr val="000000"/>
              </a:solidFill>
              <a:effectLst/>
              <a:uLnTx/>
              <a:uFillTx/>
              <a:latin typeface="Amazon Embe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00000"/>
                </a:solidFill>
                <a:effectLst/>
                <a:uLnTx/>
                <a:uFillTx/>
                <a:latin typeface="DFKaiShu-SB-Estd-BF"/>
                <a:ea typeface="+mn-ea"/>
                <a:cs typeface="+mn-cs"/>
              </a:rPr>
              <a:t>金喜美股份有限公司 </a:t>
            </a:r>
            <a:r>
              <a:rPr kumimoji="0" lang="en-US" altLang="zh-TW" sz="1200" b="0" i="0" u="none" strike="noStrike" kern="1200" cap="none" spc="0" normalizeH="0" baseline="0" noProof="0" dirty="0">
                <a:ln>
                  <a:noFill/>
                </a:ln>
                <a:solidFill>
                  <a:srgbClr val="000000"/>
                </a:solidFill>
                <a:effectLst/>
                <a:uLnTx/>
                <a:uFillTx/>
                <a:latin typeface="DFKaiShu-SB-Estd-BF"/>
                <a:ea typeface="+mn-ea"/>
                <a:cs typeface="+mn-cs"/>
              </a:rPr>
              <a:t>-</a:t>
            </a:r>
            <a:r>
              <a:rPr kumimoji="0" lang="zh-TW" altLang="en-US" sz="1200" b="0" i="0" u="none" strike="noStrike" kern="1200" cap="none" spc="0" normalizeH="0" baseline="0" noProof="0" dirty="0">
                <a:ln>
                  <a:noFill/>
                </a:ln>
                <a:solidFill>
                  <a:srgbClr val="000000"/>
                </a:solidFill>
                <a:effectLst/>
                <a:uLnTx/>
                <a:uFillTx/>
                <a:latin typeface="DFKaiShu-SB-Estd-BF"/>
                <a:ea typeface="+mn-ea"/>
                <a:cs typeface="+mn-cs"/>
              </a:rPr>
              <a:t>美超市幸福流通 創新服務計畫 </a:t>
            </a:r>
            <a:endParaRPr kumimoji="0" lang="zh-TW" altLang="en-US" sz="1200" b="0" i="0" u="none" strike="noStrike" kern="1200" cap="none" spc="0" normalizeH="0" baseline="0" noProof="0" dirty="0">
              <a:ln>
                <a:noFill/>
              </a:ln>
              <a:solidFill>
                <a:srgbClr val="000000"/>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64</a:t>
            </a:fld>
            <a:endParaRPr lang="en-US"/>
          </a:p>
        </p:txBody>
      </p:sp>
    </p:spTree>
    <p:extLst>
      <p:ext uri="{BB962C8B-B14F-4D97-AF65-F5344CB8AC3E}">
        <p14:creationId xmlns:p14="http://schemas.microsoft.com/office/powerpoint/2010/main" val="29889576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這三個製造的轉型補助，都是去年</a:t>
            </a:r>
            <a:r>
              <a:rPr lang="en-US" altLang="zh-TW" dirty="0"/>
              <a:t>12</a:t>
            </a:r>
            <a:r>
              <a:rPr lang="zh-TW" altLang="en-US" dirty="0"/>
              <a:t>月開始徵案的，補助經費用完之後就會截止申請，所以大家也可以盡量在上半年就開始申請</a:t>
            </a:r>
            <a:endParaRPr lang="en-US" altLang="zh-TW" dirty="0">
              <a:effectLst/>
              <a:hlinkClick r:id="rId3"/>
            </a:endParaRPr>
          </a:p>
          <a:p>
            <a:pPr marL="0" indent="0" algn="l">
              <a:buNone/>
            </a:pPr>
            <a:endParaRPr lang="en-US" altLang="zh-TW" dirty="0"/>
          </a:p>
          <a:p>
            <a:pPr marL="0" indent="0" algn="l">
              <a:buNone/>
            </a:pPr>
            <a:endParaRPr lang="en-US" altLang="zh-TW" dirty="0"/>
          </a:p>
          <a:p>
            <a:pPr marL="0" indent="0" algn="l">
              <a:buNone/>
            </a:pPr>
            <a:endParaRPr lang="en-US" altLang="zh-TW" dirty="0"/>
          </a:p>
          <a:p>
            <a:pPr marL="228600" indent="-228600" algn="l">
              <a:buAutoNum type="arabicPeriod"/>
            </a:pPr>
            <a:r>
              <a:rPr lang="zh-TW" altLang="en-US" dirty="0"/>
              <a:t>低碳化：協助事業導入碳盤查、碳足跡、能源管理等碳管理機制，或開發低碳製程、技術、新產品、導入循環包材、低碳服務與綠色供應鏈，提升事業碳管理能力及降低碳排放量。</a:t>
            </a:r>
            <a:endParaRPr lang="en-US" altLang="zh-TW" dirty="0"/>
          </a:p>
          <a:p>
            <a:pPr marL="228600" indent="-228600" algn="l">
              <a:buAutoNum type="arabicPeriod"/>
            </a:pPr>
            <a:r>
              <a:rPr lang="zh-TW" altLang="en-US" dirty="0"/>
              <a:t>智慧化：協助事業導入物聯網、人工智慧、虛實整合、雲端服務、數位化管理與應用及資訊安全管理等系統，或開發智慧技術、新產品及創新服務模式，提升智慧製造、營運或供應鏈管理、資安防護程度，進而優化營運管理、生產製造或服務之品質及效率。</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65</a:t>
            </a:fld>
            <a:endParaRPr lang="en-US"/>
          </a:p>
        </p:txBody>
      </p:sp>
    </p:spTree>
    <p:extLst>
      <p:ext uri="{BB962C8B-B14F-4D97-AF65-F5344CB8AC3E}">
        <p14:creationId xmlns:p14="http://schemas.microsoft.com/office/powerpoint/2010/main" val="15738811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7116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12794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B2DF6-20C1-EEBD-7FAD-FE84110F31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D70F77-B1EB-B36F-AF43-C14454101E5A}"/>
              </a:ext>
            </a:extLst>
          </p:cNvPr>
          <p:cNvSpPr>
            <a:spLocks noGrp="1" noRot="1" noChangeAspect="1"/>
          </p:cNvSpPr>
          <p:nvPr>
            <p:ph type="sldImg"/>
          </p:nvPr>
        </p:nvSpPr>
        <p:spPr>
          <a:xfrm>
            <a:off x="438150" y="455613"/>
            <a:ext cx="5981700" cy="3365500"/>
          </a:xfrm>
        </p:spPr>
      </p:sp>
      <p:sp>
        <p:nvSpPr>
          <p:cNvPr id="3" name="Notes Placeholder 2">
            <a:extLst>
              <a:ext uri="{FF2B5EF4-FFF2-40B4-BE49-F238E27FC236}">
                <a16:creationId xmlns:a16="http://schemas.microsoft.com/office/drawing/2014/main" id="{A4869895-4F21-B017-FD4A-EA988965A4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a:extLst>
              <a:ext uri="{FF2B5EF4-FFF2-40B4-BE49-F238E27FC236}">
                <a16:creationId xmlns:a16="http://schemas.microsoft.com/office/drawing/2014/main" id="{B3AE3DFF-AE27-DB45-4DAF-B143243709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1464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B43D3-4623-3B4C-8344-157F93579A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18A566-DA77-3717-E420-C86B79430D55}"/>
              </a:ext>
            </a:extLst>
          </p:cNvPr>
          <p:cNvSpPr>
            <a:spLocks noGrp="1" noRot="1" noChangeAspect="1"/>
          </p:cNvSpPr>
          <p:nvPr>
            <p:ph type="sldImg"/>
          </p:nvPr>
        </p:nvSpPr>
        <p:spPr>
          <a:xfrm>
            <a:off x="438150" y="455613"/>
            <a:ext cx="5981700" cy="3365500"/>
          </a:xfrm>
        </p:spPr>
      </p:sp>
      <p:sp>
        <p:nvSpPr>
          <p:cNvPr id="3" name="Notes Placeholder 2">
            <a:extLst>
              <a:ext uri="{FF2B5EF4-FFF2-40B4-BE49-F238E27FC236}">
                <a16:creationId xmlns:a16="http://schemas.microsoft.com/office/drawing/2014/main" id="{5554035F-D9A0-15CA-3F44-BBF95F52A6B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a:extLst>
              <a:ext uri="{FF2B5EF4-FFF2-40B4-BE49-F238E27FC236}">
                <a16:creationId xmlns:a16="http://schemas.microsoft.com/office/drawing/2014/main" id="{4601E6AF-DAB0-60B2-BFD2-D005DF9763D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881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7824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接下來，分享兩個和製造業導入</a:t>
            </a:r>
            <a:r>
              <a:rPr lang="en-US" altLang="zh-TW" dirty="0"/>
              <a:t>AI</a:t>
            </a:r>
            <a:r>
              <a:rPr lang="zh-TW" altLang="en-US" dirty="0"/>
              <a:t>相關的補助</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第一個是供應鏈數位串流暨</a:t>
            </a:r>
            <a:r>
              <a:rPr lang="en-US" altLang="zh-TW" dirty="0"/>
              <a:t>AI</a:t>
            </a:r>
            <a:r>
              <a:rPr lang="zh-TW" altLang="en-US" dirty="0"/>
              <a:t>應用計畫，</a:t>
            </a:r>
            <a:r>
              <a:rPr lang="en-US" altLang="zh-TW" dirty="0"/>
              <a:t>/</a:t>
            </a:r>
            <a:r>
              <a:rPr lang="zh-TW" altLang="en-US" dirty="0"/>
              <a:t>這個是針對中小製造業者，也就是你要有工廠登記、合併營收在</a:t>
            </a:r>
            <a:r>
              <a:rPr lang="en-US" altLang="zh-TW" dirty="0"/>
              <a:t>30</a:t>
            </a:r>
            <a:r>
              <a:rPr lang="zh-TW" altLang="en-US" dirty="0"/>
              <a:t>億元以下；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如果你是中堅企業，合併營收的條件可以放寬到</a:t>
            </a:r>
            <a:r>
              <a:rPr lang="en-US" altLang="zh-TW" dirty="0"/>
              <a:t>100</a:t>
            </a:r>
            <a:r>
              <a:rPr lang="zh-TW" altLang="en-US" dirty="0"/>
              <a:t>億元以下</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有分成兩個類別：</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先期顧問規劃、系統建置導入，都需要委外給有經濟部產發署的能量登錄證書的</a:t>
            </a:r>
            <a:r>
              <a:rPr lang="en-US" altLang="zh-TW" dirty="0"/>
              <a:t>SI</a:t>
            </a:r>
            <a:r>
              <a:rPr lang="zh-TW" altLang="en-US" dirty="0"/>
              <a:t>業者去執行。</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顧問規劃案包含</a:t>
            </a:r>
            <a:r>
              <a:rPr lang="en-US" altLang="zh-TW" dirty="0"/>
              <a:t>:</a:t>
            </a:r>
            <a:r>
              <a:rPr lang="zh-TW" altLang="en-US" dirty="0"/>
              <a:t> </a:t>
            </a:r>
            <a:r>
              <a:rPr lang="zh-TW" altLang="en-US" sz="1200" kern="1200" dirty="0">
                <a:solidFill>
                  <a:schemeClr val="tx1"/>
                </a:solidFill>
                <a:latin typeface="+mn-lt"/>
                <a:ea typeface="+mn-ea"/>
                <a:cs typeface="+mn-cs"/>
              </a:rPr>
              <a:t>分析評估、財務規劃、營運流程調整之評估、系統</a:t>
            </a:r>
            <a:r>
              <a:rPr lang="en-US" altLang="zh-TW" sz="1200" kern="1200" dirty="0">
                <a:solidFill>
                  <a:schemeClr val="tx1"/>
                </a:solidFill>
                <a:latin typeface="+mn-lt"/>
                <a:ea typeface="+mn-ea"/>
                <a:cs typeface="+mn-cs"/>
              </a:rPr>
              <a:t>(</a:t>
            </a:r>
            <a:r>
              <a:rPr lang="zh-TW" altLang="en-US" sz="1200" kern="1200" dirty="0">
                <a:solidFill>
                  <a:schemeClr val="tx1"/>
                </a:solidFill>
                <a:latin typeface="+mn-lt"/>
                <a:ea typeface="+mn-ea"/>
                <a:cs typeface="+mn-cs"/>
              </a:rPr>
              <a:t>含軟體、硬體、資通訊、資安</a:t>
            </a:r>
            <a:r>
              <a:rPr lang="en-US" altLang="zh-TW" sz="1200" kern="1200" dirty="0">
                <a:solidFill>
                  <a:schemeClr val="tx1"/>
                </a:solidFill>
                <a:latin typeface="+mn-lt"/>
                <a:ea typeface="+mn-ea"/>
                <a:cs typeface="+mn-cs"/>
              </a:rPr>
              <a:t>)</a:t>
            </a:r>
            <a:r>
              <a:rPr lang="zh-TW" altLang="en-US" sz="1200" kern="1200" dirty="0">
                <a:solidFill>
                  <a:schemeClr val="tx1"/>
                </a:solidFill>
                <a:latin typeface="+mn-lt"/>
                <a:ea typeface="+mn-ea"/>
                <a:cs typeface="+mn-cs"/>
              </a:rPr>
              <a:t>規劃等，一定要包含資訊安全項目內容，補助金額以</a:t>
            </a:r>
            <a:r>
              <a:rPr lang="en-US" altLang="zh-TW" sz="1200" kern="1200" dirty="0">
                <a:solidFill>
                  <a:schemeClr val="tx1"/>
                </a:solidFill>
                <a:latin typeface="+mn-lt"/>
                <a:ea typeface="+mn-ea"/>
                <a:cs typeface="+mn-cs"/>
              </a:rPr>
              <a:t>500</a:t>
            </a:r>
            <a:r>
              <a:rPr lang="zh-TW" altLang="en-US" sz="1200" kern="1200" dirty="0">
                <a:solidFill>
                  <a:schemeClr val="tx1"/>
                </a:solidFill>
                <a:latin typeface="+mn-lt"/>
                <a:ea typeface="+mn-ea"/>
                <a:cs typeface="+mn-cs"/>
              </a:rPr>
              <a:t>萬為上限；</a:t>
            </a:r>
            <a:endParaRPr lang="en-US" altLang="zh-TW"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latin typeface="+mn-lt"/>
                <a:ea typeface="+mn-ea"/>
                <a:cs typeface="+mn-cs"/>
              </a:rPr>
              <a:t>假設你已經有先期規劃的報告，可以申請</a:t>
            </a:r>
            <a:r>
              <a:rPr lang="en-US" altLang="zh-TW" sz="1200" kern="1200" dirty="0">
                <a:solidFill>
                  <a:schemeClr val="tx1"/>
                </a:solidFill>
                <a:latin typeface="+mn-lt"/>
                <a:ea typeface="+mn-ea"/>
                <a:cs typeface="+mn-cs"/>
              </a:rPr>
              <a:t>”</a:t>
            </a:r>
            <a:r>
              <a:rPr lang="zh-TW" altLang="en-US" sz="1200" kern="1200" dirty="0">
                <a:solidFill>
                  <a:schemeClr val="tx1"/>
                </a:solidFill>
                <a:latin typeface="+mn-lt"/>
                <a:ea typeface="+mn-ea"/>
                <a:cs typeface="+mn-cs"/>
              </a:rPr>
              <a:t>系統建置導入案</a:t>
            </a:r>
            <a:r>
              <a:rPr lang="en-US" altLang="zh-TW" sz="1200" kern="1200" dirty="0">
                <a:solidFill>
                  <a:schemeClr val="tx1"/>
                </a:solidFill>
                <a:latin typeface="+mn-lt"/>
                <a:ea typeface="+mn-ea"/>
                <a:cs typeface="+mn-cs"/>
              </a:rPr>
              <a:t>”</a:t>
            </a:r>
            <a:r>
              <a:rPr lang="zh-TW" altLang="en-US" sz="1200" kern="1200" dirty="0">
                <a:solidFill>
                  <a:schemeClr val="tx1"/>
                </a:solidFill>
                <a:latin typeface="+mn-lt"/>
                <a:ea typeface="+mn-ea"/>
                <a:cs typeface="+mn-cs"/>
              </a:rPr>
              <a:t>，補助</a:t>
            </a:r>
            <a:r>
              <a:rPr lang="zh-TW" altLang="en-US" dirty="0"/>
              <a:t>上限是</a:t>
            </a:r>
            <a:r>
              <a:rPr lang="en-US" altLang="zh-TW" dirty="0"/>
              <a:t>3000</a:t>
            </a:r>
            <a:r>
              <a:rPr lang="zh-TW" altLang="en-US" dirty="0"/>
              <a:t>萬，也就是可以規劃到</a:t>
            </a:r>
            <a:r>
              <a:rPr lang="en-US" altLang="zh-TW" dirty="0"/>
              <a:t>6000</a:t>
            </a:r>
            <a:r>
              <a:rPr lang="zh-TW" altLang="en-US" dirty="0"/>
              <a:t>萬的規模，企業至少要自籌款</a:t>
            </a:r>
            <a:r>
              <a:rPr lang="en-US" altLang="zh-TW" dirty="0"/>
              <a:t>3000</a:t>
            </a:r>
            <a:r>
              <a:rPr lang="zh-TW" altLang="en-US" dirty="0"/>
              <a:t>萬、政府最多補助</a:t>
            </a:r>
            <a:r>
              <a:rPr lang="en-US" altLang="zh-TW" dirty="0"/>
              <a:t>3000</a:t>
            </a:r>
            <a:r>
              <a:rPr lang="zh-TW" altLang="en-US" dirty="0"/>
              <a:t>萬。</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FAQ-</a:t>
            </a:r>
            <a:r>
              <a:rPr lang="zh-TW" altLang="en-US" dirty="0"/>
              <a:t>能量登錄類別：限自動化服務機構</a:t>
            </a:r>
            <a:r>
              <a:rPr lang="en-US" altLang="zh-TW" dirty="0"/>
              <a:t>(AU </a:t>
            </a:r>
            <a:r>
              <a:rPr lang="zh-TW" altLang="en-US" dirty="0"/>
              <a:t>類</a:t>
            </a:r>
            <a:r>
              <a:rPr lang="en-US" altLang="zh-TW" dirty="0"/>
              <a:t>)</a:t>
            </a:r>
            <a:r>
              <a:rPr lang="zh-TW" altLang="en-US" dirty="0"/>
              <a:t>、資訊服務機構</a:t>
            </a:r>
            <a:r>
              <a:rPr lang="en-US" altLang="zh-TW" dirty="0"/>
              <a:t>(IT</a:t>
            </a:r>
            <a:r>
              <a:rPr lang="zh-TW" altLang="en-US" dirty="0"/>
              <a:t>類</a:t>
            </a:r>
            <a:r>
              <a:rPr lang="en-US" altLang="zh-TW" dirty="0"/>
              <a:t>)</a:t>
            </a:r>
            <a:r>
              <a:rPr lang="zh-TW" altLang="en-US" dirty="0"/>
              <a:t>、系統整合服務機構</a:t>
            </a:r>
            <a:r>
              <a:rPr lang="en-US" altLang="zh-TW" dirty="0"/>
              <a:t>(SI </a:t>
            </a:r>
            <a:r>
              <a:rPr lang="zh-TW" altLang="en-US" dirty="0"/>
              <a:t>類</a:t>
            </a:r>
            <a:r>
              <a:rPr lang="en-US" altLang="zh-TW" dirty="0"/>
              <a:t>)</a:t>
            </a:r>
            <a:r>
              <a:rPr lang="zh-TW" altLang="en-US" dirty="0"/>
              <a:t>、資料經濟服務機構</a:t>
            </a:r>
            <a:r>
              <a:rPr lang="en-US" altLang="zh-TW" dirty="0"/>
              <a:t>(DA </a:t>
            </a:r>
            <a:r>
              <a:rPr lang="zh-TW" altLang="en-US" dirty="0"/>
              <a:t>類</a:t>
            </a:r>
            <a:r>
              <a:rPr lang="en-US" altLang="zh-TW" dirty="0"/>
              <a:t>)</a:t>
            </a:r>
            <a:r>
              <a:rPr lang="zh-TW" altLang="en-US" dirty="0"/>
              <a:t>、管理</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顧問服務機構</a:t>
            </a:r>
            <a:r>
              <a:rPr lang="en-US" altLang="zh-TW" dirty="0"/>
              <a:t>(MA </a:t>
            </a:r>
            <a:r>
              <a:rPr lang="zh-TW" altLang="en-US" dirty="0"/>
              <a:t>類</a:t>
            </a:r>
            <a:r>
              <a:rPr lang="en-US" altLang="zh-TW" dirty="0"/>
              <a:t>)</a:t>
            </a:r>
            <a:r>
              <a:rPr lang="zh-TW" altLang="en-US" dirty="0"/>
              <a:t>等項目，詳參網址：</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https://assist.nat.gov.tw/wSite/np?ctNode=41&amp;mp=2</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4649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endParaRPr lang="en-US" dirty="0"/>
          </a:p>
          <a:p>
            <a:pPr marL="177800" marR="0" lvl="0" indent="-1778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200" b="1" kern="1200" dirty="0">
                <a:solidFill>
                  <a:schemeClr val="tx1"/>
                </a:solidFill>
                <a:latin typeface="+mn-lt"/>
                <a:ea typeface="+mn-ea"/>
                <a:cs typeface="+mn-cs"/>
              </a:rPr>
              <a:t>高值系統與系統核心晶片開發</a:t>
            </a:r>
            <a:r>
              <a:rPr lang="zh-TW" altLang="en-US" sz="1200" b="0" kern="1200" dirty="0">
                <a:solidFill>
                  <a:schemeClr val="tx1"/>
                </a:solidFill>
                <a:latin typeface="+mn-lt"/>
                <a:ea typeface="+mn-ea"/>
                <a:cs typeface="+mn-cs"/>
              </a:rPr>
              <a:t>：國內系統應用業者因應百工百業需求，與國內 </a:t>
            </a:r>
            <a:r>
              <a:rPr lang="en-US" altLang="zh-TW" sz="1200" b="0" kern="1200" dirty="0">
                <a:solidFill>
                  <a:schemeClr val="tx1"/>
                </a:solidFill>
                <a:latin typeface="+mn-lt"/>
                <a:ea typeface="+mn-ea"/>
                <a:cs typeface="+mn-cs"/>
              </a:rPr>
              <a:t>IC</a:t>
            </a:r>
            <a:r>
              <a:rPr lang="zh-TW" altLang="en-US" sz="1200" b="0" kern="1200" dirty="0">
                <a:solidFill>
                  <a:schemeClr val="tx1"/>
                </a:solidFill>
                <a:latin typeface="+mn-lt"/>
                <a:ea typeface="+mn-ea"/>
                <a:cs typeface="+mn-cs"/>
              </a:rPr>
              <a:t>設計業者合作，開發具新興技術之高值化應用系統，以及系統所需之核心晶片。</a:t>
            </a:r>
          </a:p>
          <a:p>
            <a:pPr marL="177800" marR="0" lvl="0" indent="-1778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200" b="1" kern="1200" dirty="0">
                <a:solidFill>
                  <a:schemeClr val="tx1"/>
                </a:solidFill>
                <a:latin typeface="+mn-lt"/>
                <a:ea typeface="+mn-ea"/>
                <a:cs typeface="+mn-cs"/>
              </a:rPr>
              <a:t>結合既有晶片之高值系統開發</a:t>
            </a:r>
            <a:r>
              <a:rPr lang="zh-TW" altLang="en-US" sz="1200" b="0" kern="1200" dirty="0">
                <a:solidFill>
                  <a:schemeClr val="tx1"/>
                </a:solidFill>
                <a:latin typeface="+mn-lt"/>
                <a:ea typeface="+mn-ea"/>
                <a:cs typeface="+mn-cs"/>
              </a:rPr>
              <a:t>：國內系統應用業者因應百工百業需求，結合國內已開發晶片，透過晶片優化、軟體加值，開發具新興技術之高值化應用系統，系統使用之核心晶片須為國內設計、製造。</a:t>
            </a:r>
          </a:p>
          <a:p>
            <a:pPr marL="177800" marR="0" lvl="0" indent="-1778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200" b="1" kern="1200" dirty="0">
                <a:solidFill>
                  <a:schemeClr val="tx1"/>
                </a:solidFill>
                <a:latin typeface="+mn-lt"/>
                <a:ea typeface="+mn-ea"/>
                <a:cs typeface="+mn-cs"/>
              </a:rPr>
              <a:t>創新經濟晶片開發</a:t>
            </a:r>
            <a:r>
              <a:rPr lang="zh-TW" altLang="en-US" sz="1200" b="0" kern="1200" dirty="0">
                <a:solidFill>
                  <a:schemeClr val="tx1"/>
                </a:solidFill>
                <a:latin typeface="+mn-lt"/>
                <a:ea typeface="+mn-ea"/>
                <a:cs typeface="+mn-cs"/>
              </a:rPr>
              <a:t>：因應大健康、環境永續、新農業、傳產智慧化</a:t>
            </a:r>
            <a:r>
              <a:rPr lang="en-US" altLang="zh-TW" sz="1200" b="0" kern="1200" dirty="0">
                <a:solidFill>
                  <a:schemeClr val="tx1"/>
                </a:solidFill>
                <a:latin typeface="+mn-lt"/>
                <a:ea typeface="+mn-ea"/>
                <a:cs typeface="+mn-cs"/>
              </a:rPr>
              <a:t>…</a:t>
            </a:r>
            <a:r>
              <a:rPr lang="zh-TW" altLang="en-US" sz="1200" b="0" kern="1200" dirty="0">
                <a:solidFill>
                  <a:schemeClr val="tx1"/>
                </a:solidFill>
                <a:latin typeface="+mn-lt"/>
                <a:ea typeface="+mn-ea"/>
                <a:cs typeface="+mn-cs"/>
              </a:rPr>
              <a:t>等百工百業市場需求，開發出具有創新經濟價值的國產晶片。補助項目以光罩</a:t>
            </a:r>
            <a:r>
              <a:rPr lang="en-US" altLang="zh-TW" sz="1200" b="0" kern="1200" dirty="0">
                <a:solidFill>
                  <a:schemeClr val="tx1"/>
                </a:solidFill>
                <a:latin typeface="+mn-lt"/>
                <a:ea typeface="+mn-ea"/>
                <a:cs typeface="+mn-cs"/>
              </a:rPr>
              <a:t>(Mask)</a:t>
            </a:r>
            <a:r>
              <a:rPr lang="zh-TW" altLang="en-US" sz="1200" b="0" kern="1200" dirty="0">
                <a:solidFill>
                  <a:schemeClr val="tx1"/>
                </a:solidFill>
                <a:latin typeface="+mn-lt"/>
                <a:ea typeface="+mn-ea"/>
                <a:cs typeface="+mn-cs"/>
              </a:rPr>
              <a:t>、矽智財</a:t>
            </a:r>
            <a:r>
              <a:rPr lang="en-US" altLang="zh-TW" sz="1200" b="0" kern="1200" dirty="0">
                <a:solidFill>
                  <a:schemeClr val="tx1"/>
                </a:solidFill>
                <a:latin typeface="+mn-lt"/>
                <a:ea typeface="+mn-ea"/>
                <a:cs typeface="+mn-cs"/>
              </a:rPr>
              <a:t>(IP)</a:t>
            </a:r>
            <a:r>
              <a:rPr lang="zh-TW" altLang="en-US" sz="1200" b="0" kern="1200" dirty="0">
                <a:solidFill>
                  <a:schemeClr val="tx1"/>
                </a:solidFill>
                <a:latin typeface="+mn-lt"/>
                <a:ea typeface="+mn-ea"/>
                <a:cs typeface="+mn-cs"/>
              </a:rPr>
              <a:t>、下線</a:t>
            </a:r>
            <a:r>
              <a:rPr lang="en-US" altLang="zh-TW" sz="1200" b="0" kern="1200" dirty="0">
                <a:solidFill>
                  <a:schemeClr val="tx1"/>
                </a:solidFill>
                <a:latin typeface="+mn-lt"/>
                <a:ea typeface="+mn-ea"/>
                <a:cs typeface="+mn-cs"/>
              </a:rPr>
              <a:t>(Tape out) </a:t>
            </a:r>
            <a:r>
              <a:rPr lang="zh-TW" altLang="en-US" sz="1200" b="0" kern="1200" dirty="0">
                <a:solidFill>
                  <a:schemeClr val="tx1"/>
                </a:solidFill>
                <a:latin typeface="+mn-lt"/>
                <a:ea typeface="+mn-ea"/>
                <a:cs typeface="+mn-cs"/>
              </a:rPr>
              <a:t>、 晶 圓 共 乘 </a:t>
            </a:r>
            <a:r>
              <a:rPr lang="en-US" altLang="zh-TW" sz="1200" b="0" kern="1200" dirty="0">
                <a:solidFill>
                  <a:schemeClr val="tx1"/>
                </a:solidFill>
                <a:latin typeface="+mn-lt"/>
                <a:ea typeface="+mn-ea"/>
                <a:cs typeface="+mn-cs"/>
              </a:rPr>
              <a:t>(Shuttle) </a:t>
            </a:r>
            <a:r>
              <a:rPr lang="zh-TW" altLang="en-US" sz="1200" b="0" kern="1200" dirty="0">
                <a:solidFill>
                  <a:schemeClr val="tx1"/>
                </a:solidFill>
                <a:latin typeface="+mn-lt"/>
                <a:ea typeface="+mn-ea"/>
                <a:cs typeface="+mn-cs"/>
              </a:rPr>
              <a:t>、 電 子 設 計 自 動 化</a:t>
            </a:r>
            <a:r>
              <a:rPr lang="en-US" altLang="zh-TW" sz="1200" b="0" kern="1200" dirty="0">
                <a:solidFill>
                  <a:schemeClr val="tx1"/>
                </a:solidFill>
                <a:latin typeface="+mn-lt"/>
                <a:ea typeface="+mn-ea"/>
                <a:cs typeface="+mn-cs"/>
              </a:rPr>
              <a:t>(EDA)…</a:t>
            </a:r>
            <a:r>
              <a:rPr lang="zh-TW" altLang="en-US" sz="1200" b="0" kern="1200" dirty="0">
                <a:solidFill>
                  <a:schemeClr val="tx1"/>
                </a:solidFill>
                <a:latin typeface="+mn-lt"/>
                <a:ea typeface="+mn-ea"/>
                <a:cs typeface="+mn-cs"/>
              </a:rPr>
              <a:t>等有助於加速晶片商品化之項目為主。</a:t>
            </a:r>
          </a:p>
          <a:p>
            <a:pPr marL="177800" marR="0" lvl="0" indent="-1778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200" b="1" kern="1200" dirty="0">
                <a:solidFill>
                  <a:schemeClr val="tx1"/>
                </a:solidFill>
                <a:latin typeface="+mn-lt"/>
                <a:ea typeface="+mn-ea"/>
                <a:cs typeface="+mn-cs"/>
              </a:rPr>
              <a:t>信賴供應鏈晶片開發</a:t>
            </a:r>
            <a:r>
              <a:rPr lang="zh-TW" altLang="en-US" sz="1200" b="0" kern="1200" dirty="0">
                <a:solidFill>
                  <a:schemeClr val="tx1"/>
                </a:solidFill>
                <a:latin typeface="+mn-lt"/>
                <a:ea typeface="+mn-ea"/>
                <a:cs typeface="+mn-cs"/>
              </a:rPr>
              <a:t>：開發可在軍工、安控、通訊、衛星應用</a:t>
            </a:r>
            <a:r>
              <a:rPr lang="en-US" altLang="zh-TW" sz="1200" b="0" kern="1200" dirty="0">
                <a:solidFill>
                  <a:schemeClr val="tx1"/>
                </a:solidFill>
                <a:latin typeface="+mn-lt"/>
                <a:ea typeface="+mn-ea"/>
                <a:cs typeface="+mn-cs"/>
              </a:rPr>
              <a:t>…</a:t>
            </a:r>
            <a:r>
              <a:rPr lang="zh-TW" altLang="en-US" sz="1200" b="0" kern="1200" dirty="0">
                <a:solidFill>
                  <a:schemeClr val="tx1"/>
                </a:solidFill>
                <a:latin typeface="+mn-lt"/>
                <a:ea typeface="+mn-ea"/>
                <a:cs typeface="+mn-cs"/>
              </a:rPr>
              <a:t>等關鍵領域，或在 </a:t>
            </a:r>
            <a:r>
              <a:rPr lang="en-US" altLang="zh-TW" sz="1200" b="0" kern="1200" dirty="0">
                <a:solidFill>
                  <a:schemeClr val="tx1"/>
                </a:solidFill>
                <a:latin typeface="+mn-lt"/>
                <a:ea typeface="+mn-ea"/>
                <a:cs typeface="+mn-cs"/>
              </a:rPr>
              <a:t>AI</a:t>
            </a:r>
            <a:r>
              <a:rPr lang="zh-TW" altLang="en-US" sz="1200" b="0" kern="1200" dirty="0">
                <a:solidFill>
                  <a:schemeClr val="tx1"/>
                </a:solidFill>
                <a:latin typeface="+mn-lt"/>
                <a:ea typeface="+mn-ea"/>
                <a:cs typeface="+mn-cs"/>
              </a:rPr>
              <a:t>、</a:t>
            </a:r>
            <a:r>
              <a:rPr lang="en-US" altLang="zh-TW" sz="1200" b="0" kern="1200" dirty="0">
                <a:solidFill>
                  <a:schemeClr val="tx1"/>
                </a:solidFill>
                <a:latin typeface="+mn-lt"/>
                <a:ea typeface="+mn-ea"/>
                <a:cs typeface="+mn-cs"/>
              </a:rPr>
              <a:t>HPC</a:t>
            </a:r>
            <a:r>
              <a:rPr lang="zh-TW" altLang="en-US" sz="1200" b="0" kern="1200" dirty="0">
                <a:solidFill>
                  <a:schemeClr val="tx1"/>
                </a:solidFill>
                <a:latin typeface="+mn-lt"/>
                <a:ea typeface="+mn-ea"/>
                <a:cs typeface="+mn-cs"/>
              </a:rPr>
              <a:t>、車用</a:t>
            </a:r>
            <a:r>
              <a:rPr lang="en-US" altLang="zh-TW" sz="1200" b="0" kern="1200" dirty="0">
                <a:solidFill>
                  <a:schemeClr val="tx1"/>
                </a:solidFill>
                <a:latin typeface="+mn-lt"/>
                <a:ea typeface="+mn-ea"/>
                <a:cs typeface="+mn-cs"/>
              </a:rPr>
              <a:t>…</a:t>
            </a:r>
            <a:r>
              <a:rPr lang="zh-TW" altLang="en-US" sz="1200" b="0" kern="1200" dirty="0">
                <a:solidFill>
                  <a:schemeClr val="tx1"/>
                </a:solidFill>
                <a:latin typeface="+mn-lt"/>
                <a:ea typeface="+mn-ea"/>
                <a:cs typeface="+mn-cs"/>
              </a:rPr>
              <a:t>等高值化領域取得領先</a:t>
            </a:r>
            <a:r>
              <a:rPr lang="en-US" altLang="zh-TW" sz="1200" b="0" kern="1200" dirty="0">
                <a:solidFill>
                  <a:schemeClr val="tx1"/>
                </a:solidFill>
                <a:latin typeface="+mn-lt"/>
                <a:ea typeface="+mn-ea"/>
                <a:cs typeface="+mn-cs"/>
              </a:rPr>
              <a:t>/</a:t>
            </a:r>
            <a:r>
              <a:rPr lang="zh-TW" altLang="en-US" sz="1200" b="0" kern="1200" dirty="0">
                <a:solidFill>
                  <a:schemeClr val="tx1"/>
                </a:solidFill>
                <a:latin typeface="+mn-lt"/>
                <a:ea typeface="+mn-ea"/>
                <a:cs typeface="+mn-cs"/>
              </a:rPr>
              <a:t>優勢地位，並獲國際供應鏈信賴之晶片。補助項目以光罩</a:t>
            </a:r>
            <a:r>
              <a:rPr lang="en-US" altLang="zh-TW" sz="1200" b="0" kern="1200" dirty="0">
                <a:solidFill>
                  <a:schemeClr val="tx1"/>
                </a:solidFill>
                <a:latin typeface="+mn-lt"/>
                <a:ea typeface="+mn-ea"/>
                <a:cs typeface="+mn-cs"/>
              </a:rPr>
              <a:t>(Mask)</a:t>
            </a:r>
            <a:r>
              <a:rPr lang="zh-TW" altLang="en-US" sz="1200" b="0" kern="1200" dirty="0">
                <a:solidFill>
                  <a:schemeClr val="tx1"/>
                </a:solidFill>
                <a:latin typeface="+mn-lt"/>
                <a:ea typeface="+mn-ea"/>
                <a:cs typeface="+mn-cs"/>
              </a:rPr>
              <a:t>、矽智財</a:t>
            </a:r>
            <a:r>
              <a:rPr lang="en-US" altLang="zh-TW" sz="1200" b="0" kern="1200" dirty="0">
                <a:solidFill>
                  <a:schemeClr val="tx1"/>
                </a:solidFill>
                <a:latin typeface="+mn-lt"/>
                <a:ea typeface="+mn-ea"/>
                <a:cs typeface="+mn-cs"/>
              </a:rPr>
              <a:t>(IP)</a:t>
            </a:r>
            <a:r>
              <a:rPr lang="zh-TW" altLang="en-US" sz="1200" b="0" kern="1200" dirty="0">
                <a:solidFill>
                  <a:schemeClr val="tx1"/>
                </a:solidFill>
                <a:latin typeface="+mn-lt"/>
                <a:ea typeface="+mn-ea"/>
                <a:cs typeface="+mn-cs"/>
              </a:rPr>
              <a:t>、下線</a:t>
            </a:r>
            <a:r>
              <a:rPr lang="en-US" altLang="zh-TW" sz="1200" b="0" kern="1200" dirty="0">
                <a:solidFill>
                  <a:schemeClr val="tx1"/>
                </a:solidFill>
                <a:latin typeface="+mn-lt"/>
                <a:ea typeface="+mn-ea"/>
                <a:cs typeface="+mn-cs"/>
              </a:rPr>
              <a:t>(Tape out)</a:t>
            </a:r>
            <a:r>
              <a:rPr lang="zh-TW" altLang="en-US" sz="1200" b="0" kern="1200" dirty="0">
                <a:solidFill>
                  <a:schemeClr val="tx1"/>
                </a:solidFill>
                <a:latin typeface="+mn-lt"/>
                <a:ea typeface="+mn-ea"/>
                <a:cs typeface="+mn-cs"/>
              </a:rPr>
              <a:t>、晶圓共乘</a:t>
            </a:r>
            <a:r>
              <a:rPr lang="en-US" altLang="zh-TW" sz="1200" b="0" kern="1200" dirty="0">
                <a:solidFill>
                  <a:schemeClr val="tx1"/>
                </a:solidFill>
                <a:latin typeface="+mn-lt"/>
                <a:ea typeface="+mn-ea"/>
                <a:cs typeface="+mn-cs"/>
              </a:rPr>
              <a:t>(Shuttle)</a:t>
            </a:r>
            <a:r>
              <a:rPr lang="zh-TW" altLang="en-US" sz="1200" b="0" kern="1200" dirty="0">
                <a:solidFill>
                  <a:schemeClr val="tx1"/>
                </a:solidFill>
                <a:latin typeface="+mn-lt"/>
                <a:ea typeface="+mn-ea"/>
                <a:cs typeface="+mn-cs"/>
              </a:rPr>
              <a:t>、電子設計自動化</a:t>
            </a:r>
            <a:r>
              <a:rPr lang="en-US" altLang="zh-TW" sz="1200" b="0" kern="1200" dirty="0">
                <a:solidFill>
                  <a:schemeClr val="tx1"/>
                </a:solidFill>
                <a:latin typeface="+mn-lt"/>
                <a:ea typeface="+mn-ea"/>
                <a:cs typeface="+mn-cs"/>
              </a:rPr>
              <a:t>(EDA)…</a:t>
            </a:r>
            <a:r>
              <a:rPr lang="zh-TW" altLang="en-US" sz="1200" b="0" kern="1200" dirty="0">
                <a:solidFill>
                  <a:schemeClr val="tx1"/>
                </a:solidFill>
                <a:latin typeface="+mn-lt"/>
                <a:ea typeface="+mn-ea"/>
                <a:cs typeface="+mn-cs"/>
              </a:rPr>
              <a:t>等有助於加速晶片商品化之項目為主。補助上限為新臺幣 </a:t>
            </a:r>
            <a:r>
              <a:rPr lang="en-US" altLang="zh-TW" sz="1200" b="0" kern="1200" dirty="0">
                <a:solidFill>
                  <a:schemeClr val="tx1"/>
                </a:solidFill>
                <a:latin typeface="+mn-lt"/>
                <a:ea typeface="+mn-ea"/>
                <a:cs typeface="+mn-cs"/>
              </a:rPr>
              <a:t>2 </a:t>
            </a:r>
            <a:r>
              <a:rPr lang="zh-TW" altLang="en-US" sz="1200" b="0" kern="1200" dirty="0">
                <a:solidFill>
                  <a:schemeClr val="tx1"/>
                </a:solidFill>
                <a:latin typeface="+mn-lt"/>
                <a:ea typeface="+mn-ea"/>
                <a:cs typeface="+mn-cs"/>
              </a:rPr>
              <a:t>億元。</a:t>
            </a:r>
          </a:p>
          <a:p>
            <a:pPr marL="177800" marR="0" lvl="0" indent="-1778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200" b="1" kern="1200" dirty="0">
                <a:solidFill>
                  <a:schemeClr val="tx1"/>
                </a:solidFill>
                <a:latin typeface="+mn-lt"/>
                <a:ea typeface="+mn-ea"/>
                <a:cs typeface="+mn-cs"/>
              </a:rPr>
              <a:t>利基型晶片投產</a:t>
            </a:r>
            <a:r>
              <a:rPr lang="zh-TW" altLang="en-US" sz="1200" b="0" kern="1200" dirty="0">
                <a:solidFill>
                  <a:schemeClr val="tx1"/>
                </a:solidFill>
                <a:latin typeface="+mn-lt"/>
                <a:ea typeface="+mn-ea"/>
                <a:cs typeface="+mn-cs"/>
              </a:rPr>
              <a:t>：投入小批量或試量產且具利基市場之晶片投產。補助項目僅限光罩</a:t>
            </a:r>
            <a:r>
              <a:rPr lang="en-US" altLang="zh-TW" sz="1200" b="0" kern="1200" dirty="0">
                <a:solidFill>
                  <a:schemeClr val="tx1"/>
                </a:solidFill>
                <a:latin typeface="+mn-lt"/>
                <a:ea typeface="+mn-ea"/>
                <a:cs typeface="+mn-cs"/>
              </a:rPr>
              <a:t>(Mask)</a:t>
            </a:r>
            <a:r>
              <a:rPr lang="zh-TW" altLang="en-US" sz="1200" b="0" kern="1200" dirty="0">
                <a:solidFill>
                  <a:schemeClr val="tx1"/>
                </a:solidFill>
                <a:latin typeface="+mn-lt"/>
                <a:ea typeface="+mn-ea"/>
                <a:cs typeface="+mn-cs"/>
              </a:rPr>
              <a:t>及晶圓共乘</a:t>
            </a:r>
            <a:r>
              <a:rPr lang="en-US" altLang="zh-TW" sz="1200" b="0" kern="1200" dirty="0">
                <a:solidFill>
                  <a:schemeClr val="tx1"/>
                </a:solidFill>
                <a:latin typeface="+mn-lt"/>
                <a:ea typeface="+mn-ea"/>
                <a:cs typeface="+mn-cs"/>
              </a:rPr>
              <a:t>(Shuttle)</a:t>
            </a:r>
            <a:r>
              <a:rPr lang="zh-TW" altLang="en-US" sz="1200" b="0" kern="1200" dirty="0">
                <a:solidFill>
                  <a:schemeClr val="tx1"/>
                </a:solidFill>
                <a:latin typeface="+mn-lt"/>
                <a:ea typeface="+mn-ea"/>
                <a:cs typeface="+mn-cs"/>
              </a:rPr>
              <a:t>。</a:t>
            </a:r>
            <a:endParaRPr lang="en-US" altLang="zh-TW" sz="1200" b="0" kern="1200" dirty="0">
              <a:solidFill>
                <a:schemeClr val="tx1"/>
              </a:solidFill>
              <a:latin typeface="+mn-lt"/>
              <a:ea typeface="+mn-ea"/>
              <a:cs typeface="+mn-cs"/>
            </a:endParaRPr>
          </a:p>
          <a:p>
            <a:endParaRPr lang="en-US" altLang="zh-TW" dirty="0"/>
          </a:p>
          <a:p>
            <a:endParaRPr lang="en-US" altLang="zh-TW"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91203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0997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pPr algn="l"/>
            <a:r>
              <a:rPr lang="en-US" altLang="zh-TW" sz="1200" dirty="0"/>
              <a:t>1.</a:t>
            </a:r>
            <a:r>
              <a:rPr lang="zh-TW" altLang="en-US" sz="1200" dirty="0"/>
              <a:t>前瞻技術開發：</a:t>
            </a:r>
            <a:r>
              <a:rPr lang="zh-TW" altLang="en-US" sz="1200" b="1" dirty="0"/>
              <a:t>開發創新前瞻軟體技術</a:t>
            </a:r>
            <a:r>
              <a:rPr lang="zh-TW" altLang="en-US" sz="1200" dirty="0"/>
              <a:t>，例如：低軌道衛星、加密通訊、量子運算、雲端運算等資通訊技術或系統，強化臺灣資通訊軟體基礎應用及資安防護系統</a:t>
            </a:r>
            <a:endParaRPr lang="en-US" altLang="zh-TW" sz="1200" dirty="0"/>
          </a:p>
          <a:p>
            <a:pPr algn="l"/>
            <a:r>
              <a:rPr lang="en-US" altLang="zh-TW" sz="1200" dirty="0"/>
              <a:t>2.</a:t>
            </a:r>
            <a:r>
              <a:rPr lang="zh-TW" altLang="en-US" sz="1200" dirty="0"/>
              <a:t>企業營用應用：</a:t>
            </a:r>
            <a:r>
              <a:rPr lang="zh-TW" altLang="en-US" sz="1200" b="1" dirty="0"/>
              <a:t>開發可應用在產業於生產、製程、控管等流程系統之創新應用解決方案</a:t>
            </a:r>
            <a:r>
              <a:rPr lang="zh-TW" altLang="en-US" sz="1200" dirty="0"/>
              <a:t>，進而穩定品質並提高效率、效能等；或可優化企業內部營運流程，進而協助管理決策、提升營運效率及組織再造等，強化企業競爭力</a:t>
            </a:r>
            <a:endParaRPr lang="en-US" altLang="zh-TW" sz="1200" dirty="0"/>
          </a:p>
          <a:p>
            <a:pPr algn="l"/>
            <a:r>
              <a:rPr lang="en-US" altLang="zh-TW" sz="1200" dirty="0"/>
              <a:t>3.</a:t>
            </a:r>
            <a:r>
              <a:rPr lang="zh-TW" altLang="en-US" sz="1200" dirty="0"/>
              <a:t>終端消費應用：</a:t>
            </a:r>
            <a:r>
              <a:rPr lang="zh-TW" altLang="en-US" sz="1200" b="1" dirty="0"/>
              <a:t>開發可應用於消費者及市場端之創新應用解決方案</a:t>
            </a:r>
            <a:r>
              <a:rPr lang="zh-TW" altLang="en-US" sz="1200" dirty="0"/>
              <a:t>，例如：使用者研究、精準行銷、購物銷售等創新商業應用，進而優化顧客消費體驗或改善使用情境</a:t>
            </a:r>
            <a:endParaRPr lang="en-US" altLang="zh-TW" sz="1200" dirty="0"/>
          </a:p>
          <a:p>
            <a:pPr algn="l"/>
            <a:r>
              <a:rPr lang="en-US" altLang="zh-TW" sz="1200" dirty="0"/>
              <a:t>4.</a:t>
            </a:r>
            <a:r>
              <a:rPr lang="zh-TW" altLang="en-US" sz="1200" dirty="0"/>
              <a:t>永續社會應用：</a:t>
            </a:r>
            <a:r>
              <a:rPr lang="zh-TW" altLang="en-US" sz="1200" b="1" dirty="0"/>
              <a:t>開發有益於高齡社會、環境永續或社會大眾之創新應用解決方案</a:t>
            </a:r>
            <a:r>
              <a:rPr lang="zh-TW" altLang="en-US" sz="1200" dirty="0"/>
              <a:t>，例如：以維持照護者、需照護者其日常或社區樂活安居之長照護理、行動輔助、活動監測或安全防護等；或為碳足跡盤查、能源減耗、減少排放等，以助於達到環境永續之解決方案</a:t>
            </a:r>
            <a:endParaRPr lang="en-US" altLang="zh-TW" sz="1200" dirty="0"/>
          </a:p>
          <a:p>
            <a:pPr algn="l"/>
            <a:r>
              <a:rPr lang="en-US" altLang="zh-TW" sz="1200" dirty="0"/>
              <a:t>5.AI</a:t>
            </a:r>
            <a:r>
              <a:rPr lang="zh-TW" altLang="en-US" sz="1200" dirty="0"/>
              <a:t>驅動數位服務</a:t>
            </a:r>
            <a:r>
              <a:rPr lang="en-US" altLang="zh-TW" sz="1200" dirty="0"/>
              <a:t>:</a:t>
            </a:r>
            <a:r>
              <a:rPr lang="zh-TW" altLang="en-US" sz="1200" dirty="0"/>
              <a:t> </a:t>
            </a:r>
            <a:r>
              <a:rPr lang="zh-TW" altLang="en-US" sz="1200" b="1" dirty="0"/>
              <a:t>開發以</a:t>
            </a:r>
            <a:r>
              <a:rPr lang="en-US" altLang="zh-TW" sz="1200" b="1" dirty="0"/>
              <a:t>AI</a:t>
            </a:r>
            <a:r>
              <a:rPr lang="zh-TW" altLang="en-US" sz="1200" b="1" dirty="0"/>
              <a:t>為核心的創新服務模式</a:t>
            </a:r>
            <a:r>
              <a:rPr lang="zh-TW" altLang="en-US" sz="1200" dirty="0"/>
              <a:t>，推動人工智慧於產業與社會的落地應用，以提升效能並創造價值，並以商業應用驗證</a:t>
            </a:r>
            <a:r>
              <a:rPr lang="en-US" altLang="zh-TW" sz="1200" dirty="0"/>
              <a:t>(Proof of Business, POB)</a:t>
            </a:r>
            <a:r>
              <a:rPr lang="zh-TW" altLang="en-US" sz="1200" dirty="0"/>
              <a:t>為目標，將技術轉化為可行服務與產品，帶動市場普及與國際接軌，例如</a:t>
            </a:r>
            <a:r>
              <a:rPr lang="en-US" altLang="zh-TW" sz="1200" dirty="0"/>
              <a:t>: </a:t>
            </a:r>
            <a:r>
              <a:rPr lang="zh-TW" altLang="en-US" sz="1200" dirty="0"/>
              <a:t>生成式 </a:t>
            </a:r>
            <a:r>
              <a:rPr lang="en-US" altLang="zh-TW" sz="1200" dirty="0"/>
              <a:t>AI</a:t>
            </a:r>
            <a:r>
              <a:rPr lang="zh-TW" altLang="en-US" sz="1200" dirty="0"/>
              <a:t>、整合 跨域 </a:t>
            </a:r>
            <a:r>
              <a:rPr lang="en-US" altLang="zh-TW" sz="1200" dirty="0"/>
              <a:t>AI </a:t>
            </a:r>
            <a:r>
              <a:rPr lang="zh-TW" altLang="en-US" sz="1200" dirty="0"/>
              <a:t>應用、永續 </a:t>
            </a:r>
            <a:r>
              <a:rPr lang="en-US" altLang="zh-TW" sz="1200" dirty="0"/>
              <a:t>AI(</a:t>
            </a:r>
            <a:r>
              <a:rPr lang="zh-TW" altLang="en-US" sz="1200" dirty="0"/>
              <a:t>如 </a:t>
            </a:r>
            <a:r>
              <a:rPr lang="en-US" altLang="zh-TW" sz="1200" dirty="0"/>
              <a:t>AI </a:t>
            </a:r>
            <a:r>
              <a:rPr lang="zh-TW" altLang="en-US" sz="1200" dirty="0"/>
              <a:t>輔助碳盤查、農業與食安 </a:t>
            </a:r>
            <a:r>
              <a:rPr lang="en-US" altLang="zh-TW" sz="1200" dirty="0"/>
              <a:t>AI)</a:t>
            </a:r>
            <a:r>
              <a:rPr lang="zh-TW" altLang="en-US" sz="1200" dirty="0"/>
              <a:t>、 可信任 </a:t>
            </a:r>
            <a:r>
              <a:rPr lang="en-US" altLang="zh-TW" sz="1200" dirty="0"/>
              <a:t>AI(</a:t>
            </a:r>
            <a:r>
              <a:rPr lang="zh-TW" altLang="en-US" sz="1200" dirty="0"/>
              <a:t>如 </a:t>
            </a:r>
            <a:r>
              <a:rPr lang="en-US" altLang="zh-TW" sz="1200" dirty="0"/>
              <a:t>AI </a:t>
            </a:r>
            <a:r>
              <a:rPr lang="zh-TW" altLang="en-US" sz="1200" dirty="0"/>
              <a:t>審計工具、</a:t>
            </a:r>
            <a:r>
              <a:rPr lang="en-US" altLang="zh-TW" sz="1200" dirty="0"/>
              <a:t>AI </a:t>
            </a:r>
            <a:r>
              <a:rPr lang="zh-TW" altLang="en-US" sz="1200" dirty="0"/>
              <a:t>內容驗證</a:t>
            </a:r>
            <a:r>
              <a:rPr lang="en-US" altLang="zh-TW" sz="1200" dirty="0"/>
              <a:t>)</a:t>
            </a:r>
            <a:r>
              <a:rPr lang="zh-TW" altLang="en-US" sz="1200" dirty="0"/>
              <a:t>等數位服務應用</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464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43B43-E67A-DA80-F1CF-508C89E071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C17EB-0C07-FEB6-95F0-5025EFDDBD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1DF0BF-2F6C-C9A5-8A3E-C03E6C6668F6}"/>
              </a:ext>
            </a:extLst>
          </p:cNvPr>
          <p:cNvSpPr>
            <a:spLocks noGrp="1"/>
          </p:cNvSpPr>
          <p:nvPr>
            <p:ph type="body" idx="1"/>
          </p:nvPr>
        </p:nvSpPr>
        <p:spPr/>
        <p:txBody>
          <a:bodyPr/>
          <a:lstStyle/>
          <a:p>
            <a:r>
              <a:rPr lang="zh-TW" altLang="en-US" dirty="0"/>
              <a:t>中小製造業接班傳承數位轉型</a:t>
            </a:r>
          </a:p>
          <a:p>
            <a:r>
              <a:rPr lang="zh-TW" altLang="en-US" dirty="0"/>
              <a:t>消費數據驅動精準研發製造</a:t>
            </a:r>
            <a:r>
              <a:rPr lang="en-US" altLang="zh-TW" dirty="0"/>
              <a:t>(C2M)</a:t>
            </a:r>
            <a:r>
              <a:rPr lang="zh-TW" altLang="en-US" dirty="0"/>
              <a:t>補助</a:t>
            </a:r>
            <a:endParaRPr lang="en-US" altLang="zh-TW" dirty="0"/>
          </a:p>
          <a:p>
            <a:r>
              <a:rPr lang="zh-TW" altLang="en-US" sz="1200" dirty="0"/>
              <a:t>中小型</a:t>
            </a:r>
            <a:r>
              <a:rPr lang="zh-TW" altLang="en-US" dirty="0"/>
              <a:t>製造業</a:t>
            </a:r>
            <a:r>
              <a:rPr lang="en-US" altLang="zh-TW" dirty="0"/>
              <a:t>(10</a:t>
            </a:r>
            <a:r>
              <a:rPr lang="zh-TW" altLang="en-US" dirty="0"/>
              <a:t>人以上</a:t>
            </a:r>
            <a:r>
              <a:rPr lang="en-US" altLang="zh-TW" dirty="0"/>
              <a:t>)</a:t>
            </a:r>
            <a:r>
              <a:rPr lang="zh-TW" altLang="en-US" dirty="0"/>
              <a:t> </a:t>
            </a:r>
            <a:r>
              <a:rPr lang="zh-TW" altLang="en-US" sz="1200" dirty="0"/>
              <a:t>低碳及智慧化升級轉型個案補助</a:t>
            </a:r>
            <a:endParaRPr lang="en-US" dirty="0"/>
          </a:p>
        </p:txBody>
      </p:sp>
      <p:sp>
        <p:nvSpPr>
          <p:cNvPr id="4" name="Slide Number Placeholder 3">
            <a:extLst>
              <a:ext uri="{FF2B5EF4-FFF2-40B4-BE49-F238E27FC236}">
                <a16:creationId xmlns:a16="http://schemas.microsoft.com/office/drawing/2014/main" id="{98A720A1-F8E0-650F-C04A-CC1D8D0EDFB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3A16E-EFA4-4B9E-AAFB-4CD35D38AB1B}"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8043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81732-C5FF-9ED1-AE3C-E2D791327E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DA371F-2375-9C15-FE6E-E4AF23D4FD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7917E-B391-4FF4-906D-B33C055DABC1}"/>
              </a:ext>
            </a:extLst>
          </p:cNvPr>
          <p:cNvSpPr>
            <a:spLocks noGrp="1"/>
          </p:cNvSpPr>
          <p:nvPr>
            <p:ph type="body" idx="1"/>
          </p:nvPr>
        </p:nvSpPr>
        <p:spPr/>
        <p:txBody>
          <a:bodyPr/>
          <a:lstStyle/>
          <a:p>
            <a:r>
              <a:rPr lang="zh-TW" altLang="en-US" dirty="0"/>
              <a:t>接下來是創新研發類的補助，有分成常態型跟主題型</a:t>
            </a:r>
            <a:endParaRPr lang="en-US" altLang="zh-TW" dirty="0"/>
          </a:p>
          <a:p>
            <a:r>
              <a:rPr lang="zh-TW" altLang="en-US" dirty="0"/>
              <a:t>常態型通常是隨到隨審；</a:t>
            </a:r>
            <a:endParaRPr lang="en-US" altLang="zh-TW" dirty="0"/>
          </a:p>
          <a:p>
            <a:r>
              <a:rPr lang="zh-TW" altLang="en-US" dirty="0"/>
              <a:t>主題型則是不定期公告，去年有，今年不一定有這個題目</a:t>
            </a:r>
            <a:endParaRPr lang="en-US" altLang="zh-TW" dirty="0"/>
          </a:p>
          <a:p>
            <a:endParaRPr lang="en-US" dirty="0"/>
          </a:p>
          <a:p>
            <a:r>
              <a:rPr lang="zh-TW" altLang="en-US" dirty="0"/>
              <a:t>回到常態型，有分中央的，像是</a:t>
            </a:r>
            <a:r>
              <a:rPr lang="en-US" altLang="zh-TW" dirty="0"/>
              <a:t>SBIR, SIIR, TIIP</a:t>
            </a:r>
            <a:r>
              <a:rPr lang="zh-TW" altLang="en-US" dirty="0"/>
              <a:t>，另外還有台北市的</a:t>
            </a:r>
            <a:r>
              <a:rPr lang="en-US" altLang="zh-TW" dirty="0"/>
              <a:t>SITI</a:t>
            </a:r>
            <a:r>
              <a:rPr lang="zh-TW" altLang="en-US" dirty="0"/>
              <a:t>補助  </a:t>
            </a:r>
            <a:endParaRPr lang="en-US" dirty="0"/>
          </a:p>
        </p:txBody>
      </p:sp>
      <p:sp>
        <p:nvSpPr>
          <p:cNvPr id="4" name="Slide Number Placeholder 3">
            <a:extLst>
              <a:ext uri="{FF2B5EF4-FFF2-40B4-BE49-F238E27FC236}">
                <a16:creationId xmlns:a16="http://schemas.microsoft.com/office/drawing/2014/main" id="{A60921B7-B0E5-7776-AD93-E2787A9D24F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3A16E-EFA4-4B9E-AAFB-4CD35D38AB1B}"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52262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BF4B4-78F1-E0D9-09FF-C8BD902DC5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C7EFBA-9553-4824-14CB-CB5761E081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FDC214-66B6-F25A-F557-4119B42C4BC6}"/>
              </a:ext>
            </a:extLst>
          </p:cNvPr>
          <p:cNvSpPr>
            <a:spLocks noGrp="1"/>
          </p:cNvSpPr>
          <p:nvPr>
            <p:ph type="body" idx="1"/>
          </p:nvPr>
        </p:nvSpPr>
        <p:spPr/>
        <p:txBody>
          <a:bodyPr/>
          <a:lstStyle/>
          <a:p>
            <a:r>
              <a:rPr lang="zh-TW" altLang="en-US" dirty="0"/>
              <a:t>首先想分享</a:t>
            </a:r>
            <a:r>
              <a:rPr lang="en-US" altLang="zh-TW" dirty="0"/>
              <a:t>3</a:t>
            </a:r>
            <a:r>
              <a:rPr lang="zh-TW" altLang="en-US" dirty="0"/>
              <a:t>個 人才培訓的補助，主要是補助員工培訓的上課費用，就保人數超過</a:t>
            </a:r>
            <a:r>
              <a:rPr lang="en-US" altLang="zh-TW" dirty="0"/>
              <a:t>51</a:t>
            </a:r>
            <a:r>
              <a:rPr lang="zh-TW" altLang="en-US" dirty="0"/>
              <a:t>的話可以申請大人提，最高補助</a:t>
            </a:r>
            <a:r>
              <a:rPr lang="en-US" altLang="zh-TW" dirty="0"/>
              <a:t>95</a:t>
            </a:r>
            <a:r>
              <a:rPr lang="zh-TW" altLang="en-US" dirty="0"/>
              <a:t>萬，</a:t>
            </a:r>
            <a:endParaRPr lang="en-US" altLang="zh-TW" dirty="0"/>
          </a:p>
          <a:p>
            <a:r>
              <a:rPr lang="zh-TW" altLang="en-US" dirty="0"/>
              <a:t>小於等於</a:t>
            </a:r>
            <a:r>
              <a:rPr lang="en-US" altLang="zh-TW" dirty="0"/>
              <a:t>50</a:t>
            </a:r>
            <a:r>
              <a:rPr lang="zh-TW" altLang="en-US" dirty="0"/>
              <a:t>的公司則申請小人提。</a:t>
            </a:r>
            <a:endParaRPr lang="en-US" altLang="zh-TW" dirty="0"/>
          </a:p>
          <a:p>
            <a:endParaRPr lang="en-US" altLang="zh-TW" dirty="0"/>
          </a:p>
          <a:p>
            <a:r>
              <a:rPr lang="zh-TW" altLang="en-US" dirty="0"/>
              <a:t>除此之外，勞動部為鼓勵員工活到老學到老，也有推出中高齡補助計畫，是可以搭配大小人提一起申請的，最高補助</a:t>
            </a:r>
            <a:r>
              <a:rPr lang="en-US" altLang="zh-TW" dirty="0"/>
              <a:t>30</a:t>
            </a:r>
            <a:r>
              <a:rPr lang="zh-TW" altLang="en-US" dirty="0"/>
              <a:t>萬。</a:t>
            </a:r>
            <a:endParaRPr lang="en-US" dirty="0"/>
          </a:p>
        </p:txBody>
      </p:sp>
      <p:sp>
        <p:nvSpPr>
          <p:cNvPr id="4" name="Slide Number Placeholder 3">
            <a:extLst>
              <a:ext uri="{FF2B5EF4-FFF2-40B4-BE49-F238E27FC236}">
                <a16:creationId xmlns:a16="http://schemas.microsoft.com/office/drawing/2014/main" id="{A7CA1A9D-C97B-5F5E-98DB-C1C7F8BF25D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3A16E-EFA4-4B9E-AAFB-4CD35D38AB1B}"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9089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r>
              <a:rPr lang="en-US" altLang="zh-TW" dirty="0"/>
              <a:t>TIIP</a:t>
            </a:r>
            <a:r>
              <a:rPr lang="zh-TW" altLang="en-US" dirty="0"/>
              <a:t>的話，通常企業規模會比</a:t>
            </a:r>
            <a:r>
              <a:rPr lang="en-US" altLang="zh-TW" dirty="0"/>
              <a:t>SBIR</a:t>
            </a:r>
            <a:r>
              <a:rPr lang="zh-TW" altLang="en-US" dirty="0"/>
              <a:t>和</a:t>
            </a:r>
            <a:r>
              <a:rPr lang="en-US" altLang="zh-TW" dirty="0"/>
              <a:t>SIIR</a:t>
            </a:r>
            <a:r>
              <a:rPr lang="zh-TW" altLang="en-US" dirty="0"/>
              <a:t>高，大多是新興科技產業來參加，最高補助</a:t>
            </a:r>
            <a:r>
              <a:rPr lang="en-US" altLang="zh-TW" dirty="0"/>
              <a:t>40%</a:t>
            </a:r>
            <a:r>
              <a:rPr lang="zh-TW" altLang="en-US" dirty="0"/>
              <a:t>，但是沒有補助上限。</a:t>
            </a:r>
            <a:endParaRPr lang="en-US" dirty="0"/>
          </a:p>
          <a:p>
            <a:endParaRPr lang="en-US" dirty="0"/>
          </a:p>
          <a:p>
            <a:endParaRPr lang="zh-TW" altLang="en-US" dirty="0"/>
          </a:p>
          <a:p>
            <a:pPr marL="1143000" lvl="2" indent="-228600">
              <a:buFont typeface="Arial" panose="020B0604020202020204" pitchFamily="34" charset="0"/>
              <a:buChar char="•"/>
            </a:pPr>
            <a:r>
              <a:rPr lang="zh-TW" altLang="en-US" dirty="0"/>
              <a:t>產品開發</a:t>
            </a:r>
            <a:r>
              <a:rPr lang="en-US" altLang="zh-TW" dirty="0"/>
              <a:t>: </a:t>
            </a:r>
            <a:r>
              <a:rPr lang="zh-TW" altLang="en-US" dirty="0"/>
              <a:t>限</a:t>
            </a:r>
            <a:r>
              <a:rPr lang="en-US" altLang="zh-TW" dirty="0"/>
              <a:t>1</a:t>
            </a:r>
            <a:r>
              <a:rPr lang="zh-TW" altLang="en-US" dirty="0"/>
              <a:t>家業者申請 </a:t>
            </a:r>
          </a:p>
          <a:p>
            <a:pPr marL="1143000" lvl="2" indent="-228600">
              <a:buFont typeface="Arial" panose="020B0604020202020204" pitchFamily="34" charset="0"/>
              <a:buChar char="•"/>
            </a:pPr>
            <a:r>
              <a:rPr lang="zh-TW" altLang="en-US" dirty="0"/>
              <a:t>研發聯盟</a:t>
            </a:r>
          </a:p>
          <a:p>
            <a:r>
              <a:rPr lang="en-US" dirty="0"/>
              <a:t>	</a:t>
            </a:r>
          </a:p>
          <a:p>
            <a:endParaRPr lang="en-US" dirty="0"/>
          </a:p>
          <a:p>
            <a:r>
              <a:rPr lang="en-US" dirty="0"/>
              <a:t>https://tiip-consultant.tw/</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7917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5613"/>
            <a:ext cx="5981700" cy="3365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3439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6.xml"/><Relationship Id="rId5" Type="http://schemas.microsoft.com/office/2007/relationships/hdphoto" Target="../media/hdphoto2.wdp"/><Relationship Id="rId4" Type="http://schemas.openxmlformats.org/officeDocument/2006/relationships/image" Target="../media/image13.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7.xml"/><Relationship Id="rId5" Type="http://schemas.microsoft.com/office/2007/relationships/hdphoto" Target="../media/hdphoto2.wdp"/><Relationship Id="rId4" Type="http://schemas.openxmlformats.org/officeDocument/2006/relationships/image" Target="../media/image13.pn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3.png"/></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3.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6BA1DA-832A-8D49-BF15-9D95BA7476F2}"/>
              </a:ext>
            </a:extLst>
          </p:cNvPr>
          <p:cNvSpPr/>
          <p:nvPr userDrawn="1"/>
        </p:nvSpPr>
        <p:spPr>
          <a:xfrm>
            <a:off x="0" y="-1554"/>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4" name="TextBox 13">
            <a:extLst>
              <a:ext uri="{FF2B5EF4-FFF2-40B4-BE49-F238E27FC236}">
                <a16:creationId xmlns:a16="http://schemas.microsoft.com/office/drawing/2014/main" id="{FA03C140-2983-1E4A-8DD7-2A3CD52E6795}"/>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34822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D8CD9633-4542-C245-8371-65E493A22BA9}" type="datetime1">
              <a:rPr lang="en-US" smtClean="0"/>
              <a:t>11/10/2025</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62633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70598C-F9FD-5D49-9103-BB0881A0332F}"/>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EC3C1148-056A-4D2E-8A56-17FEC3315C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71404AB2-CD1E-E043-9113-76522CBAD813}"/>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96285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FD3649-EC7D-7442-A809-81657EE7E1E9}"/>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488B6A2E-651A-457E-8C8A-B244A6490F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CFDC6EE5-A2E8-D246-BF68-1D28BD45CDC8}"/>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2025, Amazon Web Services, Inc. or its affiliates.</a:t>
            </a:r>
          </a:p>
        </p:txBody>
      </p:sp>
    </p:spTree>
    <p:extLst>
      <p:ext uri="{BB962C8B-B14F-4D97-AF65-F5344CB8AC3E}">
        <p14:creationId xmlns:p14="http://schemas.microsoft.com/office/powerpoint/2010/main" val="302760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FFA55E-8897-9A41-8D38-3A37E6B97CE7}"/>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752C837-8B15-4323-B556-694D8B67EB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CDD36350-F82A-564A-B8D6-7F2965BC26E3}"/>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9684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0F4B93-A218-1540-B0A7-FC41562B779D}"/>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8DBAA309-92EA-4379-8B36-A33B00AC08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0DAF1986-D3EC-4508-B4AE-6FD7EB2C4B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D816E614-990B-3549-B91E-4095AAF0B57F}"/>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86733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038B7A-1073-8C48-844A-2A9525737464}"/>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80A55CA1-6184-4FB5-87BA-30693AEB28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AFB37FB0-3553-F641-BDF0-3F760474EAB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03740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ABCC49-B2C3-7F41-BBC4-ABD73D96106B}"/>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5FF732DC-4284-43E0-914C-F49005F1286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E3C5DAC4-204D-864C-A158-551C9BAF81E1}"/>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63834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609600" y="436019"/>
            <a:ext cx="10972800" cy="535531"/>
          </a:xfrm>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257300"/>
            <a:ext cx="10972800" cy="49530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CC499AF5-2327-824D-96F8-049FFAF576CD}" type="datetime1">
              <a:rPr lang="en-US" smtClean="0"/>
              <a:t>11/10/2025</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7825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D8CD9633-4542-C245-8371-65E493A22BA9}" type="datetime1">
              <a:rPr lang="en-US" smtClean="0"/>
              <a:t>11/10/2025</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1448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82956677-FDBF-E847-99E6-5C19CF2B9FC7}" type="datetime1">
              <a:rPr lang="en-US" smtClean="0"/>
              <a:t>11/10/2025</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84C10CAA-001C-4D0F-BB74-F1ACD384C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1199357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FA99AD-597B-814E-A5A8-65741EE24A65}"/>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bg1"/>
                </a:solidFill>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22C91884-8A3A-414E-814D-7C63E1F458BC}" type="datetime1">
              <a:rPr lang="en-US" smtClean="0"/>
              <a:t>11/10/2025</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D8189890-475A-6642-ACD4-9C0B01A5A903}"/>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31374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82956677-FDBF-E847-99E6-5C19CF2B9FC7}" type="datetime1">
              <a:rPr lang="en-US" smtClean="0"/>
              <a:t>11/10/2025</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84C10CAA-001C-4D0F-BB74-F1ACD384C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3777901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DA601E61-1CBD-E94A-9D90-79DA6F5C9A1A}" type="datetime1">
              <a:rPr lang="en-US" smtClean="0"/>
              <a:t>11/10/2025</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7809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4C88AD50-9C2A-4348-80A4-2855B184DF49}" type="datetime1">
              <a:rPr lang="en-US" smtClean="0"/>
              <a:t>11/10/2025</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20123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436019"/>
            <a:ext cx="10972800" cy="535531"/>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274885"/>
            <a:ext cx="10972800" cy="4935415"/>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668FA32C-570C-F64B-925E-20F8A4E3922E}" type="datetime1">
              <a:rPr lang="en-US" smtClean="0"/>
              <a:t>11/10/2025</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9381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AA3420FF-F6AA-9F41-9518-472EB426B570}" type="datetime1">
              <a:rPr lang="en-US" smtClean="0"/>
              <a:t>11/10/2025</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7551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p>
            <a:fld id="{1FDBC3FF-ECDC-8D40-B923-1A53EBB42F09}" type="datetime1">
              <a:rPr lang="en-US" smtClean="0"/>
              <a:t>11/10/2025</a:t>
            </a:fld>
            <a:endParaRPr lang="en-US"/>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9929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59361935-DCCF-A84F-9BA7-DB3DE328BED5}" type="datetime1">
              <a:rPr lang="en-US" smtClean="0"/>
              <a:t>11/10/2025</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9955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61B5F168-F398-C64D-B9E2-C3240A94451A}" type="datetime1">
              <a:rPr lang="en-US" smtClean="0"/>
              <a:t>11/10/2025</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8446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A2D7BE2F-742F-2645-ADC4-CF148144A004}" type="datetime1">
              <a:rPr lang="en-US" smtClean="0"/>
              <a:t>11/10/2025</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6611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7D12CBC4-78B2-8940-BADA-0D2F1C791D46}" type="datetime1">
              <a:rPr lang="en-US" smtClean="0"/>
              <a:t>11/10/2025</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81021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5C989A2D-80C2-034B-8D9E-AA51A80319B6}" type="datetime1">
              <a:rPr lang="en-US" smtClean="0"/>
              <a:t>11/10/2025</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08205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FA99AD-597B-814E-A5A8-65741EE24A65}"/>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bg1"/>
                </a:solidFill>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22C91884-8A3A-414E-814D-7C63E1F458BC}" type="datetime1">
              <a:rPr lang="en-US" smtClean="0"/>
              <a:t>11/10/2025</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D8189890-475A-6642-ACD4-9C0B01A5A903}"/>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121736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8FBD489D-F1B0-CB40-9463-3FA3B2FD61C6}" type="datetime1">
              <a:rPr lang="en-US" smtClean="0"/>
              <a:t>11/10/2025</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28793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E83B53B4-39DB-4A4B-BB84-BB9B18FDF9E7}" type="datetime1">
              <a:rPr lang="en-US" smtClean="0"/>
              <a:t>11/10/2025</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4412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7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D249BAA1-776C-2044-ACFE-7C3B0CBBDCB4}" type="datetime1">
              <a:rPr lang="en-US" smtClean="0"/>
              <a:t>11/10/2025</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646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9980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9E748AFF-3166-094E-AEF6-DB3839933393}" type="datetime1">
              <a:rPr lang="en-US" smtClean="0"/>
              <a:t>11/10/2025</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88843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ustomer logo wall">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53E92BF-DB2D-3347-B1C4-3ABDE634C031}" type="datetime1">
              <a:rPr lang="en-US" smtClean="0"/>
              <a:t>11/10/2025</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pic>
        <p:nvPicPr>
          <p:cNvPr id="19" name="Picture 18">
            <a:extLst>
              <a:ext uri="{FF2B5EF4-FFF2-40B4-BE49-F238E27FC236}">
                <a16:creationId xmlns:a16="http://schemas.microsoft.com/office/drawing/2014/main" id="{E24A219A-BE84-4EDF-84E9-7B8C5EE9E5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3954832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AAE926CB-9B0F-2A4C-A80E-E776D7DE5509}" type="datetime1">
              <a:rPr lang="en-US" smtClean="0"/>
              <a:t>11/10/2025</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7285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9A109C05-CA0F-E34C-952A-CB075A6616E6}" type="datetime1">
              <a:rPr lang="en-US" smtClean="0"/>
              <a:t>11/10/2025</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8951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9D26F4BB-042D-1846-B82D-51DA30BC67B4}" type="datetime1">
              <a:rPr lang="en-US" smtClean="0"/>
              <a:t>11/10/2025</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4742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duotone>
                <a:prstClr val="black"/>
                <a:srgbClr val="191919">
                  <a:tint val="45000"/>
                  <a:satMod val="400000"/>
                </a:srgbClr>
              </a:duotone>
              <a:extLst>
                <a:ext uri="{BEBA8EAE-BF5A-486C-A8C5-ECC9F3942E4B}">
                  <a14:imgProps xmlns:a14="http://schemas.microsoft.com/office/drawing/2010/main">
                    <a14:imgLayer r:embed="rId3">
                      <a14:imgEffect>
                        <a14:brightnessContrast bright="-80000" contrast="-4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4">
              <a:extLst>
                <a:ext uri="{BEBA8EAE-BF5A-486C-A8C5-ECC9F3942E4B}">
                  <a14:imgProps xmlns:a14="http://schemas.microsoft.com/office/drawing/2010/main">
                    <a14:imgLayer r:embed="rId5">
                      <a14:imgEffect>
                        <a14:brightnessContrast bright="-8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09074AA5-C151-0A45-9F77-42A18481B716}" type="datetime1">
              <a:rPr lang="en-US" smtClean="0"/>
              <a:t>11/10/2025</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7987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DA601E61-1CBD-E94A-9D90-79DA6F5C9A1A}" type="datetime1">
              <a:rPr lang="en-US" smtClean="0"/>
              <a:t>11/10/2025</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05012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4A7C147-BC45-674B-AE25-F0E6FE1A80D9}"/>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1BCA4EF0-1C08-984D-AE30-485386C628DD}" type="datetime1">
              <a:rPr lang="en-US" smtClean="0"/>
              <a:t>11/10/2025</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9" name="TextBox 8">
            <a:extLst>
              <a:ext uri="{FF2B5EF4-FFF2-40B4-BE49-F238E27FC236}">
                <a16:creationId xmlns:a16="http://schemas.microsoft.com/office/drawing/2014/main" id="{27B5462C-ED70-BD43-851A-A77B2A3C7D69}"/>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169282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498617F-F812-B349-9462-CD49E75DAF16}"/>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88878D73-E55C-924B-83AA-A88F60D2E450}" type="datetime1">
              <a:rPr lang="en-US" smtClean="0"/>
              <a:t>11/10/2025</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6EBB277A-E73E-44FD-8B68-712635016B7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23F55441-43FF-7C49-8C05-26D176913114}"/>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394458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C5505E3-A947-274A-8299-2F4CEF6CA0D4}"/>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CE0A3C87-BAE1-D54A-BE14-A6BCFE00035F}" type="datetime1">
              <a:rPr lang="en-US" smtClean="0"/>
              <a:t>11/10/2025</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7CC9D5AE-F78A-447A-B97A-B17D1F140DD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225CA56A-6FC7-4D4A-BECF-DBA8E49F114F}"/>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252022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6869582-C954-4848-A716-4963E9557247}"/>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9" name="Picture 8">
            <a:extLst>
              <a:ext uri="{FF2B5EF4-FFF2-40B4-BE49-F238E27FC236}">
                <a16:creationId xmlns:a16="http://schemas.microsoft.com/office/drawing/2014/main" id="{58DC681A-4CAC-414A-BE68-FA43BF7A2E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2" t="622"/>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17DF0B7E-ED54-C549-90DC-735B5ECBD42D}" type="datetime1">
              <a:rPr lang="en-US" smtClean="0"/>
              <a:t>11/10/2025</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B747B2CE-FC92-4FCD-A01E-FCAD64CBFC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E15BBED4-42D6-3C44-9D08-4EC777D6404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2025, Amazon Web Services, Inc. or its affiliates.</a:t>
            </a:r>
          </a:p>
        </p:txBody>
      </p:sp>
    </p:spTree>
    <p:extLst>
      <p:ext uri="{BB962C8B-B14F-4D97-AF65-F5344CB8AC3E}">
        <p14:creationId xmlns:p14="http://schemas.microsoft.com/office/powerpoint/2010/main" val="54755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AFCEF566-6388-0347-9221-50EF0BCFE9D6}" type="datetime1">
              <a:rPr lang="en-US" smtClean="0"/>
              <a:t>11/10/2025</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209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AC620E75-86A2-5048-9E95-5A3718CC37BB}" type="datetime1">
              <a:rPr lang="en-US" smtClean="0"/>
              <a:t>11/10/2025</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54395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45238E47-0159-EE4B-882C-434939001FD7}" type="datetime1">
              <a:rPr lang="en-US" smtClean="0"/>
              <a:t>11/10/2025</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dirty="0">
                <a:solidFill>
                  <a:schemeClr val="tx2"/>
                </a:solidFill>
                <a:latin typeface="+mj-lt"/>
              </a:rPr>
              <a:t>Q&amp;A</a:t>
            </a:r>
          </a:p>
        </p:txBody>
      </p:sp>
      <p:pic>
        <p:nvPicPr>
          <p:cNvPr id="8" name="Picture 7">
            <a:extLst>
              <a:ext uri="{FF2B5EF4-FFF2-40B4-BE49-F238E27FC236}">
                <a16:creationId xmlns:a16="http://schemas.microsoft.com/office/drawing/2014/main" id="{FC6FF82B-B4E0-4C97-87F3-C1C0B88375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2125127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182979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321637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249164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4C88AD50-9C2A-4348-80A4-2855B184DF49}" type="datetime1">
              <a:rPr lang="en-US" smtClean="0"/>
              <a:t>11/10/2025</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5701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6DE47C1B-9823-854C-8FC6-58F8E22B8A4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2023, Amazon Web Services, Inc. or its affiliates.</a:t>
            </a:r>
          </a:p>
        </p:txBody>
      </p:sp>
    </p:spTree>
    <p:extLst>
      <p:ext uri="{BB962C8B-B14F-4D97-AF65-F5344CB8AC3E}">
        <p14:creationId xmlns:p14="http://schemas.microsoft.com/office/powerpoint/2010/main" val="53753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Opti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FCB8B8-979C-4AAB-AA82-9F25D385BC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3E16ADEE-A578-41C2-B493-75D763483DD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5FEEA95-958F-F44C-AAA3-09B9452CE1F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59036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19441FA0-CE4F-4F88-AFA5-9F5F35AEAC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3ABA8C39-777F-684D-8242-367D308F9BA4}"/>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42952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928F8823-16AD-42DA-A614-DCACD2208F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EF3750FA-CCE9-D940-A28D-F13B1DD2694A}"/>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47376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8DBA1DAC-1D4B-40F4-ACDC-8B1BBF1C87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9F2E31EA-21A2-FF44-AD98-A337F0AC7744}"/>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36614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A117F34-934F-4076-88D3-D782D6ECB1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EE6DD6ED-B434-44E1-9073-080A550213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14580923-8512-4B48-A0F8-5A03AFDC12E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77251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D60403C0-1408-4AB8-AC0D-3344701613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C106C4A0-E008-AF40-A0A4-F6D3E2262BF2}"/>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96231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0671C6C3-7C2E-4D24-9F84-3E2DEF1FCDB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5525BA49-B787-0C49-8233-C61C54AABDAE}"/>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78566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D3C07751-4F3B-497E-8AF1-D21E863BFF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4E7381D2-C898-9449-A219-8E5E362AFF1C}"/>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63240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15648ED2-18BC-4FB2-A0B0-A4E9591C6F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F9580C33-977B-1D4A-B63F-0B8B3ABF71A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87832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436019"/>
            <a:ext cx="10972800" cy="535531"/>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274885"/>
            <a:ext cx="10972800" cy="4935415"/>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668FA32C-570C-F64B-925E-20F8A4E3922E}" type="datetime1">
              <a:rPr lang="en-US" smtClean="0"/>
              <a:t>11/10/2025</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737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16789FEF-D4F7-47D3-A383-DA944A00FD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8ADD7FC2-5EEC-3D48-BF64-E6A0A5BB190A}"/>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76611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5" t="1235"/>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736FF5C0-6635-46BC-9E97-5290814648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299DA96-41C2-AF40-89EB-395D326D4292}"/>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9709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A9067D4A-4923-4346-B635-234BFD593ACE}" type="datetime1">
              <a:rPr lang="en-US" smtClean="0"/>
              <a:t>11/10/2025</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139354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5C35826F-B227-5941-8A85-F47224811741}" type="datetime1">
              <a:rPr lang="en-US" smtClean="0"/>
              <a:t>11/10/2025</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403847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810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2025, Amazon Web Services, Inc. or its affiliates.</a:t>
            </a:r>
          </a:p>
        </p:txBody>
      </p:sp>
    </p:spTree>
    <p:extLst>
      <p:ext uri="{BB962C8B-B14F-4D97-AF65-F5344CB8AC3E}">
        <p14:creationId xmlns:p14="http://schemas.microsoft.com/office/powerpoint/2010/main" val="268803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Opti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6E1332B-B9B3-44AE-8A49-2626B8091F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F2353722-68E3-4138-8A81-F72F7531BC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0971CFF5-8D12-D644-B3DD-B5544FAAACE1}"/>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2025, Amazon Web Services, Inc. or its affiliates.</a:t>
            </a:r>
          </a:p>
        </p:txBody>
      </p:sp>
    </p:spTree>
    <p:extLst>
      <p:ext uri="{BB962C8B-B14F-4D97-AF65-F5344CB8AC3E}">
        <p14:creationId xmlns:p14="http://schemas.microsoft.com/office/powerpoint/2010/main" val="350183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989266F3-C1EE-CA46-BF0D-AE29EC149890}"/>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2025, Amazon Web Services, Inc. or its affiliates.</a:t>
            </a:r>
          </a:p>
        </p:txBody>
      </p:sp>
    </p:spTree>
    <p:extLst>
      <p:ext uri="{BB962C8B-B14F-4D97-AF65-F5344CB8AC3E}">
        <p14:creationId xmlns:p14="http://schemas.microsoft.com/office/powerpoint/2010/main" val="159205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E7155C57-5861-4985-97FD-080A655F69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DD6E3-6305-6241-8FD1-0A44F9B285EE}"/>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2025, Amazon Web Services, Inc. or its affiliates.</a:t>
            </a:r>
          </a:p>
        </p:txBody>
      </p:sp>
    </p:spTree>
    <p:extLst>
      <p:ext uri="{BB962C8B-B14F-4D97-AF65-F5344CB8AC3E}">
        <p14:creationId xmlns:p14="http://schemas.microsoft.com/office/powerpoint/2010/main" val="353740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AF33CD46-0AFF-491A-81DD-A41D6C0A0C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4BCCE20-DD0D-2040-9412-B97BA2352D8F}"/>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2025, Amazon Web Services, Inc. or its affiliates.</a:t>
            </a:r>
          </a:p>
        </p:txBody>
      </p:sp>
    </p:spTree>
    <p:extLst>
      <p:ext uri="{BB962C8B-B14F-4D97-AF65-F5344CB8AC3E}">
        <p14:creationId xmlns:p14="http://schemas.microsoft.com/office/powerpoint/2010/main" val="67077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AA3420FF-F6AA-9F41-9518-472EB426B570}" type="datetime1">
              <a:rPr lang="en-US" smtClean="0"/>
              <a:t>11/10/2025</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657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BAA309-92EA-4379-8B36-A33B00AC08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7C5D5CC1-F214-4B0D-B624-747936DBC0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87BC71C6-2646-9C46-BBEA-526E344D7234}"/>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2025, Amazon Web Services, Inc. or its affiliates.</a:t>
            </a:r>
          </a:p>
        </p:txBody>
      </p:sp>
    </p:spTree>
    <p:extLst>
      <p:ext uri="{BB962C8B-B14F-4D97-AF65-F5344CB8AC3E}">
        <p14:creationId xmlns:p14="http://schemas.microsoft.com/office/powerpoint/2010/main" val="415133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1B98E043-3FBE-4BA4-AC46-79BDCCF502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5D0F749D-EC2C-CF4C-B87E-B001F4B40D7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2025, Amazon Web Services, Inc. or its affiliates.</a:t>
            </a:r>
          </a:p>
        </p:txBody>
      </p:sp>
    </p:spTree>
    <p:extLst>
      <p:ext uri="{BB962C8B-B14F-4D97-AF65-F5344CB8AC3E}">
        <p14:creationId xmlns:p14="http://schemas.microsoft.com/office/powerpoint/2010/main" val="34267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FCDCD881-DF20-456B-8D14-A0EB6AF3BE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C373E-6D05-E14A-9399-23E5FB999DB4}"/>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2025, Amazon Web Services, Inc. or its affiliates.</a:t>
            </a:r>
          </a:p>
        </p:txBody>
      </p:sp>
    </p:spTree>
    <p:extLst>
      <p:ext uri="{BB962C8B-B14F-4D97-AF65-F5344CB8AC3E}">
        <p14:creationId xmlns:p14="http://schemas.microsoft.com/office/powerpoint/2010/main" val="295427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Slide Option 7">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FCDCD881-DF20-456B-8D14-A0EB6AF3BE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3" y="551423"/>
            <a:ext cx="750352" cy="448929"/>
          </a:xfrm>
          <a:prstGeom prst="rect">
            <a:avLst/>
          </a:prstGeom>
        </p:spPr>
      </p:pic>
      <p:sp>
        <p:nvSpPr>
          <p:cNvPr id="15" name="TextBox 14">
            <a:extLst>
              <a:ext uri="{FF2B5EF4-FFF2-40B4-BE49-F238E27FC236}">
                <a16:creationId xmlns:a16="http://schemas.microsoft.com/office/drawing/2014/main" id="{F8FC373E-6D05-E14A-9399-23E5FB999DB4}"/>
              </a:ext>
            </a:extLst>
          </p:cNvPr>
          <p:cNvSpPr txBox="1"/>
          <p:nvPr userDrawn="1"/>
        </p:nvSpPr>
        <p:spPr>
          <a:xfrm>
            <a:off x="10136777" y="6442065"/>
            <a:ext cx="1946367" cy="184666"/>
          </a:xfrm>
          <a:prstGeom prst="rect">
            <a:avLst/>
          </a:prstGeom>
          <a:noFill/>
        </p:spPr>
        <p:txBody>
          <a:bodyPr wrap="none" rtlCol="0">
            <a:spAutoFit/>
          </a:bodyPr>
          <a:lstStyle/>
          <a:p>
            <a:pPr algn="ctr"/>
            <a:r>
              <a:rPr lang="en-US" sz="600" dirty="0">
                <a:solidFill>
                  <a:schemeClr val="tx2"/>
                </a:solidFill>
              </a:rPr>
              <a:t>© 2025, Amazon Web Services, Inc. or its affiliates.</a:t>
            </a:r>
          </a:p>
        </p:txBody>
      </p:sp>
    </p:spTree>
    <p:extLst>
      <p:ext uri="{BB962C8B-B14F-4D97-AF65-F5344CB8AC3E}">
        <p14:creationId xmlns:p14="http://schemas.microsoft.com/office/powerpoint/2010/main" val="32885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Title Slide Option 7">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78591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D3142E2-737D-A245-A43E-D66792DD72C8}" type="datetime1">
              <a:rPr lang="en-US" smtClean="0"/>
              <a:t>11/10/2025</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5913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E1357BCE-DF1C-9941-A12E-A31A5F71AD93}" type="datetime1">
              <a:rPr lang="en-US" smtClean="0"/>
              <a:t>11/10/2025</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3147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D3F67125-4423-B043-A078-9D7E1DD2586D}" type="datetime1">
              <a:rPr lang="en-US" smtClean="0"/>
              <a:t>11/10/2025</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4" name="TextBox 13">
            <a:extLst>
              <a:ext uri="{FF2B5EF4-FFF2-40B4-BE49-F238E27FC236}">
                <a16:creationId xmlns:a16="http://schemas.microsoft.com/office/drawing/2014/main" id="{5C8D7861-7FF1-0946-8A82-86A7F99607C6}"/>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2025, Amazon Web Services, Inc. or its affiliates.</a:t>
            </a:r>
          </a:p>
        </p:txBody>
      </p:sp>
    </p:spTree>
    <p:extLst>
      <p:ext uri="{BB962C8B-B14F-4D97-AF65-F5344CB8AC3E}">
        <p14:creationId xmlns:p14="http://schemas.microsoft.com/office/powerpoint/2010/main" val="340352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2AAE77B9-760B-8040-A41E-8B5B73F4B26D}" type="datetime1">
              <a:rPr lang="en-US" smtClean="0"/>
              <a:t>11/10/2025</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3495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FE35BE89-FE1B-4E4D-90F0-7B3CCBA597B3}" type="datetime1">
              <a:rPr lang="en-US" smtClean="0"/>
              <a:t>11/10/2025</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54882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p>
            <a:fld id="{1FDBC3FF-ECDC-8D40-B923-1A53EBB42F09}" type="datetime1">
              <a:rPr lang="en-US" smtClean="0"/>
              <a:t>11/10/2025</a:t>
            </a:fld>
            <a:endParaRPr lang="en-US"/>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4018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200866B5-5A5C-8240-98AA-260A2F078626}" type="datetime1">
              <a:rPr lang="en-US" smtClean="0"/>
              <a:t>11/10/2025</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62071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22773CBB-035E-144E-8241-1E6656880D89}" type="datetime1">
              <a:rPr lang="en-US" smtClean="0"/>
              <a:t>11/10/2025</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61274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ADE46FA6-622A-8E43-88F7-F7F06FFECE9A}" type="datetime1">
              <a:rPr lang="en-US" smtClean="0"/>
              <a:t>11/10/2025</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69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9DD19F2F-2BF4-0240-9543-882EF6747C2E}" type="datetime1">
              <a:rPr lang="en-US" smtClean="0"/>
              <a:t>11/10/2025</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5851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F101FDF5-4B64-FC43-946E-5632B56746F2}" type="datetime1">
              <a:rPr lang="en-US" smtClean="0"/>
              <a:t>11/10/2025</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23102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0879DE7C-57E7-284B-A33E-6D0E02028338}" type="datetime1">
              <a:rPr lang="en-US" smtClean="0"/>
              <a:t>11/10/2025</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57988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D4DD2611-D82F-2A4D-A5DE-40ABD14BD6C4}" type="datetime1">
              <a:rPr lang="en-US" smtClean="0"/>
              <a:t>11/10/2025</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28808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BE792ED2-53CD-0445-A178-89CFABCF3992}" type="datetime1">
              <a:rPr lang="en-US" smtClean="0"/>
              <a:t>11/10/2025</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37684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EEF9AE92-BDA6-334C-B776-595ADBCC7083}" type="datetime1">
              <a:rPr lang="en-US" smtClean="0"/>
              <a:t>11/10/2025</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81008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57543A10-8BC2-9248-86DA-BAD08EDEBD3C}" type="datetime1">
              <a:rPr lang="en-US" smtClean="0"/>
              <a:t>11/10/2025</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28627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59361935-DCCF-A84F-9BA7-DB3DE328BED5}" type="datetime1">
              <a:rPr lang="en-US" smtClean="0"/>
              <a:t>11/10/2025</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825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64AB37A7-EC66-974C-80B5-3ECED48AFACC}" type="datetime1">
              <a:rPr lang="en-US" smtClean="0"/>
              <a:t>11/10/2025</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29278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46994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88594736-AEEA-CA4D-A45D-F1E9AE486A50}" type="datetime1">
              <a:rPr lang="en-US" smtClean="0"/>
              <a:t>11/10/2025</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212645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67BBC9A-0A84-704A-B666-B8A1940C4579}" type="datetime1">
              <a:rPr lang="en-US" smtClean="0"/>
              <a:t>11/10/2025</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120022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DABA0261-0528-3F49-90E4-ED82054FBC74}" type="datetime1">
              <a:rPr lang="en-US" smtClean="0"/>
              <a:t>11/10/2025</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5975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B2BB5261-66CB-0E42-A541-23C79B1094A5}" type="datetime1">
              <a:rPr lang="en-US" smtClean="0"/>
              <a:t>11/10/2025</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9244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52B3D859-AEC0-B944-89C8-F47739C34C42}" type="datetime1">
              <a:rPr lang="en-US" smtClean="0"/>
              <a:t>11/10/2025</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55340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8EE6809A-03B0-CD49-935C-2063D4109BAB}" type="datetime1">
              <a:rPr lang="en-US" smtClean="0"/>
              <a:t>11/10/2025</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83818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11/10/2025</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2025, Amazon Web Services, Inc. or its affiliates.</a:t>
            </a:r>
          </a:p>
        </p:txBody>
      </p:sp>
    </p:spTree>
    <p:extLst>
      <p:ext uri="{BB962C8B-B14F-4D97-AF65-F5344CB8AC3E}">
        <p14:creationId xmlns:p14="http://schemas.microsoft.com/office/powerpoint/2010/main" val="54244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02673385-ECCB-FC4C-92E1-10EA3C46E2BF}" type="datetime1">
              <a:rPr lang="en-US" smtClean="0"/>
              <a:t>11/10/2025</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2" name="TextBox 11">
            <a:extLst>
              <a:ext uri="{FF2B5EF4-FFF2-40B4-BE49-F238E27FC236}">
                <a16:creationId xmlns:a16="http://schemas.microsoft.com/office/drawing/2014/main" id="{95704160-7EED-0143-8593-11611B75DB2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2025, Amazon Web Services, Inc. or its affiliates.</a:t>
            </a:r>
          </a:p>
        </p:txBody>
      </p:sp>
    </p:spTree>
    <p:extLst>
      <p:ext uri="{BB962C8B-B14F-4D97-AF65-F5344CB8AC3E}">
        <p14:creationId xmlns:p14="http://schemas.microsoft.com/office/powerpoint/2010/main" val="257543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61B5F168-F398-C64D-B9E2-C3240A94451A}" type="datetime1">
              <a:rPr lang="en-US" smtClean="0"/>
              <a:t>11/10/2025</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17023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07D3648-82FD-284A-95D0-A3E9C831AAD9}" type="datetime1">
              <a:rPr lang="en-US" smtClean="0"/>
              <a:t>11/10/2025</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D3EC3605-0B49-A242-872F-E4822FBEAC15}"/>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2025, Amazon Web Services, Inc. or its affiliates.</a:t>
            </a:r>
          </a:p>
        </p:txBody>
      </p:sp>
    </p:spTree>
    <p:extLst>
      <p:ext uri="{BB962C8B-B14F-4D97-AF65-F5344CB8AC3E}">
        <p14:creationId xmlns:p14="http://schemas.microsoft.com/office/powerpoint/2010/main" val="380706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A5433DB-8297-7947-B830-2F0CD4A12FF0}" type="datetime1">
              <a:rPr lang="en-US" smtClean="0"/>
              <a:t>11/10/2025</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9" name="TextBox 8">
            <a:extLst>
              <a:ext uri="{FF2B5EF4-FFF2-40B4-BE49-F238E27FC236}">
                <a16:creationId xmlns:a16="http://schemas.microsoft.com/office/drawing/2014/main" id="{184DBAE7-9BA8-E249-B0B7-8901FF06582F}"/>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2025, Amazon Web Services, Inc. or its affiliates.</a:t>
            </a:r>
          </a:p>
        </p:txBody>
      </p:sp>
    </p:spTree>
    <p:extLst>
      <p:ext uri="{BB962C8B-B14F-4D97-AF65-F5344CB8AC3E}">
        <p14:creationId xmlns:p14="http://schemas.microsoft.com/office/powerpoint/2010/main" val="43987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861171A5-9DB9-B746-82C9-C84F63FE6CD9}" type="datetime1">
              <a:rPr lang="en-US" smtClean="0"/>
              <a:t>11/10/2025</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84465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5A603A29-887F-F94B-9F6C-3B860810E823}" type="datetime1">
              <a:rPr lang="en-US" smtClean="0"/>
              <a:t>11/10/2025</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59362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43E1E6EE-993B-464E-B476-8FA80F327477}" type="datetime1">
              <a:rPr lang="en-US" smtClean="0"/>
              <a:t>11/10/2025</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latin typeface="+mj-lt"/>
              </a:rPr>
              <a:t>Q&amp;A</a:t>
            </a:r>
          </a:p>
        </p:txBody>
      </p:sp>
    </p:spTree>
    <p:extLst>
      <p:ext uri="{BB962C8B-B14F-4D97-AF65-F5344CB8AC3E}">
        <p14:creationId xmlns:p14="http://schemas.microsoft.com/office/powerpoint/2010/main" val="367061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31067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305583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71219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2025, Amazon Web Services, Inc. or its affiliates.</a:t>
            </a:r>
          </a:p>
        </p:txBody>
      </p:sp>
    </p:spTree>
    <p:extLst>
      <p:ext uri="{BB962C8B-B14F-4D97-AF65-F5344CB8AC3E}">
        <p14:creationId xmlns:p14="http://schemas.microsoft.com/office/powerpoint/2010/main" val="367455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ank You Opti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FCB8B8-979C-4AAB-AA82-9F25D385BC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8954476E-F626-4819-A736-EC4102742C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D2DEB717-2DE7-459C-BBF4-D1DE18E28BE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497C2B80-F3FA-418B-83A2-AD00C724B06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944E1C8-03C2-4996-BF98-A9CACDB5478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81FA1AA7-555D-4F9D-A68D-165E76FE781C}"/>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B05F162-C8A5-4E12-B74F-866E647CBB7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F7ABC795-AA3D-4A5F-885A-E07B8B8AF883}"/>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21581374-1A4B-634F-BDD7-1DDAC0D29E2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2025, Amazon Web Services, Inc. or its affiliates.</a:t>
            </a:r>
          </a:p>
        </p:txBody>
      </p:sp>
    </p:spTree>
    <p:extLst>
      <p:ext uri="{BB962C8B-B14F-4D97-AF65-F5344CB8AC3E}">
        <p14:creationId xmlns:p14="http://schemas.microsoft.com/office/powerpoint/2010/main" val="39135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5A9738-AFF0-E743-9B62-219CA818EF60}"/>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66E1332B-B9B3-44AE-8A49-2626B8091F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26B102C2-77EF-46C1-AFC6-B431B92FCC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6" name="TextBox 15">
            <a:extLst>
              <a:ext uri="{FF2B5EF4-FFF2-40B4-BE49-F238E27FC236}">
                <a16:creationId xmlns:a16="http://schemas.microsoft.com/office/drawing/2014/main" id="{94C838F3-2F79-BF48-9577-D9A63D20A20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00728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A2D7BE2F-742F-2645-ADC4-CF148144A004}" type="datetime1">
              <a:rPr lang="en-US" smtClean="0"/>
              <a:t>11/10/2025</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4504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7A0FDEC4-0CB5-6E46-B88B-5BE4FECFA93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2025, Amazon Web Services, Inc. or its affiliates.</a:t>
            </a:r>
          </a:p>
        </p:txBody>
      </p:sp>
    </p:spTree>
    <p:extLst>
      <p:ext uri="{BB962C8B-B14F-4D97-AF65-F5344CB8AC3E}">
        <p14:creationId xmlns:p14="http://schemas.microsoft.com/office/powerpoint/2010/main" val="261096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73A73902-C254-4348-AC8F-7A5712464B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C957602-E6E1-48FD-A674-F0E29B19C852}"/>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D5E640DD-5644-4072-B700-BE75881795F4}"/>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CE8A87F-3E35-4DEB-81B0-C1AC29D1186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CA938FB-2229-41FA-B422-BA4198B7425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E92DC88-034C-420D-85C5-F8681F9E9FA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4D8C021E-4635-4036-8672-099B9DD4B340}"/>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99757FE8-5400-7C41-BB75-E08DC6FC8B7D}"/>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2025, Amazon Web Services, Inc. or its affiliates.</a:t>
            </a:r>
          </a:p>
        </p:txBody>
      </p:sp>
    </p:spTree>
    <p:extLst>
      <p:ext uri="{BB962C8B-B14F-4D97-AF65-F5344CB8AC3E}">
        <p14:creationId xmlns:p14="http://schemas.microsoft.com/office/powerpoint/2010/main" val="160695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42C9EB4-F1AF-4D5B-B797-12A017CD00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070AF26-7CD2-427C-AA91-5007610CFA2B}"/>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C7F58AC-B161-4FBE-9FD6-B35E51E3456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F1CD2A80-C504-434F-936F-3B2B1AFCEFD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47C96C28-DBE7-41AE-B2A4-8E50C128D8D9}"/>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AE9D8EDA-E4CA-4B74-9177-7D67910B1738}"/>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45939A9-6CA0-455E-9033-788F15899CEB}"/>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AA78BB98-DB57-6243-8C6E-FEF0FC8E56F8}"/>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2025, Amazon Web Services, Inc. or its affiliates.</a:t>
            </a:r>
          </a:p>
        </p:txBody>
      </p:sp>
    </p:spTree>
    <p:extLst>
      <p:ext uri="{BB962C8B-B14F-4D97-AF65-F5344CB8AC3E}">
        <p14:creationId xmlns:p14="http://schemas.microsoft.com/office/powerpoint/2010/main" val="173909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A117F34-934F-4076-88D3-D782D6ECB1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67DDEC3C-3A7B-41CD-BA1E-F1F67821AD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8E75229E-512D-4B42-B5D1-CF8CCA9E6AA1}"/>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BA19A9CC-5AEE-44CE-AEDF-830A16B5066B}"/>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DE48800-5CD8-4B07-BDB4-0138FFA2077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950D0EB8-6F99-44AC-AA8F-9D74CE0E12F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21EF49EB-4904-4C76-997C-A99DA56896B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50712B44-50FF-4BA1-9E6C-5F60AEE2F43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E17682E5-3952-4A4A-953C-6B52A00F086C}"/>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2025, Amazon Web Services, Inc. or its affiliates.</a:t>
            </a:r>
          </a:p>
        </p:txBody>
      </p:sp>
    </p:spTree>
    <p:extLst>
      <p:ext uri="{BB962C8B-B14F-4D97-AF65-F5344CB8AC3E}">
        <p14:creationId xmlns:p14="http://schemas.microsoft.com/office/powerpoint/2010/main" val="421519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D3E8DB85-756D-43AA-A4E5-05992D1281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7B59644-4343-4773-A28F-4CBF7DF4E515}"/>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E64855C4-2627-46E1-A9CA-B148C6AD818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8E36E688-F3C3-40CD-9899-3D65D5174B0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1DF14098-B30D-4FC9-B638-A7F0EAA1DD63}"/>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A87B262-4F9C-4963-B71F-6A599F51E47C}"/>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2E6B7D5-F737-477D-BCEB-A0FC9AA5214E}"/>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4C16F419-95CE-824B-8B49-E54037B3A1F1}"/>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2025, Amazon Web Services, Inc. or its affiliates.</a:t>
            </a:r>
          </a:p>
        </p:txBody>
      </p:sp>
    </p:spTree>
    <p:extLst>
      <p:ext uri="{BB962C8B-B14F-4D97-AF65-F5344CB8AC3E}">
        <p14:creationId xmlns:p14="http://schemas.microsoft.com/office/powerpoint/2010/main" val="178851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3A34A202-5BCA-4C63-9A75-29E977C2BC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64D0F4C-32F5-4FAE-A5FD-112D779673FA}"/>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BAE7EE1-DB4F-46E7-B763-260F1895856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A923609D-11EC-4A90-9DF4-6011CEFA068B}"/>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A5F0A2C-DD2C-42D9-9891-3AC7EAC58A02}"/>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16FE6896-B28C-4407-9B9D-30EF7DEEC102}"/>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0B2D505-D8BD-49D5-BA6B-C78D78B5144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4942E70C-C45C-4E46-9B05-C99C1FF6465C}"/>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2025, Amazon Web Services, Inc. or its affiliates.</a:t>
            </a:r>
          </a:p>
        </p:txBody>
      </p:sp>
    </p:spTree>
    <p:extLst>
      <p:ext uri="{BB962C8B-B14F-4D97-AF65-F5344CB8AC3E}">
        <p14:creationId xmlns:p14="http://schemas.microsoft.com/office/powerpoint/2010/main" val="207268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08EAADDF-3715-41F9-80EB-8089BE4C7D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30FD717-B5D1-4382-B640-9A1502DF2959}"/>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680AFCB4-6EDA-47FA-9B03-8D52A0247087}"/>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A3C913E-49B8-4E01-84BA-3E1302AAAAB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35F2329A-FFEB-498F-831A-5B64A8D8A288}"/>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7DE1BE55-27D0-4CCD-BC1C-1E28603B288D}"/>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801B2B04-0E68-469F-97F4-1485CABC8942}"/>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369CC861-FA54-3E4C-A730-889402022BFE}"/>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2025, Amazon Web Services, Inc. or its affiliates.</a:t>
            </a:r>
          </a:p>
        </p:txBody>
      </p:sp>
    </p:spTree>
    <p:extLst>
      <p:ext uri="{BB962C8B-B14F-4D97-AF65-F5344CB8AC3E}">
        <p14:creationId xmlns:p14="http://schemas.microsoft.com/office/powerpoint/2010/main" val="133137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A72E4779-460A-4AB2-B60F-636DA52DBE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46067447-57A4-4241-95CA-58BA6147CCF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86F5222C-6420-402E-8432-442A9B9039BD}"/>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7FF9F2DF-FEFD-4519-BA6A-321AE118D61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B278312-C7E9-4084-9DA4-8FF690E63DCB}"/>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841CF4B-BB8A-4DB4-9E3A-0FE156EE607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2CCD502E-CCF3-4763-BBA5-9668C6A2CD81}"/>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DDB3FA62-6F7D-C245-94EF-CC61AE2D7055}"/>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2025, Amazon Web Services, Inc. or its affiliates.</a:t>
            </a:r>
          </a:p>
        </p:txBody>
      </p:sp>
    </p:spTree>
    <p:extLst>
      <p:ext uri="{BB962C8B-B14F-4D97-AF65-F5344CB8AC3E}">
        <p14:creationId xmlns:p14="http://schemas.microsoft.com/office/powerpoint/2010/main" val="397008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3CF5C72-58D2-4105-AADB-DD17ABECF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EE89F7E8-34D5-405B-AE9C-9A1ACC3C2B2E}"/>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FE382DE2-8277-44F2-BA33-B9F080C8631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F3C8CFB-D16E-4A3C-AD00-0A429FF6466C}"/>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0923359-3BBB-4CE7-B735-2F4ADEAECF7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287D8B1-049A-44B5-941A-00789112FB8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C754C1F4-1140-46D2-8F46-A49CC24C648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17283338-84FB-5148-8C2F-B3A0CAE3E9DA}"/>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2025, Amazon Web Services, Inc. or its affiliates.</a:t>
            </a:r>
          </a:p>
        </p:txBody>
      </p:sp>
    </p:spTree>
    <p:extLst>
      <p:ext uri="{BB962C8B-B14F-4D97-AF65-F5344CB8AC3E}">
        <p14:creationId xmlns:p14="http://schemas.microsoft.com/office/powerpoint/2010/main" val="393820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3216056"/>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DB5FD913-AA31-4215-9688-5AEC91B155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122668E-8FB9-448F-A378-4A580E1A57BF}"/>
              </a:ext>
            </a:extLst>
          </p:cNvPr>
          <p:cNvSpPr>
            <a:spLocks noGrp="1"/>
          </p:cNvSpPr>
          <p:nvPr>
            <p:ph type="body" sz="quarter" idx="10" hasCustomPrompt="1"/>
          </p:nvPr>
        </p:nvSpPr>
        <p:spPr>
          <a:xfrm>
            <a:off x="619124" y="4376488"/>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A949EC9C-3C70-49AA-8B49-6ADBA205EF42}"/>
              </a:ext>
            </a:extLst>
          </p:cNvPr>
          <p:cNvSpPr>
            <a:spLocks noGrp="1"/>
          </p:cNvSpPr>
          <p:nvPr>
            <p:ph type="body" sz="quarter" idx="11" hasCustomPrompt="1"/>
          </p:nvPr>
        </p:nvSpPr>
        <p:spPr>
          <a:xfrm>
            <a:off x="619124" y="4745820"/>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B4F15B12-1AC6-4328-97BB-8B37EE3A0222}"/>
              </a:ext>
            </a:extLst>
          </p:cNvPr>
          <p:cNvSpPr>
            <a:spLocks noGrp="1"/>
          </p:cNvSpPr>
          <p:nvPr>
            <p:ph type="body" sz="quarter" idx="12" hasCustomPrompt="1"/>
          </p:nvPr>
        </p:nvSpPr>
        <p:spPr>
          <a:xfrm>
            <a:off x="2752724" y="4376488"/>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EF48591-DA78-43C0-AB30-09A697E96E1A}"/>
              </a:ext>
            </a:extLst>
          </p:cNvPr>
          <p:cNvSpPr>
            <a:spLocks noGrp="1"/>
          </p:cNvSpPr>
          <p:nvPr>
            <p:ph type="body" sz="quarter" idx="13" hasCustomPrompt="1"/>
          </p:nvPr>
        </p:nvSpPr>
        <p:spPr>
          <a:xfrm>
            <a:off x="2752724" y="4745820"/>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B2E2B554-8152-4875-8AE7-DB559878A5EE}"/>
              </a:ext>
            </a:extLst>
          </p:cNvPr>
          <p:cNvSpPr>
            <a:spLocks noGrp="1"/>
          </p:cNvSpPr>
          <p:nvPr>
            <p:ph type="body" sz="quarter" idx="14" hasCustomPrompt="1"/>
          </p:nvPr>
        </p:nvSpPr>
        <p:spPr>
          <a:xfrm>
            <a:off x="4886324" y="4376488"/>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4C9D5B0-6B00-4369-AE51-42B65E61ED2C}"/>
              </a:ext>
            </a:extLst>
          </p:cNvPr>
          <p:cNvSpPr>
            <a:spLocks noGrp="1"/>
          </p:cNvSpPr>
          <p:nvPr>
            <p:ph type="body" sz="quarter" idx="15" hasCustomPrompt="1"/>
          </p:nvPr>
        </p:nvSpPr>
        <p:spPr>
          <a:xfrm>
            <a:off x="4886324" y="4745820"/>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5FA1A797-766E-2044-B9AC-3A309F971FEB}"/>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2025, Amazon Web Services, Inc. or its affiliates.</a:t>
            </a:r>
          </a:p>
        </p:txBody>
      </p:sp>
    </p:spTree>
    <p:extLst>
      <p:ext uri="{BB962C8B-B14F-4D97-AF65-F5344CB8AC3E}">
        <p14:creationId xmlns:p14="http://schemas.microsoft.com/office/powerpoint/2010/main" val="331107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7D12CBC4-78B2-8940-BADA-0D2F1C791D46}" type="datetime1">
              <a:rPr lang="en-US" smtClean="0"/>
              <a:t>11/10/2025</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2034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CD4F62B8-64AD-FC43-BDB1-FE09804815CA}" type="datetime1">
              <a:rPr lang="en-US" smtClean="0"/>
              <a:t>11/10/2025</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104369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952ECE19-CEB2-0246-90AC-7E12528603B1}" type="datetime1">
              <a:rPr lang="en-US" smtClean="0"/>
              <a:t>11/10/2025</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54000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711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userDrawn="1">
  <p:cSld name="1_Title Slide - Color set 4 - dot 1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25C6C45-44D4-42D7-BA9E-E204887C65D7}"/>
              </a:ext>
            </a:extLst>
          </p:cNvPr>
          <p:cNvSpPr>
            <a:spLocks noGrp="1"/>
          </p:cNvSpPr>
          <p:nvPr>
            <p:ph type="ctrTitle" hasCustomPrompt="1"/>
          </p:nvPr>
        </p:nvSpPr>
        <p:spPr>
          <a:xfrm>
            <a:off x="609598" y="2126159"/>
            <a:ext cx="6809297" cy="600189"/>
          </a:xfrm>
        </p:spPr>
        <p:txBody>
          <a:bodyPr wrap="square" anchor="t" anchorCtr="0"/>
          <a:lstStyle>
            <a:lvl1pPr algn="l">
              <a:defRPr sz="4800"/>
            </a:lvl1pPr>
          </a:lstStyle>
          <a:p>
            <a:r>
              <a:rPr lang="en-US" dirty="0"/>
              <a:t>First-use Service Name</a:t>
            </a:r>
          </a:p>
        </p:txBody>
      </p:sp>
      <p:sp>
        <p:nvSpPr>
          <p:cNvPr id="19" name="Subtitle 2">
            <a:extLst>
              <a:ext uri="{FF2B5EF4-FFF2-40B4-BE49-F238E27FC236}">
                <a16:creationId xmlns:a16="http://schemas.microsoft.com/office/drawing/2014/main" id="{7074B130-0519-41A8-AD00-3594A5408558}"/>
              </a:ext>
            </a:extLst>
          </p:cNvPr>
          <p:cNvSpPr>
            <a:spLocks noGrp="1"/>
          </p:cNvSpPr>
          <p:nvPr>
            <p:ph type="subTitle" idx="1" hasCustomPrompt="1"/>
          </p:nvPr>
        </p:nvSpPr>
        <p:spPr>
          <a:xfrm>
            <a:off x="609598" y="2906719"/>
            <a:ext cx="5847763" cy="978729"/>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outcome/approved PDP tagline</a:t>
            </a:r>
          </a:p>
        </p:txBody>
      </p:sp>
      <p:sp>
        <p:nvSpPr>
          <p:cNvPr id="20" name="Text Placeholder 9">
            <a:extLst>
              <a:ext uri="{FF2B5EF4-FFF2-40B4-BE49-F238E27FC236}">
                <a16:creationId xmlns:a16="http://schemas.microsoft.com/office/drawing/2014/main" id="{0AACB923-69CF-4196-B413-8197B9DF878D}"/>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89779E5F-FF2C-490F-ABD5-9E57DDAE12FC}"/>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3" name="TextBox 2">
            <a:extLst>
              <a:ext uri="{FF2B5EF4-FFF2-40B4-BE49-F238E27FC236}">
                <a16:creationId xmlns:a16="http://schemas.microsoft.com/office/drawing/2014/main" id="{B1CD062E-3DA4-90EC-BBC1-B5371C0A8C61}"/>
              </a:ext>
            </a:extLst>
          </p:cNvPr>
          <p:cNvSpPr txBox="1"/>
          <p:nvPr userDrawn="1"/>
        </p:nvSpPr>
        <p:spPr>
          <a:xfrm>
            <a:off x="504476" y="6389813"/>
            <a:ext cx="2621230" cy="184666"/>
          </a:xfrm>
          <a:prstGeom prst="rect">
            <a:avLst/>
          </a:prstGeom>
          <a:noFill/>
        </p:spPr>
        <p:txBody>
          <a:bodyPr wrap="none" rtlCol="0">
            <a:spAutoFit/>
          </a:bodyPr>
          <a:lstStyle/>
          <a:p>
            <a:pPr algn="l"/>
            <a:r>
              <a:rPr lang="en-US" sz="600" dirty="0">
                <a:solidFill>
                  <a:schemeClr val="tx2"/>
                </a:solidFill>
              </a:rPr>
              <a:t>© 2025, Amazon Web Services, Inc. or its affiliates. All rights reserved.</a:t>
            </a:r>
          </a:p>
        </p:txBody>
      </p:sp>
    </p:spTree>
    <p:extLst>
      <p:ext uri="{BB962C8B-B14F-4D97-AF65-F5344CB8AC3E}">
        <p14:creationId xmlns:p14="http://schemas.microsoft.com/office/powerpoint/2010/main" val="418825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6BA1DA-832A-8D49-BF15-9D95BA7476F2}"/>
              </a:ext>
            </a:extLst>
          </p:cNvPr>
          <p:cNvSpPr/>
          <p:nvPr userDrawn="1"/>
        </p:nvSpPr>
        <p:spPr>
          <a:xfrm>
            <a:off x="0" y="-1554"/>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4" name="TextBox 13">
            <a:extLst>
              <a:ext uri="{FF2B5EF4-FFF2-40B4-BE49-F238E27FC236}">
                <a16:creationId xmlns:a16="http://schemas.microsoft.com/office/drawing/2014/main" id="{FA03C140-2983-1E4A-8DD7-2A3CD52E6795}"/>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08282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O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5A9738-AFF0-E743-9B62-219CA818EF60}"/>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66E1332B-B9B3-44AE-8A49-2626B8091F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26B102C2-77EF-46C1-AFC6-B431B92FCC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6" name="TextBox 15">
            <a:extLst>
              <a:ext uri="{FF2B5EF4-FFF2-40B4-BE49-F238E27FC236}">
                <a16:creationId xmlns:a16="http://schemas.microsoft.com/office/drawing/2014/main" id="{94C838F3-2F79-BF48-9577-D9A63D20A20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401012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70598C-F9FD-5D49-9103-BB0881A0332F}"/>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EC3C1148-056A-4D2E-8A56-17FEC3315C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71404AB2-CD1E-E043-9113-76522CBAD813}"/>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83185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FD3649-EC7D-7442-A809-81657EE7E1E9}"/>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488B6A2E-651A-457E-8C8A-B244A6490F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CFDC6EE5-A2E8-D246-BF68-1D28BD45CDC8}"/>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1059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FFA55E-8897-9A41-8D38-3A37E6B97CE7}"/>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752C837-8B15-4323-B556-694D8B67EB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CDD36350-F82A-564A-B8D6-7F2965BC26E3}"/>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22213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0F4B93-A218-1540-B0A7-FC41562B779D}"/>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8DBAA309-92EA-4379-8B36-A33B00AC08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0DAF1986-D3EC-4508-B4AE-6FD7EB2C4B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D816E614-990B-3549-B91E-4095AAF0B57F}"/>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86415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5C989A2D-80C2-034B-8D9E-AA51A80319B6}" type="datetime1">
              <a:rPr lang="en-US" smtClean="0"/>
              <a:t>11/10/2025</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846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038B7A-1073-8C48-844A-2A9525737464}"/>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80A55CA1-6184-4FB5-87BA-30693AEB28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AFB37FB0-3553-F641-BDF0-3F760474EAB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22829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ABCC49-B2C3-7F41-BBC4-ABD73D96106B}"/>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5FF732DC-4284-43E0-914C-F49005F1286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E3C5DAC4-204D-864C-A158-551C9BAF81E1}"/>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08488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609600" y="436019"/>
            <a:ext cx="10972800" cy="535531"/>
          </a:xfrm>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257300"/>
            <a:ext cx="10972800" cy="49530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CC499AF5-2327-824D-96F8-049FFAF576CD}" type="datetime1">
              <a:rPr lang="en-US" smtClean="0"/>
              <a:t>11/10/2025</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7699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D8CD9633-4542-C245-8371-65E493A22BA9}" type="datetime1">
              <a:rPr lang="en-US" smtClean="0"/>
              <a:t>11/10/2025</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58071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82956677-FDBF-E847-99E6-5C19CF2B9FC7}" type="datetime1">
              <a:rPr lang="en-US" smtClean="0"/>
              <a:t>11/10/2025</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84C10CAA-001C-4D0F-BB74-F1ACD384C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1825220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FA99AD-597B-814E-A5A8-65741EE24A65}"/>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bg1"/>
                </a:solidFill>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22C91884-8A3A-414E-814D-7C63E1F458BC}" type="datetime1">
              <a:rPr lang="en-US" smtClean="0"/>
              <a:t>11/10/2025</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D8189890-475A-6642-ACD4-9C0B01A5A903}"/>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168713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DA601E61-1CBD-E94A-9D90-79DA6F5C9A1A}" type="datetime1">
              <a:rPr lang="en-US" smtClean="0"/>
              <a:t>11/10/2025</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7513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4C88AD50-9C2A-4348-80A4-2855B184DF49}" type="datetime1">
              <a:rPr lang="en-US" smtClean="0"/>
              <a:t>11/10/2025</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2777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436019"/>
            <a:ext cx="10972800" cy="535531"/>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274885"/>
            <a:ext cx="10972800" cy="4935415"/>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668FA32C-570C-F64B-925E-20F8A4E3922E}" type="datetime1">
              <a:rPr lang="en-US" smtClean="0"/>
              <a:t>11/10/2025</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0527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AA3420FF-F6AA-9F41-9518-472EB426B570}" type="datetime1">
              <a:rPr lang="en-US" smtClean="0"/>
              <a:t>11/10/2025</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618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8FBD489D-F1B0-CB40-9463-3FA3B2FD61C6}" type="datetime1">
              <a:rPr lang="en-US" smtClean="0"/>
              <a:t>11/10/2025</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7418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p>
            <a:fld id="{1FDBC3FF-ECDC-8D40-B923-1A53EBB42F09}" type="datetime1">
              <a:rPr lang="en-US" smtClean="0"/>
              <a:t>11/10/2025</a:t>
            </a:fld>
            <a:endParaRPr lang="en-US"/>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61851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59361935-DCCF-A84F-9BA7-DB3DE328BED5}" type="datetime1">
              <a:rPr lang="en-US" smtClean="0"/>
              <a:t>11/10/2025</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86243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61B5F168-F398-C64D-B9E2-C3240A94451A}" type="datetime1">
              <a:rPr lang="en-US" smtClean="0"/>
              <a:t>11/10/2025</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51328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A2D7BE2F-742F-2645-ADC4-CF148144A004}" type="datetime1">
              <a:rPr lang="en-US" smtClean="0"/>
              <a:t>11/10/2025</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1181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7D12CBC4-78B2-8940-BADA-0D2F1C791D46}" type="datetime1">
              <a:rPr lang="en-US" smtClean="0"/>
              <a:t>11/10/2025</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1066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5C989A2D-80C2-034B-8D9E-AA51A80319B6}" type="datetime1">
              <a:rPr lang="en-US" smtClean="0"/>
              <a:t>11/10/2025</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4711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8FBD489D-F1B0-CB40-9463-3FA3B2FD61C6}" type="datetime1">
              <a:rPr lang="en-US" smtClean="0"/>
              <a:t>11/10/2025</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404865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E83B53B4-39DB-4A4B-BB84-BB9B18FDF9E7}" type="datetime1">
              <a:rPr lang="en-US" smtClean="0"/>
              <a:t>11/10/2025</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21971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7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D249BAA1-776C-2044-ACFE-7C3B0CBBDCB4}" type="datetime1">
              <a:rPr lang="en-US" smtClean="0"/>
              <a:t>11/10/2025</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89772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11671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E83B53B4-39DB-4A4B-BB84-BB9B18FDF9E7}" type="datetime1">
              <a:rPr lang="en-US" smtClean="0"/>
              <a:t>11/10/2025</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4337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9E748AFF-3166-094E-AEF6-DB3839933393}" type="datetime1">
              <a:rPr lang="en-US" smtClean="0"/>
              <a:t>11/10/2025</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47921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ustomer logo wall">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53E92BF-DB2D-3347-B1C4-3ABDE634C031}" type="datetime1">
              <a:rPr lang="en-US" smtClean="0"/>
              <a:t>11/10/2025</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pic>
        <p:nvPicPr>
          <p:cNvPr id="19" name="Picture 18">
            <a:extLst>
              <a:ext uri="{FF2B5EF4-FFF2-40B4-BE49-F238E27FC236}">
                <a16:creationId xmlns:a16="http://schemas.microsoft.com/office/drawing/2014/main" id="{E24A219A-BE84-4EDF-84E9-7B8C5EE9E5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324442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AAE926CB-9B0F-2A4C-A80E-E776D7DE5509}" type="datetime1">
              <a:rPr lang="en-US" smtClean="0"/>
              <a:t>11/10/2025</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38232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9A109C05-CA0F-E34C-952A-CB075A6616E6}" type="datetime1">
              <a:rPr lang="en-US" smtClean="0"/>
              <a:t>11/10/2025</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9976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9D26F4BB-042D-1846-B82D-51DA30BC67B4}" type="datetime1">
              <a:rPr lang="en-US" smtClean="0"/>
              <a:t>11/10/2025</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31925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duotone>
                <a:prstClr val="black"/>
                <a:srgbClr val="191919">
                  <a:tint val="45000"/>
                  <a:satMod val="400000"/>
                </a:srgbClr>
              </a:duotone>
              <a:extLst>
                <a:ext uri="{BEBA8EAE-BF5A-486C-A8C5-ECC9F3942E4B}">
                  <a14:imgProps xmlns:a14="http://schemas.microsoft.com/office/drawing/2010/main">
                    <a14:imgLayer r:embed="rId3">
                      <a14:imgEffect>
                        <a14:brightnessContrast bright="-80000" contrast="-4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4">
              <a:extLst>
                <a:ext uri="{BEBA8EAE-BF5A-486C-A8C5-ECC9F3942E4B}">
                  <a14:imgProps xmlns:a14="http://schemas.microsoft.com/office/drawing/2010/main">
                    <a14:imgLayer r:embed="rId5">
                      <a14:imgEffect>
                        <a14:brightnessContrast bright="-8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09074AA5-C151-0A45-9F77-42A18481B716}" type="datetime1">
              <a:rPr lang="en-US" smtClean="0"/>
              <a:t>11/10/2025</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36541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4A7C147-BC45-674B-AE25-F0E6FE1A80D9}"/>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1BCA4EF0-1C08-984D-AE30-485386C628DD}" type="datetime1">
              <a:rPr lang="en-US" smtClean="0"/>
              <a:t>11/10/2025</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9" name="TextBox 8">
            <a:extLst>
              <a:ext uri="{FF2B5EF4-FFF2-40B4-BE49-F238E27FC236}">
                <a16:creationId xmlns:a16="http://schemas.microsoft.com/office/drawing/2014/main" id="{27B5462C-ED70-BD43-851A-A77B2A3C7D69}"/>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8674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498617F-F812-B349-9462-CD49E75DAF16}"/>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88878D73-E55C-924B-83AA-A88F60D2E450}" type="datetime1">
              <a:rPr lang="en-US" smtClean="0"/>
              <a:t>11/10/2025</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6EBB277A-E73E-44FD-8B68-712635016B7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23F55441-43FF-7C49-8C05-26D176913114}"/>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96752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C5505E3-A947-274A-8299-2F4CEF6CA0D4}"/>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CE0A3C87-BAE1-D54A-BE14-A6BCFE00035F}" type="datetime1">
              <a:rPr lang="en-US" smtClean="0"/>
              <a:t>11/10/2025</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7CC9D5AE-F78A-447A-B97A-B17D1F140DD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225CA56A-6FC7-4D4A-BECF-DBA8E49F114F}"/>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392476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6869582-C954-4848-A716-4963E9557247}"/>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9" name="Picture 8">
            <a:extLst>
              <a:ext uri="{FF2B5EF4-FFF2-40B4-BE49-F238E27FC236}">
                <a16:creationId xmlns:a16="http://schemas.microsoft.com/office/drawing/2014/main" id="{58DC681A-4CAC-414A-BE68-FA43BF7A2E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2" t="622"/>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17DF0B7E-ED54-C549-90DC-735B5ECBD42D}" type="datetime1">
              <a:rPr lang="en-US" smtClean="0"/>
              <a:t>11/10/2025</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B747B2CE-FC92-4FCD-A01E-FCAD64CBFC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E15BBED4-42D6-3C44-9D08-4EC777D6404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2024, Amazon Web Services, Inc. or its affiliates.</a:t>
            </a:r>
          </a:p>
        </p:txBody>
      </p:sp>
    </p:spTree>
    <p:extLst>
      <p:ext uri="{BB962C8B-B14F-4D97-AF65-F5344CB8AC3E}">
        <p14:creationId xmlns:p14="http://schemas.microsoft.com/office/powerpoint/2010/main" val="411561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7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D249BAA1-776C-2044-ACFE-7C3B0CBBDCB4}" type="datetime1">
              <a:rPr lang="en-US" smtClean="0"/>
              <a:t>11/10/2025</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0183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AFCEF566-6388-0347-9221-50EF0BCFE9D6}" type="datetime1">
              <a:rPr lang="en-US" smtClean="0"/>
              <a:t>11/10/2025</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55703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AC620E75-86A2-5048-9E95-5A3718CC37BB}" type="datetime1">
              <a:rPr lang="en-US" smtClean="0"/>
              <a:t>11/10/2025</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16893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45238E47-0159-EE4B-882C-434939001FD7}" type="datetime1">
              <a:rPr lang="en-US" smtClean="0"/>
              <a:t>11/10/2025</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dirty="0">
                <a:solidFill>
                  <a:schemeClr val="tx2"/>
                </a:solidFill>
                <a:latin typeface="+mj-lt"/>
              </a:rPr>
              <a:t>Q&amp;A</a:t>
            </a:r>
          </a:p>
        </p:txBody>
      </p:sp>
      <p:pic>
        <p:nvPicPr>
          <p:cNvPr id="8" name="Picture 7">
            <a:extLst>
              <a:ext uri="{FF2B5EF4-FFF2-40B4-BE49-F238E27FC236}">
                <a16:creationId xmlns:a16="http://schemas.microsoft.com/office/drawing/2014/main" id="{FC6FF82B-B4E0-4C97-87F3-C1C0B88375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2227645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244982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255276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11932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6DE47C1B-9823-854C-8FC6-58F8E22B8A4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2023, Amazon Web Services, Inc. or its affiliates.</a:t>
            </a:r>
          </a:p>
        </p:txBody>
      </p:sp>
    </p:spTree>
    <p:extLst>
      <p:ext uri="{BB962C8B-B14F-4D97-AF65-F5344CB8AC3E}">
        <p14:creationId xmlns:p14="http://schemas.microsoft.com/office/powerpoint/2010/main" val="323881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hank You Opti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FCB8B8-979C-4AAB-AA82-9F25D385BC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3E16ADEE-A578-41C2-B493-75D763483DD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5FEEA95-958F-F44C-AAA3-09B9452CE1F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38949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19441FA0-CE4F-4F88-AFA5-9F5F35AEAC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3ABA8C39-777F-684D-8242-367D308F9BA4}"/>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98121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928F8823-16AD-42DA-A614-DCACD2208F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EF3750FA-CCE9-D940-A28D-F13B1DD2694A}"/>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36438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74971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8DBA1DAC-1D4B-40F4-ACDC-8B1BBF1C87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9F2E31EA-21A2-FF44-AD98-A337F0AC7744}"/>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82369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A117F34-934F-4076-88D3-D782D6ECB1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EE6DD6ED-B434-44E1-9073-080A550213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14580923-8512-4B48-A0F8-5A03AFDC12E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0217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D60403C0-1408-4AB8-AC0D-3344701613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C106C4A0-E008-AF40-A0A4-F6D3E2262BF2}"/>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9165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0671C6C3-7C2E-4D24-9F84-3E2DEF1FCDB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5525BA49-B787-0C49-8233-C61C54AABDAE}"/>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08403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D3C07751-4F3B-497E-8AF1-D21E863BFF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4E7381D2-C898-9449-A219-8E5E362AFF1C}"/>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59041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15648ED2-18BC-4FB2-A0B0-A4E9591C6F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F9580C33-977B-1D4A-B63F-0B8B3ABF71A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01393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16789FEF-D4F7-47D3-A383-DA944A00FD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8ADD7FC2-5EEC-3D48-BF64-E6A0A5BB190A}"/>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44699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5" t="1235"/>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736FF5C0-6635-46BC-9E97-5290814648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299DA96-41C2-AF40-89EB-395D326D4292}"/>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8440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A9067D4A-4923-4346-B635-234BFD593ACE}" type="datetime1">
              <a:rPr lang="en-US" smtClean="0"/>
              <a:t>11/10/2025</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6162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5C35826F-B227-5941-8A85-F47224811741}" type="datetime1">
              <a:rPr lang="en-US" smtClean="0"/>
              <a:t>11/10/2025</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99250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9E748AFF-3166-094E-AEF6-DB3839933393}" type="datetime1">
              <a:rPr lang="en-US" smtClean="0"/>
              <a:t>11/10/2025</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164990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034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6BA1DA-832A-8D49-BF15-9D95BA7476F2}"/>
              </a:ext>
            </a:extLst>
          </p:cNvPr>
          <p:cNvSpPr/>
          <p:nvPr userDrawn="1"/>
        </p:nvSpPr>
        <p:spPr>
          <a:xfrm>
            <a:off x="0" y="-1554"/>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4" name="TextBox 13">
            <a:extLst>
              <a:ext uri="{FF2B5EF4-FFF2-40B4-BE49-F238E27FC236}">
                <a16:creationId xmlns:a16="http://schemas.microsoft.com/office/drawing/2014/main" id="{FA03C140-2983-1E4A-8DD7-2A3CD52E6795}"/>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77607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lide O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5A9738-AFF0-E743-9B62-219CA818EF60}"/>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66E1332B-B9B3-44AE-8A49-2626B8091F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26B102C2-77EF-46C1-AFC6-B431B92FCC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6" name="TextBox 15">
            <a:extLst>
              <a:ext uri="{FF2B5EF4-FFF2-40B4-BE49-F238E27FC236}">
                <a16:creationId xmlns:a16="http://schemas.microsoft.com/office/drawing/2014/main" id="{94C838F3-2F79-BF48-9577-D9A63D20A20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62272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70598C-F9FD-5D49-9103-BB0881A0332F}"/>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EC3C1148-056A-4D2E-8A56-17FEC3315C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71404AB2-CD1E-E043-9113-76522CBAD813}"/>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47602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FD3649-EC7D-7442-A809-81657EE7E1E9}"/>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488B6A2E-651A-457E-8C8A-B244A6490F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CFDC6EE5-A2E8-D246-BF68-1D28BD45CDC8}"/>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8893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FFA55E-8897-9A41-8D38-3A37E6B97CE7}"/>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752C837-8B15-4323-B556-694D8B67EB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CDD36350-F82A-564A-B8D6-7F2965BC26E3}"/>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40570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0F4B93-A218-1540-B0A7-FC41562B779D}"/>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8DBAA309-92EA-4379-8B36-A33B00AC08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0DAF1986-D3EC-4508-B4AE-6FD7EB2C4B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D816E614-990B-3549-B91E-4095AAF0B57F}"/>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15381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038B7A-1073-8C48-844A-2A9525737464}"/>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80A55CA1-6184-4FB5-87BA-30693AEB28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AFB37FB0-3553-F641-BDF0-3F760474EAB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07060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ABCC49-B2C3-7F41-BBC4-ABD73D96106B}"/>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5FF732DC-4284-43E0-914C-F49005F1286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E3C5DAC4-204D-864C-A158-551C9BAF81E1}"/>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56512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609600" y="436019"/>
            <a:ext cx="10972800" cy="535531"/>
          </a:xfrm>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257300"/>
            <a:ext cx="10972800" cy="49530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CC499AF5-2327-824D-96F8-049FFAF576CD}" type="datetime1">
              <a:rPr lang="en-US" smtClean="0"/>
              <a:t>11/10/2025</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8391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logo wall">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53E92BF-DB2D-3347-B1C4-3ABDE634C031}" type="datetime1">
              <a:rPr lang="en-US" smtClean="0"/>
              <a:t>11/10/2025</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pic>
        <p:nvPicPr>
          <p:cNvPr id="19" name="Picture 18">
            <a:extLst>
              <a:ext uri="{FF2B5EF4-FFF2-40B4-BE49-F238E27FC236}">
                <a16:creationId xmlns:a16="http://schemas.microsoft.com/office/drawing/2014/main" id="{E24A219A-BE84-4EDF-84E9-7B8C5EE9E5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1807905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D8CD9633-4542-C245-8371-65E493A22BA9}" type="datetime1">
              <a:rPr lang="en-US" smtClean="0"/>
              <a:t>11/10/2025</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00126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82956677-FDBF-E847-99E6-5C19CF2B9FC7}" type="datetime1">
              <a:rPr lang="en-US" smtClean="0"/>
              <a:t>11/10/2025</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84C10CAA-001C-4D0F-BB74-F1ACD384C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3747234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FA99AD-597B-814E-A5A8-65741EE24A65}"/>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bg1"/>
                </a:solidFill>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22C91884-8A3A-414E-814D-7C63E1F458BC}" type="datetime1">
              <a:rPr lang="en-US" smtClean="0"/>
              <a:t>11/10/2025</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D8189890-475A-6642-ACD4-9C0B01A5A903}"/>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200357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DA601E61-1CBD-E94A-9D90-79DA6F5C9A1A}" type="datetime1">
              <a:rPr lang="en-US" smtClean="0"/>
              <a:t>11/10/2025</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66979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4C88AD50-9C2A-4348-80A4-2855B184DF49}" type="datetime1">
              <a:rPr lang="en-US" smtClean="0"/>
              <a:t>11/10/2025</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2370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436019"/>
            <a:ext cx="10972800" cy="535531"/>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274885"/>
            <a:ext cx="10972800" cy="4935415"/>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668FA32C-570C-F64B-925E-20F8A4E3922E}" type="datetime1">
              <a:rPr lang="en-US" smtClean="0"/>
              <a:t>11/10/2025</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2306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AA3420FF-F6AA-9F41-9518-472EB426B570}" type="datetime1">
              <a:rPr lang="en-US" smtClean="0"/>
              <a:t>11/10/2025</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61289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p>
            <a:fld id="{1FDBC3FF-ECDC-8D40-B923-1A53EBB42F09}" type="datetime1">
              <a:rPr lang="en-US" smtClean="0"/>
              <a:t>11/10/2025</a:t>
            </a:fld>
            <a:endParaRPr lang="en-US"/>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64120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59361935-DCCF-A84F-9BA7-DB3DE328BED5}" type="datetime1">
              <a:rPr lang="en-US" smtClean="0"/>
              <a:t>11/10/2025</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671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61B5F168-F398-C64D-B9E2-C3240A94451A}" type="datetime1">
              <a:rPr lang="en-US" smtClean="0"/>
              <a:t>11/10/2025</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83384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AAE926CB-9B0F-2A4C-A80E-E776D7DE5509}" type="datetime1">
              <a:rPr lang="en-US" smtClean="0"/>
              <a:t>11/10/2025</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534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A2D7BE2F-742F-2645-ADC4-CF148144A004}" type="datetime1">
              <a:rPr lang="en-US" smtClean="0"/>
              <a:t>11/10/2025</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947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7D12CBC4-78B2-8940-BADA-0D2F1C791D46}" type="datetime1">
              <a:rPr lang="en-US" smtClean="0"/>
              <a:t>11/10/2025</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28572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5C989A2D-80C2-034B-8D9E-AA51A80319B6}" type="datetime1">
              <a:rPr lang="en-US" smtClean="0"/>
              <a:t>11/10/2025</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2265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8FBD489D-F1B0-CB40-9463-3FA3B2FD61C6}" type="datetime1">
              <a:rPr lang="en-US" smtClean="0"/>
              <a:t>11/10/2025</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63990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E83B53B4-39DB-4A4B-BB84-BB9B18FDF9E7}" type="datetime1">
              <a:rPr lang="en-US" smtClean="0"/>
              <a:t>11/10/2025</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62904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7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D249BAA1-776C-2044-ACFE-7C3B0CBBDCB4}" type="datetime1">
              <a:rPr lang="en-US" smtClean="0"/>
              <a:t>11/10/2025</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11390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57546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9E748AFF-3166-094E-AEF6-DB3839933393}" type="datetime1">
              <a:rPr lang="en-US" smtClean="0"/>
              <a:t>11/10/2025</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144710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ustomer logo wall">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53E92BF-DB2D-3347-B1C4-3ABDE634C031}" type="datetime1">
              <a:rPr lang="en-US" smtClean="0"/>
              <a:t>11/10/2025</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pic>
        <p:nvPicPr>
          <p:cNvPr id="19" name="Picture 18">
            <a:extLst>
              <a:ext uri="{FF2B5EF4-FFF2-40B4-BE49-F238E27FC236}">
                <a16:creationId xmlns:a16="http://schemas.microsoft.com/office/drawing/2014/main" id="{E24A219A-BE84-4EDF-84E9-7B8C5EE9E5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2072332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AAE926CB-9B0F-2A4C-A80E-E776D7DE5509}" type="datetime1">
              <a:rPr lang="en-US" smtClean="0"/>
              <a:t>11/10/2025</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234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70598C-F9FD-5D49-9103-BB0881A0332F}"/>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EC3C1148-056A-4D2E-8A56-17FEC3315C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71404AB2-CD1E-E043-9113-76522CBAD813}"/>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74690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9A109C05-CA0F-E34C-952A-CB075A6616E6}" type="datetime1">
              <a:rPr lang="en-US" smtClean="0"/>
              <a:t>11/10/2025</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1583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9A109C05-CA0F-E34C-952A-CB075A6616E6}" type="datetime1">
              <a:rPr lang="en-US" smtClean="0"/>
              <a:t>11/10/2025</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0167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9D26F4BB-042D-1846-B82D-51DA30BC67B4}" type="datetime1">
              <a:rPr lang="en-US" smtClean="0"/>
              <a:t>11/10/2025</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27673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duotone>
                <a:prstClr val="black"/>
                <a:srgbClr val="191919">
                  <a:tint val="45000"/>
                  <a:satMod val="400000"/>
                </a:srgbClr>
              </a:duotone>
              <a:extLst>
                <a:ext uri="{BEBA8EAE-BF5A-486C-A8C5-ECC9F3942E4B}">
                  <a14:imgProps xmlns:a14="http://schemas.microsoft.com/office/drawing/2010/main">
                    <a14:imgLayer r:embed="rId3">
                      <a14:imgEffect>
                        <a14:brightnessContrast bright="-80000" contrast="-4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4">
              <a:extLst>
                <a:ext uri="{BEBA8EAE-BF5A-486C-A8C5-ECC9F3942E4B}">
                  <a14:imgProps xmlns:a14="http://schemas.microsoft.com/office/drawing/2010/main">
                    <a14:imgLayer r:embed="rId5">
                      <a14:imgEffect>
                        <a14:brightnessContrast bright="-8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09074AA5-C151-0A45-9F77-42A18481B716}" type="datetime1">
              <a:rPr lang="en-US" smtClean="0"/>
              <a:t>11/10/2025</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0840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4A7C147-BC45-674B-AE25-F0E6FE1A80D9}"/>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1BCA4EF0-1C08-984D-AE30-485386C628DD}" type="datetime1">
              <a:rPr lang="en-US" smtClean="0"/>
              <a:t>11/10/2025</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9" name="TextBox 8">
            <a:extLst>
              <a:ext uri="{FF2B5EF4-FFF2-40B4-BE49-F238E27FC236}">
                <a16:creationId xmlns:a16="http://schemas.microsoft.com/office/drawing/2014/main" id="{27B5462C-ED70-BD43-851A-A77B2A3C7D69}"/>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69656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498617F-F812-B349-9462-CD49E75DAF16}"/>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88878D73-E55C-924B-83AA-A88F60D2E450}" type="datetime1">
              <a:rPr lang="en-US" smtClean="0"/>
              <a:t>11/10/2025</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6EBB277A-E73E-44FD-8B68-712635016B7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23F55441-43FF-7C49-8C05-26D176913114}"/>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383542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C5505E3-A947-274A-8299-2F4CEF6CA0D4}"/>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CE0A3C87-BAE1-D54A-BE14-A6BCFE00035F}" type="datetime1">
              <a:rPr lang="en-US" smtClean="0"/>
              <a:t>11/10/2025</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7CC9D5AE-F78A-447A-B97A-B17D1F140DD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225CA56A-6FC7-4D4A-BECF-DBA8E49F114F}"/>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33825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6869582-C954-4848-A716-4963E9557247}"/>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9" name="Picture 8">
            <a:extLst>
              <a:ext uri="{FF2B5EF4-FFF2-40B4-BE49-F238E27FC236}">
                <a16:creationId xmlns:a16="http://schemas.microsoft.com/office/drawing/2014/main" id="{58DC681A-4CAC-414A-BE68-FA43BF7A2E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2" t="622"/>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17DF0B7E-ED54-C549-90DC-735B5ECBD42D}" type="datetime1">
              <a:rPr lang="en-US" smtClean="0"/>
              <a:t>11/10/2025</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B747B2CE-FC92-4FCD-A01E-FCAD64CBFC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E15BBED4-42D6-3C44-9D08-4EC777D6404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2024, Amazon Web Services, Inc. or its affiliates.</a:t>
            </a:r>
          </a:p>
        </p:txBody>
      </p:sp>
    </p:spTree>
    <p:extLst>
      <p:ext uri="{BB962C8B-B14F-4D97-AF65-F5344CB8AC3E}">
        <p14:creationId xmlns:p14="http://schemas.microsoft.com/office/powerpoint/2010/main" val="122517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AFCEF566-6388-0347-9221-50EF0BCFE9D6}" type="datetime1">
              <a:rPr lang="en-US" smtClean="0"/>
              <a:t>11/10/2025</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38266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AC620E75-86A2-5048-9E95-5A3718CC37BB}" type="datetime1">
              <a:rPr lang="en-US" smtClean="0"/>
              <a:t>11/10/2025</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15081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45238E47-0159-EE4B-882C-434939001FD7}" type="datetime1">
              <a:rPr lang="en-US" smtClean="0"/>
              <a:t>11/10/2025</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dirty="0">
                <a:solidFill>
                  <a:schemeClr val="tx2"/>
                </a:solidFill>
                <a:latin typeface="+mj-lt"/>
              </a:rPr>
              <a:t>Q&amp;A</a:t>
            </a:r>
          </a:p>
        </p:txBody>
      </p:sp>
      <p:pic>
        <p:nvPicPr>
          <p:cNvPr id="8" name="Picture 7">
            <a:extLst>
              <a:ext uri="{FF2B5EF4-FFF2-40B4-BE49-F238E27FC236}">
                <a16:creationId xmlns:a16="http://schemas.microsoft.com/office/drawing/2014/main" id="{FC6FF82B-B4E0-4C97-87F3-C1C0B88375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212228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9D26F4BB-042D-1846-B82D-51DA30BC67B4}" type="datetime1">
              <a:rPr lang="en-US" smtClean="0"/>
              <a:t>11/10/2025</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10480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235245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108104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78782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6DE47C1B-9823-854C-8FC6-58F8E22B8A4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2023, Amazon Web Services, Inc. or its affiliates.</a:t>
            </a:r>
          </a:p>
        </p:txBody>
      </p:sp>
    </p:spTree>
    <p:extLst>
      <p:ext uri="{BB962C8B-B14F-4D97-AF65-F5344CB8AC3E}">
        <p14:creationId xmlns:p14="http://schemas.microsoft.com/office/powerpoint/2010/main" val="124244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Opti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FCB8B8-979C-4AAB-AA82-9F25D385BC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3E16ADEE-A578-41C2-B493-75D763483DD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5FEEA95-958F-F44C-AAA3-09B9452CE1F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64743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19441FA0-CE4F-4F88-AFA5-9F5F35AEAC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3ABA8C39-777F-684D-8242-367D308F9BA4}"/>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37547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928F8823-16AD-42DA-A614-DCACD2208F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EF3750FA-CCE9-D940-A28D-F13B1DD2694A}"/>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4591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8DBA1DAC-1D4B-40F4-ACDC-8B1BBF1C87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9F2E31EA-21A2-FF44-AD98-A337F0AC7744}"/>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66571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A117F34-934F-4076-88D3-D782D6ECB1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EE6DD6ED-B434-44E1-9073-080A550213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14580923-8512-4B48-A0F8-5A03AFDC12E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65603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D60403C0-1408-4AB8-AC0D-3344701613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C106C4A0-E008-AF40-A0A4-F6D3E2262BF2}"/>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48867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duotone>
                <a:prstClr val="black"/>
                <a:srgbClr val="191919">
                  <a:tint val="45000"/>
                  <a:satMod val="400000"/>
                </a:srgbClr>
              </a:duotone>
              <a:extLst>
                <a:ext uri="{BEBA8EAE-BF5A-486C-A8C5-ECC9F3942E4B}">
                  <a14:imgProps xmlns:a14="http://schemas.microsoft.com/office/drawing/2010/main">
                    <a14:imgLayer r:embed="rId3">
                      <a14:imgEffect>
                        <a14:brightnessContrast bright="-80000" contrast="-4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4">
              <a:extLst>
                <a:ext uri="{BEBA8EAE-BF5A-486C-A8C5-ECC9F3942E4B}">
                  <a14:imgProps xmlns:a14="http://schemas.microsoft.com/office/drawing/2010/main">
                    <a14:imgLayer r:embed="rId5">
                      <a14:imgEffect>
                        <a14:brightnessContrast bright="-8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09074AA5-C151-0A45-9F77-42A18481B716}" type="datetime1">
              <a:rPr lang="en-US" smtClean="0"/>
              <a:t>11/10/2025</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26285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0671C6C3-7C2E-4D24-9F84-3E2DEF1FCDB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5525BA49-B787-0C49-8233-C61C54AABDAE}"/>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89636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D3C07751-4F3B-497E-8AF1-D21E863BFF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4E7381D2-C898-9449-A219-8E5E362AFF1C}"/>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19613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15648ED2-18BC-4FB2-A0B0-A4E9591C6F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F9580C33-977B-1D4A-B63F-0B8B3ABF71A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99716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16789FEF-D4F7-47D3-A383-DA944A00FD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8ADD7FC2-5EEC-3D48-BF64-E6A0A5BB190A}"/>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45046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5" t="1235"/>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736FF5C0-6635-46BC-9E97-5290814648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299DA96-41C2-AF40-89EB-395D326D4292}"/>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30949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A9067D4A-4923-4346-B635-234BFD593ACE}" type="datetime1">
              <a:rPr lang="en-US" smtClean="0"/>
              <a:t>11/10/2025</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172989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5C35826F-B227-5941-8A85-F47224811741}" type="datetime1">
              <a:rPr lang="en-US" smtClean="0"/>
              <a:t>11/10/2025</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330905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63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4A7C147-BC45-674B-AE25-F0E6FE1A80D9}"/>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1BCA4EF0-1C08-984D-AE30-485386C628DD}" type="datetime1">
              <a:rPr lang="en-US" smtClean="0"/>
              <a:t>11/10/2025</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9" name="TextBox 8">
            <a:extLst>
              <a:ext uri="{FF2B5EF4-FFF2-40B4-BE49-F238E27FC236}">
                <a16:creationId xmlns:a16="http://schemas.microsoft.com/office/drawing/2014/main" id="{27B5462C-ED70-BD43-851A-A77B2A3C7D69}"/>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193088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498617F-F812-B349-9462-CD49E75DAF16}"/>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88878D73-E55C-924B-83AA-A88F60D2E450}" type="datetime1">
              <a:rPr lang="en-US" smtClean="0"/>
              <a:t>11/10/2025</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6EBB277A-E73E-44FD-8B68-712635016B7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23F55441-43FF-7C49-8C05-26D176913114}"/>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90819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C5505E3-A947-274A-8299-2F4CEF6CA0D4}"/>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CE0A3C87-BAE1-D54A-BE14-A6BCFE00035F}" type="datetime1">
              <a:rPr lang="en-US" smtClean="0"/>
              <a:t>11/10/2025</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7CC9D5AE-F78A-447A-B97A-B17D1F140DD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225CA56A-6FC7-4D4A-BECF-DBA8E49F114F}"/>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2022, Amazon Web Services, Inc. or its affiliates.</a:t>
            </a:r>
          </a:p>
        </p:txBody>
      </p:sp>
    </p:spTree>
    <p:extLst>
      <p:ext uri="{BB962C8B-B14F-4D97-AF65-F5344CB8AC3E}">
        <p14:creationId xmlns:p14="http://schemas.microsoft.com/office/powerpoint/2010/main" val="61816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6869582-C954-4848-A716-4963E9557247}"/>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9" name="Picture 8">
            <a:extLst>
              <a:ext uri="{FF2B5EF4-FFF2-40B4-BE49-F238E27FC236}">
                <a16:creationId xmlns:a16="http://schemas.microsoft.com/office/drawing/2014/main" id="{58DC681A-4CAC-414A-BE68-FA43BF7A2E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2" t="622"/>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17DF0B7E-ED54-C549-90DC-735B5ECBD42D}" type="datetime1">
              <a:rPr lang="en-US" smtClean="0"/>
              <a:t>11/10/2025</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B747B2CE-FC92-4FCD-A01E-FCAD64CBFC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E15BBED4-42D6-3C44-9D08-4EC777D6404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rPr>
              <a:t>© 2025, Amazon Web Services, Inc. or its affiliates.</a:t>
            </a:r>
          </a:p>
        </p:txBody>
      </p:sp>
    </p:spTree>
    <p:extLst>
      <p:ext uri="{BB962C8B-B14F-4D97-AF65-F5344CB8AC3E}">
        <p14:creationId xmlns:p14="http://schemas.microsoft.com/office/powerpoint/2010/main" val="66689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AFCEF566-6388-0347-9221-50EF0BCFE9D6}" type="datetime1">
              <a:rPr lang="en-US" smtClean="0"/>
              <a:t>11/10/2025</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25040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AC620E75-86A2-5048-9E95-5A3718CC37BB}" type="datetime1">
              <a:rPr lang="en-US" smtClean="0"/>
              <a:t>11/10/2025</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134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45238E47-0159-EE4B-882C-434939001FD7}" type="datetime1">
              <a:rPr lang="en-US" smtClean="0"/>
              <a:t>11/10/2025</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dirty="0">
                <a:solidFill>
                  <a:schemeClr val="tx2"/>
                </a:solidFill>
                <a:latin typeface="+mj-lt"/>
              </a:rPr>
              <a:t>Q&amp;A</a:t>
            </a:r>
          </a:p>
        </p:txBody>
      </p:sp>
      <p:pic>
        <p:nvPicPr>
          <p:cNvPr id="8" name="Picture 7">
            <a:extLst>
              <a:ext uri="{FF2B5EF4-FFF2-40B4-BE49-F238E27FC236}">
                <a16:creationId xmlns:a16="http://schemas.microsoft.com/office/drawing/2014/main" id="{FC6FF82B-B4E0-4C97-87F3-C1C0B88375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2511542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FD3649-EC7D-7442-A809-81657EE7E1E9}"/>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488B6A2E-651A-457E-8C8A-B244A6490F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CFDC6EE5-A2E8-D246-BF68-1D28BD45CDC8}"/>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6233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290020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117835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91522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6DE47C1B-9823-854C-8FC6-58F8E22B8A4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2023, Amazon Web Services, Inc. or its affiliates.</a:t>
            </a:r>
          </a:p>
        </p:txBody>
      </p:sp>
    </p:spTree>
    <p:extLst>
      <p:ext uri="{BB962C8B-B14F-4D97-AF65-F5344CB8AC3E}">
        <p14:creationId xmlns:p14="http://schemas.microsoft.com/office/powerpoint/2010/main" val="167927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Opti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FCB8B8-979C-4AAB-AA82-9F25D385BC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3E16ADEE-A578-41C2-B493-75D763483DD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5FEEA95-958F-F44C-AAA3-09B9452CE1F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55021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19441FA0-CE4F-4F88-AFA5-9F5F35AEAC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3ABA8C39-777F-684D-8242-367D308F9BA4}"/>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45534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928F8823-16AD-42DA-A614-DCACD2208F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EF3750FA-CCE9-D940-A28D-F13B1DD2694A}"/>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73622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8DBA1DAC-1D4B-40F4-ACDC-8B1BBF1C87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9F2E31EA-21A2-FF44-AD98-A337F0AC7744}"/>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6387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A117F34-934F-4076-88D3-D782D6ECB1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EE6DD6ED-B434-44E1-9073-080A550213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14580923-8512-4B48-A0F8-5A03AFDC12E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6729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D60403C0-1408-4AB8-AC0D-3344701613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C106C4A0-E008-AF40-A0A4-F6D3E2262BF2}"/>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5751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FFA55E-8897-9A41-8D38-3A37E6B97CE7}"/>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752C837-8B15-4323-B556-694D8B67EB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CDD36350-F82A-564A-B8D6-7F2965BC26E3}"/>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21274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0671C6C3-7C2E-4D24-9F84-3E2DEF1FCDB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5525BA49-B787-0C49-8233-C61C54AABDAE}"/>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17031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D3C07751-4F3B-497E-8AF1-D21E863BFF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4E7381D2-C898-9449-A219-8E5E362AFF1C}"/>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98058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15648ED2-18BC-4FB2-A0B0-A4E9591C6F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F9580C33-977B-1D4A-B63F-0B8B3ABF71A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97630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16789FEF-D4F7-47D3-A383-DA944A00FD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8ADD7FC2-5EEC-3D48-BF64-E6A0A5BB190A}"/>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04373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5" t="1235"/>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736FF5C0-6635-46BC-9E97-5290814648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299DA96-41C2-AF40-89EB-395D326D4292}"/>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55623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A9067D4A-4923-4346-B635-234BFD593ACE}" type="datetime1">
              <a:rPr lang="en-US" smtClean="0"/>
              <a:t>11/10/2025</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156003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5C35826F-B227-5941-8A85-F47224811741}" type="datetime1">
              <a:rPr lang="en-US" smtClean="0"/>
              <a:t>11/10/2025</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41170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09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02E3E"/>
        </a:solidFill>
        <a:effectLst/>
      </p:bgPr>
    </p:bg>
    <p:spTree>
      <p:nvGrpSpPr>
        <p:cNvPr id="1" name=""/>
        <p:cNvGrpSpPr/>
        <p:nvPr/>
      </p:nvGrpSpPr>
      <p:grpSpPr>
        <a:xfrm>
          <a:off x="0" y="0"/>
          <a:ext cx="0" cy="0"/>
          <a:chOff x="0" y="0"/>
          <a:chExt cx="0" cy="0"/>
        </a:xfrm>
      </p:grpSpPr>
      <p:pic>
        <p:nvPicPr>
          <p:cNvPr id="8" name="Picture 7" descr="A circuit board&#10;&#10;Description automatically generated">
            <a:extLst>
              <a:ext uri="{FF2B5EF4-FFF2-40B4-BE49-F238E27FC236}">
                <a16:creationId xmlns:a16="http://schemas.microsoft.com/office/drawing/2014/main" id="{DF07FDDC-C419-4840-BDD6-9249508B2030}"/>
              </a:ext>
            </a:extLst>
          </p:cNvPr>
          <p:cNvPicPr>
            <a:picLocks noChangeAspect="1"/>
          </p:cNvPicPr>
          <p:nvPr userDrawn="1"/>
        </p:nvPicPr>
        <p:blipFill>
          <a:blip r:embed="rId2"/>
          <a:stretch>
            <a:fillRect/>
          </a:stretch>
        </p:blipFill>
        <p:spPr>
          <a:xfrm>
            <a:off x="1932984" y="702589"/>
            <a:ext cx="10259016" cy="6155411"/>
          </a:xfrm>
          <a:prstGeom prst="rect">
            <a:avLst/>
          </a:prstGeom>
        </p:spPr>
      </p:pic>
      <p:sp>
        <p:nvSpPr>
          <p:cNvPr id="9" name="Title 1">
            <a:extLst>
              <a:ext uri="{FF2B5EF4-FFF2-40B4-BE49-F238E27FC236}">
                <a16:creationId xmlns:a16="http://schemas.microsoft.com/office/drawing/2014/main" id="{224D73E8-51D9-6347-BA4B-347150784397}"/>
              </a:ext>
            </a:extLst>
          </p:cNvPr>
          <p:cNvSpPr>
            <a:spLocks noGrp="1"/>
          </p:cNvSpPr>
          <p:nvPr>
            <p:ph type="title"/>
          </p:nvPr>
        </p:nvSpPr>
        <p:spPr>
          <a:xfrm>
            <a:off x="609601" y="2701346"/>
            <a:ext cx="10475057" cy="727655"/>
          </a:xfrm>
          <a:prstGeom prst="rect">
            <a:avLst/>
          </a:prstGeom>
        </p:spPr>
        <p:txBody>
          <a:bodyPr/>
          <a:lstStyle>
            <a:lvl1pPr>
              <a:defRPr sz="4267"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10" name="Text Placeholder 3">
            <a:extLst>
              <a:ext uri="{FF2B5EF4-FFF2-40B4-BE49-F238E27FC236}">
                <a16:creationId xmlns:a16="http://schemas.microsoft.com/office/drawing/2014/main" id="{5C91D046-20CB-4548-95BC-23EACCAAC295}"/>
              </a:ext>
            </a:extLst>
          </p:cNvPr>
          <p:cNvSpPr>
            <a:spLocks noGrp="1"/>
          </p:cNvSpPr>
          <p:nvPr>
            <p:ph type="body" sz="half" idx="23"/>
          </p:nvPr>
        </p:nvSpPr>
        <p:spPr>
          <a:xfrm>
            <a:off x="609600" y="4997681"/>
            <a:ext cx="4639293" cy="430076"/>
          </a:xfrm>
          <a:prstGeom prst="rect">
            <a:avLst/>
          </a:prstGeom>
        </p:spPr>
        <p:txBody>
          <a:bodyPr>
            <a:noAutofit/>
          </a:bodyPr>
          <a:lstStyle>
            <a:lvl1pPr marL="0" indent="0" algn="l">
              <a:buNone/>
              <a:defRPr sz="1867"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Edit Master text styles</a:t>
            </a:r>
          </a:p>
        </p:txBody>
      </p:sp>
      <p:sp>
        <p:nvSpPr>
          <p:cNvPr id="11" name="Text Placeholder 3">
            <a:extLst>
              <a:ext uri="{FF2B5EF4-FFF2-40B4-BE49-F238E27FC236}">
                <a16:creationId xmlns:a16="http://schemas.microsoft.com/office/drawing/2014/main" id="{CBC57FCC-C2B1-E547-B624-7B89CA1D1E4A}"/>
              </a:ext>
            </a:extLst>
          </p:cNvPr>
          <p:cNvSpPr>
            <a:spLocks noGrp="1"/>
          </p:cNvSpPr>
          <p:nvPr>
            <p:ph type="body" sz="half" idx="24"/>
          </p:nvPr>
        </p:nvSpPr>
        <p:spPr>
          <a:xfrm>
            <a:off x="609600" y="5290601"/>
            <a:ext cx="4639293" cy="430076"/>
          </a:xfrm>
          <a:prstGeom prst="rect">
            <a:avLst/>
          </a:prstGeom>
        </p:spPr>
        <p:txBody>
          <a:bodyPr>
            <a:noAutofit/>
          </a:bodyPr>
          <a:lstStyle>
            <a:lvl1pPr marL="0" indent="0" algn="l">
              <a:buNone/>
              <a:defRPr sz="1867"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Edit Master text styles</a:t>
            </a:r>
          </a:p>
        </p:txBody>
      </p:sp>
      <p:sp>
        <p:nvSpPr>
          <p:cNvPr id="6" name="Text Placeholder 3">
            <a:extLst>
              <a:ext uri="{FF2B5EF4-FFF2-40B4-BE49-F238E27FC236}">
                <a16:creationId xmlns:a16="http://schemas.microsoft.com/office/drawing/2014/main" id="{CE3DB63F-1D94-DE4D-83D8-7B94E49BC9D8}"/>
              </a:ext>
            </a:extLst>
          </p:cNvPr>
          <p:cNvSpPr>
            <a:spLocks noGrp="1"/>
          </p:cNvSpPr>
          <p:nvPr>
            <p:ph type="body" sz="half" idx="25"/>
          </p:nvPr>
        </p:nvSpPr>
        <p:spPr>
          <a:xfrm>
            <a:off x="604667" y="3361306"/>
            <a:ext cx="10479991" cy="568023"/>
          </a:xfrm>
          <a:prstGeom prst="rect">
            <a:avLst/>
          </a:prstGeom>
        </p:spPr>
        <p:txBody>
          <a:bodyPr>
            <a:noAutofit/>
          </a:bodyPr>
          <a:lstStyle>
            <a:lvl1pPr marL="0" indent="0" algn="l">
              <a:buNone/>
              <a:defRPr sz="2133"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Edit Master text styles</a:t>
            </a:r>
          </a:p>
        </p:txBody>
      </p:sp>
      <p:pic>
        <p:nvPicPr>
          <p:cNvPr id="7" name="Picture 6">
            <a:extLst>
              <a:ext uri="{FF2B5EF4-FFF2-40B4-BE49-F238E27FC236}">
                <a16:creationId xmlns:a16="http://schemas.microsoft.com/office/drawing/2014/main" id="{2D9160A9-BC18-FB42-A452-E063B0B49D7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2000" y="1183876"/>
            <a:ext cx="2438400" cy="569416"/>
          </a:xfrm>
          <a:prstGeom prst="rect">
            <a:avLst/>
          </a:prstGeom>
        </p:spPr>
      </p:pic>
    </p:spTree>
    <p:extLst>
      <p:ext uri="{BB962C8B-B14F-4D97-AF65-F5344CB8AC3E}">
        <p14:creationId xmlns:p14="http://schemas.microsoft.com/office/powerpoint/2010/main" val="2409192024"/>
      </p:ext>
    </p:extLst>
  </p:cSld>
  <p:clrMapOvr>
    <a:masterClrMapping/>
  </p:clrMapOvr>
  <p:extLst>
    <p:ext uri="{DCECCB84-F9BA-43D5-87BE-67443E8EF086}">
      <p15:sldGuideLst xmlns:p15="http://schemas.microsoft.com/office/powerpoint/2012/main">
        <p15:guide id="1" pos="2880">
          <p15:clr>
            <a:srgbClr val="FBAE40"/>
          </p15:clr>
        </p15:guide>
        <p15:guide id="3" pos="288">
          <p15:clr>
            <a:srgbClr val="FBAE40"/>
          </p15:clr>
        </p15:guide>
        <p15:guide id="4" pos="3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202E3E"/>
        </a:solidFill>
        <a:effectLst/>
      </p:bgPr>
    </p:bg>
    <p:spTree>
      <p:nvGrpSpPr>
        <p:cNvPr id="1" name=""/>
        <p:cNvGrpSpPr/>
        <p:nvPr/>
      </p:nvGrpSpPr>
      <p:grpSpPr>
        <a:xfrm>
          <a:off x="0" y="0"/>
          <a:ext cx="0" cy="0"/>
          <a:chOff x="0" y="0"/>
          <a:chExt cx="0" cy="0"/>
        </a:xfrm>
      </p:grpSpPr>
      <p:pic>
        <p:nvPicPr>
          <p:cNvPr id="8" name="Picture 7" descr="A circuit board&#10;&#10;Description automatically generated">
            <a:extLst>
              <a:ext uri="{FF2B5EF4-FFF2-40B4-BE49-F238E27FC236}">
                <a16:creationId xmlns:a16="http://schemas.microsoft.com/office/drawing/2014/main" id="{DF07FDDC-C419-4840-BDD6-9249508B2030}"/>
              </a:ext>
            </a:extLst>
          </p:cNvPr>
          <p:cNvPicPr>
            <a:picLocks noChangeAspect="1"/>
          </p:cNvPicPr>
          <p:nvPr userDrawn="1"/>
        </p:nvPicPr>
        <p:blipFill>
          <a:blip r:embed="rId2"/>
          <a:stretch>
            <a:fillRect/>
          </a:stretch>
        </p:blipFill>
        <p:spPr>
          <a:xfrm>
            <a:off x="1932984" y="702589"/>
            <a:ext cx="10259016" cy="6155411"/>
          </a:xfrm>
          <a:prstGeom prst="rect">
            <a:avLst/>
          </a:prstGeom>
        </p:spPr>
      </p:pic>
    </p:spTree>
    <p:extLst>
      <p:ext uri="{BB962C8B-B14F-4D97-AF65-F5344CB8AC3E}">
        <p14:creationId xmlns:p14="http://schemas.microsoft.com/office/powerpoint/2010/main" val="3213808043"/>
      </p:ext>
    </p:extLst>
  </p:cSld>
  <p:clrMapOvr>
    <a:masterClrMapping/>
  </p:clrMapOvr>
  <p:extLst>
    <p:ext uri="{DCECCB84-F9BA-43D5-87BE-67443E8EF086}">
      <p15:sldGuideLst xmlns:p15="http://schemas.microsoft.com/office/powerpoint/2012/main">
        <p15:guide id="1" pos="2880">
          <p15:clr>
            <a:srgbClr val="FBAE40"/>
          </p15:clr>
        </p15:guide>
        <p15:guide id="3" pos="288">
          <p15:clr>
            <a:srgbClr val="FBAE40"/>
          </p15:clr>
        </p15:guide>
        <p15:guide id="4" pos="3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0F4B93-A218-1540-B0A7-FC41562B779D}"/>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8DBAA309-92EA-4379-8B36-A33B00AC08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0DAF1986-D3EC-4508-B4AE-6FD7EB2C4B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D816E614-990B-3549-B91E-4095AAF0B57F}"/>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40315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ransition Slide">
    <p:bg>
      <p:bgPr>
        <a:gradFill>
          <a:gsLst>
            <a:gs pos="0">
              <a:srgbClr val="36C2B4"/>
            </a:gs>
            <a:gs pos="100000">
              <a:srgbClr val="7EE5AA"/>
            </a:gs>
          </a:gsLst>
          <a:lin ang="16200000" scaled="1"/>
        </a:gra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C9511B-5F0E-EF41-88A9-B6E5764D25D0}"/>
              </a:ext>
            </a:extLst>
          </p:cNvPr>
          <p:cNvSpPr>
            <a:spLocks noGrp="1"/>
          </p:cNvSpPr>
          <p:nvPr>
            <p:ph type="title"/>
          </p:nvPr>
        </p:nvSpPr>
        <p:spPr>
          <a:xfrm>
            <a:off x="609601" y="2701346"/>
            <a:ext cx="10475057" cy="727655"/>
          </a:xfrm>
          <a:prstGeom prst="rect">
            <a:avLst/>
          </a:prstGeom>
        </p:spPr>
        <p:txBody>
          <a:bodyPr/>
          <a:lstStyle>
            <a:lvl1pPr>
              <a:defRPr sz="4267"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15" name="Rectangle 14">
            <a:extLst>
              <a:ext uri="{FF2B5EF4-FFF2-40B4-BE49-F238E27FC236}">
                <a16:creationId xmlns:a16="http://schemas.microsoft.com/office/drawing/2014/main" id="{614F0A51-7282-2F43-889D-C63EE493FC82}"/>
              </a:ext>
            </a:extLst>
          </p:cNvPr>
          <p:cNvSpPr/>
          <p:nvPr userDrawn="1"/>
        </p:nvSpPr>
        <p:spPr>
          <a:xfrm>
            <a:off x="1" y="2701345"/>
            <a:ext cx="373039" cy="7276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spTree>
    <p:extLst>
      <p:ext uri="{BB962C8B-B14F-4D97-AF65-F5344CB8AC3E}">
        <p14:creationId xmlns:p14="http://schemas.microsoft.com/office/powerpoint/2010/main" val="3867623451"/>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022B78-15A3-CC46-8DFE-E6480C8FF06E}"/>
              </a:ext>
            </a:extLst>
          </p:cNvPr>
          <p:cNvPicPr>
            <a:picLocks noChangeAspect="1"/>
          </p:cNvPicPr>
          <p:nvPr userDrawn="1"/>
        </p:nvPicPr>
        <p:blipFill rotWithShape="1">
          <a:blip r:embed="rId2"/>
          <a:srcRect r="30265" b="25476"/>
          <a:stretch/>
        </p:blipFill>
        <p:spPr>
          <a:xfrm>
            <a:off x="7881870" y="3417048"/>
            <a:ext cx="4310129" cy="3440952"/>
          </a:xfrm>
          <a:prstGeom prst="rect">
            <a:avLst/>
          </a:prstGeom>
        </p:spPr>
      </p:pic>
      <p:sp>
        <p:nvSpPr>
          <p:cNvPr id="5" name="Title 1">
            <a:extLst>
              <a:ext uri="{FF2B5EF4-FFF2-40B4-BE49-F238E27FC236}">
                <a16:creationId xmlns:a16="http://schemas.microsoft.com/office/drawing/2014/main" id="{36DBD99C-CDA3-EB4E-BD09-962B5E148DFC}"/>
              </a:ext>
            </a:extLst>
          </p:cNvPr>
          <p:cNvSpPr>
            <a:spLocks noGrp="1"/>
          </p:cNvSpPr>
          <p:nvPr>
            <p:ph type="title"/>
          </p:nvPr>
        </p:nvSpPr>
        <p:spPr>
          <a:xfrm>
            <a:off x="609750" y="245774"/>
            <a:ext cx="10779708"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8" name="Rectangle 17">
            <a:extLst>
              <a:ext uri="{FF2B5EF4-FFF2-40B4-BE49-F238E27FC236}">
                <a16:creationId xmlns:a16="http://schemas.microsoft.com/office/drawing/2014/main" id="{B5E86449-4952-8F42-BC88-1EB458F55A8F}"/>
              </a:ext>
            </a:extLst>
          </p:cNvPr>
          <p:cNvSpPr/>
          <p:nvPr userDrawn="1"/>
        </p:nvSpPr>
        <p:spPr>
          <a:xfrm>
            <a:off x="1" y="245774"/>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pic>
        <p:nvPicPr>
          <p:cNvPr id="11" name="Picture 10">
            <a:extLst>
              <a:ext uri="{FF2B5EF4-FFF2-40B4-BE49-F238E27FC236}">
                <a16:creationId xmlns:a16="http://schemas.microsoft.com/office/drawing/2014/main" id="{D9EDDAF0-6209-7D47-91A8-17B32802474A}"/>
              </a:ext>
            </a:extLst>
          </p:cNvPr>
          <p:cNvPicPr>
            <a:picLocks noChangeAspect="1"/>
          </p:cNvPicPr>
          <p:nvPr userDrawn="1"/>
        </p:nvPicPr>
        <p:blipFill>
          <a:blip r:embed="rId3"/>
          <a:stretch>
            <a:fillRect/>
          </a:stretch>
        </p:blipFill>
        <p:spPr>
          <a:xfrm>
            <a:off x="10049908" y="6232700"/>
            <a:ext cx="1693041" cy="397272"/>
          </a:xfrm>
          <a:prstGeom prst="rect">
            <a:avLst/>
          </a:prstGeom>
        </p:spPr>
      </p:pic>
      <p:sp>
        <p:nvSpPr>
          <p:cNvPr id="3" name="Text Placeholder 2">
            <a:extLst>
              <a:ext uri="{FF2B5EF4-FFF2-40B4-BE49-F238E27FC236}">
                <a16:creationId xmlns:a16="http://schemas.microsoft.com/office/drawing/2014/main" id="{BB77467C-46B8-294D-8663-E6A09A51EF46}"/>
              </a:ext>
            </a:extLst>
          </p:cNvPr>
          <p:cNvSpPr>
            <a:spLocks noGrp="1"/>
          </p:cNvSpPr>
          <p:nvPr>
            <p:ph type="body" sz="quarter" idx="10"/>
          </p:nvPr>
        </p:nvSpPr>
        <p:spPr>
          <a:xfrm>
            <a:off x="609600" y="1119736"/>
            <a:ext cx="10780184" cy="4752675"/>
          </a:xfrm>
          <a:prstGeom prst="rect">
            <a:avLst/>
          </a:prstGeom>
        </p:spPr>
        <p:txBody>
          <a:bodyPr/>
          <a:lstStyle>
            <a:lvl1pP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buClr>
                <a:schemeClr val="tx2"/>
              </a:buCl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523962" indent="-304792">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2133547" indent="-304792">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743131" indent="-304792">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9335353"/>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62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022B78-15A3-CC46-8DFE-E6480C8FF06E}"/>
              </a:ext>
            </a:extLst>
          </p:cNvPr>
          <p:cNvPicPr>
            <a:picLocks noChangeAspect="1"/>
          </p:cNvPicPr>
          <p:nvPr userDrawn="1"/>
        </p:nvPicPr>
        <p:blipFill rotWithShape="1">
          <a:blip r:embed="rId2"/>
          <a:srcRect r="30265" b="25476"/>
          <a:stretch/>
        </p:blipFill>
        <p:spPr>
          <a:xfrm>
            <a:off x="7881870" y="3417048"/>
            <a:ext cx="4310129" cy="3440952"/>
          </a:xfrm>
          <a:prstGeom prst="rect">
            <a:avLst/>
          </a:prstGeom>
        </p:spPr>
      </p:pic>
      <p:sp>
        <p:nvSpPr>
          <p:cNvPr id="5" name="Title 1">
            <a:extLst>
              <a:ext uri="{FF2B5EF4-FFF2-40B4-BE49-F238E27FC236}">
                <a16:creationId xmlns:a16="http://schemas.microsoft.com/office/drawing/2014/main" id="{36DBD99C-CDA3-EB4E-BD09-962B5E148DFC}"/>
              </a:ext>
            </a:extLst>
          </p:cNvPr>
          <p:cNvSpPr>
            <a:spLocks noGrp="1"/>
          </p:cNvSpPr>
          <p:nvPr>
            <p:ph type="title"/>
          </p:nvPr>
        </p:nvSpPr>
        <p:spPr>
          <a:xfrm>
            <a:off x="609750" y="245774"/>
            <a:ext cx="10779708"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A68FFEEC-4163-6A4A-9364-59C4FDD16F76}"/>
              </a:ext>
            </a:extLst>
          </p:cNvPr>
          <p:cNvSpPr>
            <a:spLocks noGrp="1"/>
          </p:cNvSpPr>
          <p:nvPr>
            <p:ph idx="1" hasCustomPrompt="1"/>
          </p:nvPr>
        </p:nvSpPr>
        <p:spPr>
          <a:xfrm>
            <a:off x="609601" y="1119735"/>
            <a:ext cx="10784923" cy="538080"/>
          </a:xfrm>
          <a:prstGeom prst="rect">
            <a:avLst/>
          </a:prstGeom>
        </p:spPr>
        <p:txBody>
          <a:bodyPr/>
          <a:lstStyle>
            <a:lvl1pPr marL="0" indent="0">
              <a:buClr>
                <a:schemeClr val="tx2"/>
              </a:buClr>
              <a:buNone/>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990575" indent="-380990">
              <a:buClr>
                <a:schemeClr val="tx2"/>
              </a:buClr>
              <a:buFont typeface="Arial"/>
              <a:buChar char="•"/>
              <a:defRPr sz="2133" b="1" i="0">
                <a:solidFill>
                  <a:schemeClr val="accent2"/>
                </a:solidFill>
                <a:latin typeface="Amazon Ember" panose="020B0603020204020204" pitchFamily="34" charset="0"/>
                <a:ea typeface="Amazon Ember" panose="020B0603020204020204" pitchFamily="34" charset="0"/>
                <a:cs typeface="Amazon Ember" panose="020B0603020204020204" pitchFamily="34" charset="0"/>
              </a:defRPr>
            </a:lvl2pPr>
            <a:lvl3pPr marL="1523962" indent="-304792">
              <a:buClr>
                <a:schemeClr val="tx2"/>
              </a:buClr>
              <a:buFont typeface="Arial"/>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a:buClr>
                <a:schemeClr val="tx2"/>
              </a:buCl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Click to edit </a:t>
            </a:r>
            <a:r>
              <a:rPr lang="en-US" dirty="0" err="1"/>
              <a:t>Subheader</a:t>
            </a:r>
            <a:r>
              <a:rPr lang="en-US" dirty="0"/>
              <a:t> Content</a:t>
            </a:r>
          </a:p>
        </p:txBody>
      </p:sp>
      <p:sp>
        <p:nvSpPr>
          <p:cNvPr id="18" name="Rectangle 17">
            <a:extLst>
              <a:ext uri="{FF2B5EF4-FFF2-40B4-BE49-F238E27FC236}">
                <a16:creationId xmlns:a16="http://schemas.microsoft.com/office/drawing/2014/main" id="{B5E86449-4952-8F42-BC88-1EB458F55A8F}"/>
              </a:ext>
            </a:extLst>
          </p:cNvPr>
          <p:cNvSpPr/>
          <p:nvPr userDrawn="1"/>
        </p:nvSpPr>
        <p:spPr>
          <a:xfrm>
            <a:off x="1" y="245774"/>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pic>
        <p:nvPicPr>
          <p:cNvPr id="11" name="Picture 10">
            <a:extLst>
              <a:ext uri="{FF2B5EF4-FFF2-40B4-BE49-F238E27FC236}">
                <a16:creationId xmlns:a16="http://schemas.microsoft.com/office/drawing/2014/main" id="{D9EDDAF0-6209-7D47-91A8-17B32802474A}"/>
              </a:ext>
            </a:extLst>
          </p:cNvPr>
          <p:cNvPicPr>
            <a:picLocks noChangeAspect="1"/>
          </p:cNvPicPr>
          <p:nvPr userDrawn="1"/>
        </p:nvPicPr>
        <p:blipFill>
          <a:blip r:embed="rId3"/>
          <a:stretch>
            <a:fillRect/>
          </a:stretch>
        </p:blipFill>
        <p:spPr>
          <a:xfrm>
            <a:off x="10049908" y="6232700"/>
            <a:ext cx="1693041" cy="397272"/>
          </a:xfrm>
          <a:prstGeom prst="rect">
            <a:avLst/>
          </a:prstGeom>
        </p:spPr>
      </p:pic>
      <p:sp>
        <p:nvSpPr>
          <p:cNvPr id="3" name="Text Placeholder 2">
            <a:extLst>
              <a:ext uri="{FF2B5EF4-FFF2-40B4-BE49-F238E27FC236}">
                <a16:creationId xmlns:a16="http://schemas.microsoft.com/office/drawing/2014/main" id="{BB77467C-46B8-294D-8663-E6A09A51EF46}"/>
              </a:ext>
            </a:extLst>
          </p:cNvPr>
          <p:cNvSpPr>
            <a:spLocks noGrp="1"/>
          </p:cNvSpPr>
          <p:nvPr>
            <p:ph type="body" sz="quarter" idx="10"/>
          </p:nvPr>
        </p:nvSpPr>
        <p:spPr>
          <a:xfrm>
            <a:off x="609600" y="1709853"/>
            <a:ext cx="10780184" cy="4386147"/>
          </a:xfrm>
          <a:prstGeom prst="rect">
            <a:avLst/>
          </a:prstGeom>
        </p:spPr>
        <p:txBody>
          <a:bodyPr/>
          <a:lstStyle>
            <a:lvl1pP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buClr>
                <a:schemeClr val="tx2"/>
              </a:buCl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523962" indent="-304792">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2133547" indent="-304792">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743131" indent="-304792">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8145803"/>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62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mazon Confidential Title, Subtitle &amp;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976BF37-17B6-B14C-9754-2BF248C1202C}"/>
              </a:ext>
            </a:extLst>
          </p:cNvPr>
          <p:cNvPicPr>
            <a:picLocks noChangeAspect="1"/>
          </p:cNvPicPr>
          <p:nvPr userDrawn="1"/>
        </p:nvPicPr>
        <p:blipFill rotWithShape="1">
          <a:blip r:embed="rId2"/>
          <a:srcRect r="30265" b="25476"/>
          <a:stretch/>
        </p:blipFill>
        <p:spPr>
          <a:xfrm>
            <a:off x="7881870" y="3417048"/>
            <a:ext cx="4310129" cy="3440952"/>
          </a:xfrm>
          <a:prstGeom prst="rect">
            <a:avLst/>
          </a:prstGeom>
        </p:spPr>
      </p:pic>
      <p:sp>
        <p:nvSpPr>
          <p:cNvPr id="5" name="Title 1">
            <a:extLst>
              <a:ext uri="{FF2B5EF4-FFF2-40B4-BE49-F238E27FC236}">
                <a16:creationId xmlns:a16="http://schemas.microsoft.com/office/drawing/2014/main" id="{36DBD99C-CDA3-EB4E-BD09-962B5E148DFC}"/>
              </a:ext>
            </a:extLst>
          </p:cNvPr>
          <p:cNvSpPr>
            <a:spLocks noGrp="1"/>
          </p:cNvSpPr>
          <p:nvPr>
            <p:ph type="title"/>
          </p:nvPr>
        </p:nvSpPr>
        <p:spPr>
          <a:xfrm>
            <a:off x="609750" y="245774"/>
            <a:ext cx="10779708"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A68FFEEC-4163-6A4A-9364-59C4FDD16F76}"/>
              </a:ext>
            </a:extLst>
          </p:cNvPr>
          <p:cNvSpPr>
            <a:spLocks noGrp="1"/>
          </p:cNvSpPr>
          <p:nvPr>
            <p:ph idx="1" hasCustomPrompt="1"/>
          </p:nvPr>
        </p:nvSpPr>
        <p:spPr>
          <a:xfrm>
            <a:off x="609601" y="1119733"/>
            <a:ext cx="10784923" cy="547337"/>
          </a:xfrm>
          <a:prstGeom prst="rect">
            <a:avLst/>
          </a:prstGeom>
        </p:spPr>
        <p:txBody>
          <a:bodyPr/>
          <a:lstStyle>
            <a:lvl1pPr marL="0" indent="0">
              <a:buClr>
                <a:schemeClr val="tx2"/>
              </a:buClr>
              <a:buNone/>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990575" indent="-380990">
              <a:buClr>
                <a:schemeClr val="tx2"/>
              </a:buClr>
              <a:buFont typeface="Arial"/>
              <a:buChar char="•"/>
              <a:defRPr sz="2133" b="1" i="0">
                <a:solidFill>
                  <a:schemeClr val="accent2"/>
                </a:solidFill>
                <a:latin typeface="Amazon Ember" panose="020B0603020204020204" pitchFamily="34" charset="0"/>
                <a:ea typeface="Amazon Ember" panose="020B0603020204020204" pitchFamily="34" charset="0"/>
                <a:cs typeface="Amazon Ember" panose="020B0603020204020204" pitchFamily="34" charset="0"/>
              </a:defRPr>
            </a:lvl2pPr>
            <a:lvl3pPr marL="1523962" indent="-304792">
              <a:buClr>
                <a:schemeClr val="tx2"/>
              </a:buClr>
              <a:buFont typeface="Arial"/>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a:buClr>
                <a:schemeClr val="tx2"/>
              </a:buCl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Click to edit </a:t>
            </a:r>
            <a:r>
              <a:rPr lang="en-US" dirty="0" err="1"/>
              <a:t>Subheader</a:t>
            </a:r>
            <a:r>
              <a:rPr lang="en-US" dirty="0"/>
              <a:t> Content</a:t>
            </a:r>
          </a:p>
        </p:txBody>
      </p:sp>
      <p:sp>
        <p:nvSpPr>
          <p:cNvPr id="18" name="Rectangle 17">
            <a:extLst>
              <a:ext uri="{FF2B5EF4-FFF2-40B4-BE49-F238E27FC236}">
                <a16:creationId xmlns:a16="http://schemas.microsoft.com/office/drawing/2014/main" id="{B5E86449-4952-8F42-BC88-1EB458F55A8F}"/>
              </a:ext>
            </a:extLst>
          </p:cNvPr>
          <p:cNvSpPr/>
          <p:nvPr userDrawn="1"/>
        </p:nvSpPr>
        <p:spPr>
          <a:xfrm>
            <a:off x="1" y="245774"/>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pic>
        <p:nvPicPr>
          <p:cNvPr id="10" name="Picture 9">
            <a:extLst>
              <a:ext uri="{FF2B5EF4-FFF2-40B4-BE49-F238E27FC236}">
                <a16:creationId xmlns:a16="http://schemas.microsoft.com/office/drawing/2014/main" id="{EE46DEFC-F1E0-2648-A25B-AE7A4A7BF08F}"/>
              </a:ext>
            </a:extLst>
          </p:cNvPr>
          <p:cNvPicPr>
            <a:picLocks noChangeAspect="1"/>
          </p:cNvPicPr>
          <p:nvPr userDrawn="1"/>
        </p:nvPicPr>
        <p:blipFill>
          <a:blip r:embed="rId3"/>
          <a:stretch>
            <a:fillRect/>
          </a:stretch>
        </p:blipFill>
        <p:spPr>
          <a:xfrm>
            <a:off x="10049908" y="6232700"/>
            <a:ext cx="1693041" cy="397272"/>
          </a:xfrm>
          <a:prstGeom prst="rect">
            <a:avLst/>
          </a:prstGeom>
        </p:spPr>
      </p:pic>
      <p:sp>
        <p:nvSpPr>
          <p:cNvPr id="2" name="TextBox 1">
            <a:extLst>
              <a:ext uri="{FF2B5EF4-FFF2-40B4-BE49-F238E27FC236}">
                <a16:creationId xmlns:a16="http://schemas.microsoft.com/office/drawing/2014/main" id="{A962C5D9-5DFA-0F42-BD21-26FC20501DD6}"/>
              </a:ext>
            </a:extLst>
          </p:cNvPr>
          <p:cNvSpPr txBox="1"/>
          <p:nvPr userDrawn="1"/>
        </p:nvSpPr>
        <p:spPr>
          <a:xfrm>
            <a:off x="894357" y="6314850"/>
            <a:ext cx="5903495" cy="338554"/>
          </a:xfrm>
          <a:prstGeom prst="rect">
            <a:avLst/>
          </a:prstGeom>
          <a:noFill/>
        </p:spPr>
        <p:txBody>
          <a:bodyPr wrap="square" rtlCol="0">
            <a:spAutoFit/>
          </a:bodyPr>
          <a:lstStyle/>
          <a:p>
            <a:r>
              <a:rPr lang="en-US" sz="1600" b="1" i="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8" name="Text Placeholder 7">
            <a:extLst>
              <a:ext uri="{FF2B5EF4-FFF2-40B4-BE49-F238E27FC236}">
                <a16:creationId xmlns:a16="http://schemas.microsoft.com/office/drawing/2014/main" id="{3B9D07F6-3047-5945-9361-C2D640A1FF77}"/>
              </a:ext>
            </a:extLst>
          </p:cNvPr>
          <p:cNvSpPr>
            <a:spLocks noGrp="1"/>
          </p:cNvSpPr>
          <p:nvPr>
            <p:ph type="body" sz="quarter" idx="10"/>
          </p:nvPr>
        </p:nvSpPr>
        <p:spPr>
          <a:xfrm>
            <a:off x="609600" y="1713827"/>
            <a:ext cx="10780184" cy="4389967"/>
          </a:xfrm>
          <a:prstGeom prst="rect">
            <a:avLst/>
          </a:prstGeom>
        </p:spPr>
        <p:txBody>
          <a:bodyPr/>
          <a:lstStyle>
            <a:lvl1pP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buClr>
                <a:schemeClr val="tx2"/>
              </a:buCl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523962" indent="-304792">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2133547" indent="-304792">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743131" indent="-304792">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116321"/>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3F08F01-71AD-C642-8A9D-D1DEC27D24EA}"/>
              </a:ext>
            </a:extLst>
          </p:cNvPr>
          <p:cNvPicPr>
            <a:picLocks noChangeAspect="1"/>
          </p:cNvPicPr>
          <p:nvPr userDrawn="1"/>
        </p:nvPicPr>
        <p:blipFill rotWithShape="1">
          <a:blip r:embed="rId2"/>
          <a:srcRect r="30265" b="25476"/>
          <a:stretch/>
        </p:blipFill>
        <p:spPr>
          <a:xfrm>
            <a:off x="7881870" y="3417048"/>
            <a:ext cx="4310129" cy="3440952"/>
          </a:xfrm>
          <a:prstGeom prst="rect">
            <a:avLst/>
          </a:prstGeom>
        </p:spPr>
      </p:pic>
      <p:sp>
        <p:nvSpPr>
          <p:cNvPr id="2" name="Title 1">
            <a:extLst>
              <a:ext uri="{FF2B5EF4-FFF2-40B4-BE49-F238E27FC236}">
                <a16:creationId xmlns:a16="http://schemas.microsoft.com/office/drawing/2014/main" id="{480C0207-E652-BC4D-9680-AE6AC17EC769}"/>
              </a:ext>
            </a:extLst>
          </p:cNvPr>
          <p:cNvSpPr>
            <a:spLocks noGrp="1"/>
          </p:cNvSpPr>
          <p:nvPr>
            <p:ph type="title"/>
          </p:nvPr>
        </p:nvSpPr>
        <p:spPr>
          <a:xfrm>
            <a:off x="609600" y="246037"/>
            <a:ext cx="10977384"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pic>
        <p:nvPicPr>
          <p:cNvPr id="7" name="Picture 6">
            <a:extLst>
              <a:ext uri="{FF2B5EF4-FFF2-40B4-BE49-F238E27FC236}">
                <a16:creationId xmlns:a16="http://schemas.microsoft.com/office/drawing/2014/main" id="{0152BFE0-5C36-BD4A-9CAA-5A60491CD171}"/>
              </a:ext>
            </a:extLst>
          </p:cNvPr>
          <p:cNvPicPr>
            <a:picLocks noChangeAspect="1"/>
          </p:cNvPicPr>
          <p:nvPr userDrawn="1"/>
        </p:nvPicPr>
        <p:blipFill>
          <a:blip r:embed="rId3"/>
          <a:stretch>
            <a:fillRect/>
          </a:stretch>
        </p:blipFill>
        <p:spPr>
          <a:xfrm>
            <a:off x="10049908" y="6232700"/>
            <a:ext cx="1693041" cy="397272"/>
          </a:xfrm>
          <a:prstGeom prst="rect">
            <a:avLst/>
          </a:prstGeom>
        </p:spPr>
      </p:pic>
      <p:sp>
        <p:nvSpPr>
          <p:cNvPr id="9" name="Rectangle 8">
            <a:extLst>
              <a:ext uri="{FF2B5EF4-FFF2-40B4-BE49-F238E27FC236}">
                <a16:creationId xmlns:a16="http://schemas.microsoft.com/office/drawing/2014/main" id="{A5CA94B1-1218-F343-9DA3-BEB96ABD67CC}"/>
              </a:ext>
            </a:extLst>
          </p:cNvPr>
          <p:cNvSpPr/>
          <p:nvPr userDrawn="1"/>
        </p:nvSpPr>
        <p:spPr>
          <a:xfrm>
            <a:off x="1" y="246037"/>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spTree>
    <p:extLst>
      <p:ext uri="{BB962C8B-B14F-4D97-AF65-F5344CB8AC3E}">
        <p14:creationId xmlns:p14="http://schemas.microsoft.com/office/powerpoint/2010/main" val="3382180530"/>
      </p:ext>
    </p:extLst>
  </p:cSld>
  <p:clrMapOvr>
    <a:masterClrMapping/>
  </p:clrMapOvr>
  <p:extLst>
    <p:ext uri="{DCECCB84-F9BA-43D5-87BE-67443E8EF086}">
      <p15:sldGuideLst xmlns:p15="http://schemas.microsoft.com/office/powerpoint/2012/main">
        <p15:guide id="1" pos="28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FFFDD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3F08F01-71AD-C642-8A9D-D1DEC27D24EA}"/>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r="30265" b="25476"/>
          <a:stretch/>
        </p:blipFill>
        <p:spPr>
          <a:xfrm>
            <a:off x="7881870" y="3417048"/>
            <a:ext cx="4310129" cy="3440952"/>
          </a:xfrm>
          <a:prstGeom prst="rect">
            <a:avLst/>
          </a:prstGeom>
        </p:spPr>
      </p:pic>
      <p:sp>
        <p:nvSpPr>
          <p:cNvPr id="2" name="Title 1">
            <a:extLst>
              <a:ext uri="{FF2B5EF4-FFF2-40B4-BE49-F238E27FC236}">
                <a16:creationId xmlns:a16="http://schemas.microsoft.com/office/drawing/2014/main" id="{480C0207-E652-BC4D-9680-AE6AC17EC769}"/>
              </a:ext>
            </a:extLst>
          </p:cNvPr>
          <p:cNvSpPr>
            <a:spLocks noGrp="1"/>
          </p:cNvSpPr>
          <p:nvPr>
            <p:ph type="title"/>
          </p:nvPr>
        </p:nvSpPr>
        <p:spPr>
          <a:xfrm>
            <a:off x="609600" y="246037"/>
            <a:ext cx="10977384"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pic>
        <p:nvPicPr>
          <p:cNvPr id="7" name="Picture 6">
            <a:extLst>
              <a:ext uri="{FF2B5EF4-FFF2-40B4-BE49-F238E27FC236}">
                <a16:creationId xmlns:a16="http://schemas.microsoft.com/office/drawing/2014/main" id="{0152BFE0-5C36-BD4A-9CAA-5A60491CD171}"/>
              </a:ext>
            </a:extLst>
          </p:cNvPr>
          <p:cNvPicPr>
            <a:picLocks noChangeAspect="1"/>
          </p:cNvPicPr>
          <p:nvPr userDrawn="1"/>
        </p:nvPicPr>
        <p:blipFill>
          <a:blip r:embed="rId4"/>
          <a:stretch>
            <a:fillRect/>
          </a:stretch>
        </p:blipFill>
        <p:spPr>
          <a:xfrm>
            <a:off x="10049908" y="6232700"/>
            <a:ext cx="1693041" cy="397272"/>
          </a:xfrm>
          <a:prstGeom prst="rect">
            <a:avLst/>
          </a:prstGeom>
        </p:spPr>
      </p:pic>
      <p:sp>
        <p:nvSpPr>
          <p:cNvPr id="9" name="Rectangle 8">
            <a:extLst>
              <a:ext uri="{FF2B5EF4-FFF2-40B4-BE49-F238E27FC236}">
                <a16:creationId xmlns:a16="http://schemas.microsoft.com/office/drawing/2014/main" id="{A5CA94B1-1218-F343-9DA3-BEB96ABD67CC}"/>
              </a:ext>
            </a:extLst>
          </p:cNvPr>
          <p:cNvSpPr/>
          <p:nvPr userDrawn="1"/>
        </p:nvSpPr>
        <p:spPr>
          <a:xfrm>
            <a:off x="1" y="246037"/>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spTree>
    <p:extLst>
      <p:ext uri="{BB962C8B-B14F-4D97-AF65-F5344CB8AC3E}">
        <p14:creationId xmlns:p14="http://schemas.microsoft.com/office/powerpoint/2010/main" val="3160150943"/>
      </p:ext>
    </p:extLst>
  </p:cSld>
  <p:clrMapOvr>
    <a:masterClrMapping/>
  </p:clrMapOvr>
  <p:extLst>
    <p:ext uri="{DCECCB84-F9BA-43D5-87BE-67443E8EF086}">
      <p15:sldGuideLst xmlns:p15="http://schemas.microsoft.com/office/powerpoint/2012/main">
        <p15:guide id="1" pos="28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9EBB1EB-9663-494A-B07F-C0F9C1D15C65}"/>
              </a:ext>
            </a:extLst>
          </p:cNvPr>
          <p:cNvSpPr/>
          <p:nvPr userDrawn="1"/>
        </p:nvSpPr>
        <p:spPr>
          <a:xfrm>
            <a:off x="-1" y="0"/>
            <a:ext cx="5112721" cy="6858000"/>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pic>
        <p:nvPicPr>
          <p:cNvPr id="16" name="Picture 15" descr="A circuit board&#10;&#10;Description automatically generated">
            <a:extLst>
              <a:ext uri="{FF2B5EF4-FFF2-40B4-BE49-F238E27FC236}">
                <a16:creationId xmlns:a16="http://schemas.microsoft.com/office/drawing/2014/main" id="{A05360A6-44EE-934B-AFD6-8784F3D0BED1}"/>
              </a:ext>
            </a:extLst>
          </p:cNvPr>
          <p:cNvPicPr>
            <a:picLocks noChangeAspect="1"/>
          </p:cNvPicPr>
          <p:nvPr userDrawn="1"/>
        </p:nvPicPr>
        <p:blipFill rotWithShape="1">
          <a:blip r:embed="rId2"/>
          <a:srcRect l="39690" t="3208" r="5228" b="21597"/>
          <a:stretch/>
        </p:blipFill>
        <p:spPr>
          <a:xfrm>
            <a:off x="587216" y="3151323"/>
            <a:ext cx="4525505" cy="3706677"/>
          </a:xfrm>
          <a:prstGeom prst="rect">
            <a:avLst/>
          </a:prstGeom>
        </p:spPr>
      </p:pic>
      <p:sp>
        <p:nvSpPr>
          <p:cNvPr id="12" name="Title 1">
            <a:extLst>
              <a:ext uri="{FF2B5EF4-FFF2-40B4-BE49-F238E27FC236}">
                <a16:creationId xmlns:a16="http://schemas.microsoft.com/office/drawing/2014/main" id="{B4B4A68B-EB01-794E-8EC9-C206B7A3A83E}"/>
              </a:ext>
            </a:extLst>
          </p:cNvPr>
          <p:cNvSpPr>
            <a:spLocks noGrp="1"/>
          </p:cNvSpPr>
          <p:nvPr>
            <p:ph type="title"/>
          </p:nvPr>
        </p:nvSpPr>
        <p:spPr>
          <a:xfrm>
            <a:off x="609600" y="245774"/>
            <a:ext cx="4503120" cy="727655"/>
          </a:xfrm>
          <a:prstGeom prst="rect">
            <a:avLst/>
          </a:prstGeom>
        </p:spPr>
        <p:txBody>
          <a:bodyPr/>
          <a:lstStyle>
            <a:lvl1pPr>
              <a:defRPr sz="4267"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14" name="Content Placeholder 2">
            <a:extLst>
              <a:ext uri="{FF2B5EF4-FFF2-40B4-BE49-F238E27FC236}">
                <a16:creationId xmlns:a16="http://schemas.microsoft.com/office/drawing/2014/main" id="{38F5655C-6A41-C04F-94F0-B5A90358C35C}"/>
              </a:ext>
            </a:extLst>
          </p:cNvPr>
          <p:cNvSpPr>
            <a:spLocks noGrp="1"/>
          </p:cNvSpPr>
          <p:nvPr>
            <p:ph idx="1" hasCustomPrompt="1"/>
          </p:nvPr>
        </p:nvSpPr>
        <p:spPr>
          <a:xfrm>
            <a:off x="5414074" y="1857938"/>
            <a:ext cx="6078212" cy="4209487"/>
          </a:xfrm>
          <a:prstGeom prst="rect">
            <a:avLst/>
          </a:prstGeom>
        </p:spPr>
        <p:txBody>
          <a:bodyPr/>
          <a:lstStyle>
            <a:lvl1pPr marL="380990" indent="-380990">
              <a:buClr>
                <a:schemeClr val="tx2"/>
              </a:buClr>
              <a:buFont typeface="Arial" panose="020B0604020202020204" pitchFamily="34" charset="0"/>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990575" indent="-380990">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523962" indent="-304792">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2133547" indent="-304792">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First level</a:t>
            </a:r>
          </a:p>
          <a:p>
            <a:pPr lvl="1"/>
            <a:r>
              <a:rPr lang="en-US" dirty="0"/>
              <a:t>Second level</a:t>
            </a:r>
          </a:p>
          <a:p>
            <a:pPr lvl="2"/>
            <a:r>
              <a:rPr lang="en-US" dirty="0"/>
              <a:t>Third level</a:t>
            </a:r>
          </a:p>
          <a:p>
            <a:pPr lvl="3"/>
            <a:r>
              <a:rPr lang="en-US" dirty="0"/>
              <a:t>Fourth level</a:t>
            </a:r>
          </a:p>
        </p:txBody>
      </p:sp>
      <p:pic>
        <p:nvPicPr>
          <p:cNvPr id="8" name="Picture 7">
            <a:extLst>
              <a:ext uri="{FF2B5EF4-FFF2-40B4-BE49-F238E27FC236}">
                <a16:creationId xmlns:a16="http://schemas.microsoft.com/office/drawing/2014/main" id="{0B551D3C-9AD4-2E41-9D69-00093BC11A76}"/>
              </a:ext>
            </a:extLst>
          </p:cNvPr>
          <p:cNvPicPr>
            <a:picLocks noChangeAspect="1"/>
          </p:cNvPicPr>
          <p:nvPr userDrawn="1"/>
        </p:nvPicPr>
        <p:blipFill>
          <a:blip r:embed="rId3"/>
          <a:stretch>
            <a:fillRect/>
          </a:stretch>
        </p:blipFill>
        <p:spPr>
          <a:xfrm>
            <a:off x="10049908" y="6232700"/>
            <a:ext cx="1693041" cy="397272"/>
          </a:xfrm>
          <a:prstGeom prst="rect">
            <a:avLst/>
          </a:prstGeom>
        </p:spPr>
      </p:pic>
      <p:sp>
        <p:nvSpPr>
          <p:cNvPr id="11" name="Text Placeholder 2">
            <a:extLst>
              <a:ext uri="{FF2B5EF4-FFF2-40B4-BE49-F238E27FC236}">
                <a16:creationId xmlns:a16="http://schemas.microsoft.com/office/drawing/2014/main" id="{D60EFA87-A28D-584A-AF89-AF667056E1EC}"/>
              </a:ext>
            </a:extLst>
          </p:cNvPr>
          <p:cNvSpPr>
            <a:spLocks noGrp="1"/>
          </p:cNvSpPr>
          <p:nvPr>
            <p:ph type="body" sz="quarter" idx="11" hasCustomPrompt="1"/>
          </p:nvPr>
        </p:nvSpPr>
        <p:spPr>
          <a:xfrm>
            <a:off x="609600" y="1857939"/>
            <a:ext cx="4503120" cy="570387"/>
          </a:xfrm>
          <a:prstGeom prst="rect">
            <a:avLst/>
          </a:prstGeom>
        </p:spPr>
        <p:txBody>
          <a:bodyPr/>
          <a:lstStyle>
            <a:lvl1pPr>
              <a:defRPr sz="2667" b="1" i="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Subtitle Text</a:t>
            </a:r>
          </a:p>
        </p:txBody>
      </p:sp>
    </p:spTree>
    <p:extLst>
      <p:ext uri="{BB962C8B-B14F-4D97-AF65-F5344CB8AC3E}">
        <p14:creationId xmlns:p14="http://schemas.microsoft.com/office/powerpoint/2010/main" val="3686838325"/>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70F9D04-B479-3A40-84D1-C9872A1AA97D}"/>
              </a:ext>
            </a:extLst>
          </p:cNvPr>
          <p:cNvPicPr>
            <a:picLocks noChangeAspect="1"/>
          </p:cNvPicPr>
          <p:nvPr userDrawn="1"/>
        </p:nvPicPr>
        <p:blipFill rotWithShape="1">
          <a:blip r:embed="rId2"/>
          <a:srcRect r="30265" b="25476"/>
          <a:stretch/>
        </p:blipFill>
        <p:spPr>
          <a:xfrm>
            <a:off x="7881870" y="3417048"/>
            <a:ext cx="4310129" cy="3440952"/>
          </a:xfrm>
          <a:prstGeom prst="rect">
            <a:avLst/>
          </a:prstGeom>
        </p:spPr>
      </p:pic>
      <p:sp>
        <p:nvSpPr>
          <p:cNvPr id="10" name="Rectangle 9">
            <a:extLst>
              <a:ext uri="{FF2B5EF4-FFF2-40B4-BE49-F238E27FC236}">
                <a16:creationId xmlns:a16="http://schemas.microsoft.com/office/drawing/2014/main" id="{360F4888-8BD6-2441-A11B-6B48777CE50E}"/>
              </a:ext>
            </a:extLst>
          </p:cNvPr>
          <p:cNvSpPr/>
          <p:nvPr userDrawn="1"/>
        </p:nvSpPr>
        <p:spPr>
          <a:xfrm>
            <a:off x="1" y="245774"/>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sp>
        <p:nvSpPr>
          <p:cNvPr id="16" name="Content Placeholder 2">
            <a:extLst>
              <a:ext uri="{FF2B5EF4-FFF2-40B4-BE49-F238E27FC236}">
                <a16:creationId xmlns:a16="http://schemas.microsoft.com/office/drawing/2014/main" id="{F3C8095C-0378-F64F-AB25-70F898576478}"/>
              </a:ext>
            </a:extLst>
          </p:cNvPr>
          <p:cNvSpPr>
            <a:spLocks noGrp="1"/>
          </p:cNvSpPr>
          <p:nvPr>
            <p:ph idx="1" hasCustomPrompt="1"/>
          </p:nvPr>
        </p:nvSpPr>
        <p:spPr>
          <a:xfrm>
            <a:off x="609601" y="1688818"/>
            <a:ext cx="10805820" cy="4178009"/>
          </a:xfrm>
          <a:prstGeom prst="rect">
            <a:avLst/>
          </a:prstGeom>
        </p:spPr>
        <p:txBody>
          <a:bodyPr/>
          <a:lstStyle>
            <a:lvl1pPr marL="380990" indent="-380990">
              <a:buClr>
                <a:schemeClr val="tx2"/>
              </a:buClr>
              <a:buFont typeface="Arial" panose="020B0604020202020204" pitchFamily="34" charset="0"/>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990575" indent="-380990">
              <a:buClr>
                <a:schemeClr val="tx2"/>
              </a:buClr>
              <a:buFont typeface="System Font Regular"/>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523962" indent="-304792">
              <a:buClr>
                <a:schemeClr val="tx2"/>
              </a:buClr>
              <a:buFont typeface="System Font Regular"/>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2133547" indent="-304792">
              <a:buClr>
                <a:schemeClr val="tx2"/>
              </a:buClr>
              <a:buFont typeface="System Font Regular"/>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9" name="Title 1">
            <a:extLst>
              <a:ext uri="{FF2B5EF4-FFF2-40B4-BE49-F238E27FC236}">
                <a16:creationId xmlns:a16="http://schemas.microsoft.com/office/drawing/2014/main" id="{B6B5CD12-C9B0-1D45-8D86-2A24FDA27881}"/>
              </a:ext>
            </a:extLst>
          </p:cNvPr>
          <p:cNvSpPr>
            <a:spLocks noGrp="1"/>
          </p:cNvSpPr>
          <p:nvPr>
            <p:ph type="title"/>
          </p:nvPr>
        </p:nvSpPr>
        <p:spPr>
          <a:xfrm>
            <a:off x="609603" y="245774"/>
            <a:ext cx="10805819"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24C03E9E-3D28-6344-BFE1-269164675B6A}"/>
              </a:ext>
            </a:extLst>
          </p:cNvPr>
          <p:cNvPicPr>
            <a:picLocks noChangeAspect="1"/>
          </p:cNvPicPr>
          <p:nvPr userDrawn="1"/>
        </p:nvPicPr>
        <p:blipFill>
          <a:blip r:embed="rId3"/>
          <a:stretch>
            <a:fillRect/>
          </a:stretch>
        </p:blipFill>
        <p:spPr>
          <a:xfrm>
            <a:off x="10049908" y="6232700"/>
            <a:ext cx="1693041" cy="397272"/>
          </a:xfrm>
          <a:prstGeom prst="rect">
            <a:avLst/>
          </a:prstGeom>
        </p:spPr>
      </p:pic>
      <p:sp>
        <p:nvSpPr>
          <p:cNvPr id="3" name="Text Placeholder 2">
            <a:extLst>
              <a:ext uri="{FF2B5EF4-FFF2-40B4-BE49-F238E27FC236}">
                <a16:creationId xmlns:a16="http://schemas.microsoft.com/office/drawing/2014/main" id="{56D4B60B-0C14-B141-B448-22BC37C991E9}"/>
              </a:ext>
            </a:extLst>
          </p:cNvPr>
          <p:cNvSpPr>
            <a:spLocks noGrp="1"/>
          </p:cNvSpPr>
          <p:nvPr>
            <p:ph type="body" sz="quarter" idx="10" hasCustomPrompt="1"/>
          </p:nvPr>
        </p:nvSpPr>
        <p:spPr>
          <a:xfrm>
            <a:off x="609601" y="1183217"/>
            <a:ext cx="10805820" cy="505600"/>
          </a:xfrm>
          <a:prstGeom prst="rect">
            <a:avLst/>
          </a:prstGeom>
        </p:spPr>
        <p:txBody>
          <a:bodyPr/>
          <a:lstStyle>
            <a:lvl1pPr>
              <a:defRPr sz="2667" b="1" i="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Subtitle Text</a:t>
            </a:r>
          </a:p>
        </p:txBody>
      </p:sp>
    </p:spTree>
    <p:extLst>
      <p:ext uri="{BB962C8B-B14F-4D97-AF65-F5344CB8AC3E}">
        <p14:creationId xmlns:p14="http://schemas.microsoft.com/office/powerpoint/2010/main" val="2226058006"/>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Column Bulleted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69D900-C9E0-834D-B276-B64BD1AFC7B7}"/>
              </a:ext>
            </a:extLst>
          </p:cNvPr>
          <p:cNvPicPr>
            <a:picLocks noChangeAspect="1"/>
          </p:cNvPicPr>
          <p:nvPr userDrawn="1"/>
        </p:nvPicPr>
        <p:blipFill rotWithShape="1">
          <a:blip r:embed="rId2"/>
          <a:srcRect r="30265" b="25476"/>
          <a:stretch/>
        </p:blipFill>
        <p:spPr>
          <a:xfrm>
            <a:off x="7881870" y="3417048"/>
            <a:ext cx="4310129" cy="3440952"/>
          </a:xfrm>
          <a:prstGeom prst="rect">
            <a:avLst/>
          </a:prstGeom>
        </p:spPr>
      </p:pic>
      <p:sp>
        <p:nvSpPr>
          <p:cNvPr id="3" name="Text Placeholder 2"/>
          <p:cNvSpPr>
            <a:spLocks noGrp="1"/>
          </p:cNvSpPr>
          <p:nvPr>
            <p:ph type="body" idx="1"/>
          </p:nvPr>
        </p:nvSpPr>
        <p:spPr>
          <a:xfrm>
            <a:off x="609600" y="1097195"/>
            <a:ext cx="5227640" cy="639763"/>
          </a:xfrm>
          <a:prstGeom prst="rect">
            <a:avLst/>
          </a:prstGeom>
        </p:spPr>
        <p:txBody>
          <a:bodyPr anchor="ctr">
            <a:noAutofit/>
          </a:bodyPr>
          <a:lstStyle>
            <a:lvl1pPr marL="0" indent="0">
              <a:buNone/>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Edit Master text styles</a:t>
            </a:r>
          </a:p>
        </p:txBody>
      </p:sp>
      <p:sp>
        <p:nvSpPr>
          <p:cNvPr id="4" name="Content Placeholder 3"/>
          <p:cNvSpPr>
            <a:spLocks noGrp="1"/>
          </p:cNvSpPr>
          <p:nvPr>
            <p:ph sz="half" idx="2"/>
          </p:nvPr>
        </p:nvSpPr>
        <p:spPr>
          <a:xfrm>
            <a:off x="609600" y="1736959"/>
            <a:ext cx="5227640" cy="4285707"/>
          </a:xfrm>
          <a:prstGeom prst="rect">
            <a:avLst/>
          </a:prstGeom>
        </p:spPr>
        <p:txBody>
          <a:bodyPr/>
          <a:lstStyle>
            <a:lvl1pPr marL="380990" indent="-380990">
              <a:buClr>
                <a:schemeClr val="tx2"/>
              </a:buClr>
              <a:buFont typeface="Arial" panose="020B0604020202020204" pitchFamily="34" charset="0"/>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990575" indent="-380990">
              <a:buClr>
                <a:schemeClr val="tx2"/>
              </a:buClr>
              <a:buFont typeface="System Font Regular"/>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523962" indent="-304792">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2133547" indent="-304792">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a:defRPr sz="2133"/>
            </a:lvl6pPr>
            <a:lvl7pPr>
              <a:defRPr sz="2133"/>
            </a:lvl7pPr>
            <a:lvl8pPr>
              <a:defRPr sz="2133"/>
            </a:lvl8pPr>
            <a:lvl9pPr>
              <a:defRPr sz="2133"/>
            </a:lvl9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5" name="Text Placeholder 4"/>
          <p:cNvSpPr>
            <a:spLocks noGrp="1"/>
          </p:cNvSpPr>
          <p:nvPr>
            <p:ph type="body" sz="quarter" idx="3"/>
          </p:nvPr>
        </p:nvSpPr>
        <p:spPr>
          <a:xfrm>
            <a:off x="6193432" y="1097195"/>
            <a:ext cx="5229693" cy="639763"/>
          </a:xfrm>
          <a:prstGeom prst="rect">
            <a:avLst/>
          </a:prstGeom>
        </p:spPr>
        <p:txBody>
          <a:bodyPr anchor="ctr">
            <a:normAutofit/>
          </a:bodyPr>
          <a:lstStyle>
            <a:lvl1pPr marL="0" indent="0">
              <a:buNone/>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Edit Master text styles</a:t>
            </a:r>
          </a:p>
        </p:txBody>
      </p:sp>
      <p:sp>
        <p:nvSpPr>
          <p:cNvPr id="16" name="Content Placeholder 5"/>
          <p:cNvSpPr>
            <a:spLocks noGrp="1"/>
          </p:cNvSpPr>
          <p:nvPr>
            <p:ph sz="quarter" idx="4"/>
          </p:nvPr>
        </p:nvSpPr>
        <p:spPr>
          <a:xfrm>
            <a:off x="6193432" y="1736959"/>
            <a:ext cx="5229693" cy="4285707"/>
          </a:xfrm>
          <a:prstGeom prst="rect">
            <a:avLst/>
          </a:prstGeom>
        </p:spPr>
        <p:txBody>
          <a:bodyPr/>
          <a:lstStyle>
            <a:lvl1pPr marL="380990" indent="-380990">
              <a:buClr>
                <a:schemeClr val="tx2"/>
              </a:buClr>
              <a:buFont typeface="Arial" panose="020B0604020202020204" pitchFamily="34" charset="0"/>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990575" indent="-380990">
              <a:buClr>
                <a:schemeClr val="tx2"/>
              </a:buClr>
              <a:buFont typeface="System Font Regular"/>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523962" indent="-304792">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2133547" indent="-304792">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a:defRPr sz="2133"/>
            </a:lvl6pPr>
            <a:lvl7pPr>
              <a:defRPr sz="2133"/>
            </a:lvl7pPr>
            <a:lvl8pPr>
              <a:defRPr sz="2133"/>
            </a:lvl8pPr>
            <a:lvl9pPr>
              <a:defRPr sz="2133"/>
            </a:lvl9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5" name="Title 1">
            <a:extLst>
              <a:ext uri="{FF2B5EF4-FFF2-40B4-BE49-F238E27FC236}">
                <a16:creationId xmlns:a16="http://schemas.microsoft.com/office/drawing/2014/main" id="{0EEAC1D2-7845-2A4B-96F7-FF279AB2D343}"/>
              </a:ext>
            </a:extLst>
          </p:cNvPr>
          <p:cNvSpPr>
            <a:spLocks noGrp="1"/>
          </p:cNvSpPr>
          <p:nvPr>
            <p:ph type="title"/>
          </p:nvPr>
        </p:nvSpPr>
        <p:spPr>
          <a:xfrm>
            <a:off x="609600" y="245774"/>
            <a:ext cx="10805821"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2" name="Rectangle 11">
            <a:extLst>
              <a:ext uri="{FF2B5EF4-FFF2-40B4-BE49-F238E27FC236}">
                <a16:creationId xmlns:a16="http://schemas.microsoft.com/office/drawing/2014/main" id="{938F72B9-CAC0-D049-ABB5-BD76D26A89B4}"/>
              </a:ext>
            </a:extLst>
          </p:cNvPr>
          <p:cNvSpPr/>
          <p:nvPr userDrawn="1"/>
        </p:nvSpPr>
        <p:spPr>
          <a:xfrm>
            <a:off x="1" y="245774"/>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pic>
        <p:nvPicPr>
          <p:cNvPr id="11" name="Picture 10">
            <a:extLst>
              <a:ext uri="{FF2B5EF4-FFF2-40B4-BE49-F238E27FC236}">
                <a16:creationId xmlns:a16="http://schemas.microsoft.com/office/drawing/2014/main" id="{425C1AC7-F0BC-4F4D-BE35-588F798EB0B2}"/>
              </a:ext>
            </a:extLst>
          </p:cNvPr>
          <p:cNvPicPr>
            <a:picLocks noChangeAspect="1"/>
          </p:cNvPicPr>
          <p:nvPr userDrawn="1"/>
        </p:nvPicPr>
        <p:blipFill>
          <a:blip r:embed="rId3"/>
          <a:stretch>
            <a:fillRect/>
          </a:stretch>
        </p:blipFill>
        <p:spPr>
          <a:xfrm>
            <a:off x="10049908" y="6232700"/>
            <a:ext cx="1693041" cy="397272"/>
          </a:xfrm>
          <a:prstGeom prst="rect">
            <a:avLst/>
          </a:prstGeom>
        </p:spPr>
      </p:pic>
    </p:spTree>
    <p:extLst>
      <p:ext uri="{BB962C8B-B14F-4D97-AF65-F5344CB8AC3E}">
        <p14:creationId xmlns:p14="http://schemas.microsoft.com/office/powerpoint/2010/main" val="1226758540"/>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guide id="3" pos="540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CE5ED178-FD11-E141-B99C-BA71299E8E8C}"/>
              </a:ext>
            </a:extLst>
          </p:cNvPr>
          <p:cNvPicPr>
            <a:picLocks noChangeAspect="1"/>
          </p:cNvPicPr>
          <p:nvPr userDrawn="1"/>
        </p:nvPicPr>
        <p:blipFill rotWithShape="1">
          <a:blip r:embed="rId2"/>
          <a:srcRect r="30265" b="25476"/>
          <a:stretch/>
        </p:blipFill>
        <p:spPr>
          <a:xfrm>
            <a:off x="7881870" y="3417048"/>
            <a:ext cx="4310129" cy="3440952"/>
          </a:xfrm>
          <a:prstGeom prst="rect">
            <a:avLst/>
          </a:prstGeom>
        </p:spPr>
      </p:pic>
      <p:sp>
        <p:nvSpPr>
          <p:cNvPr id="3" name="Content Placeholder 2"/>
          <p:cNvSpPr>
            <a:spLocks noGrp="1"/>
          </p:cNvSpPr>
          <p:nvPr>
            <p:ph sz="half" idx="1"/>
          </p:nvPr>
        </p:nvSpPr>
        <p:spPr>
          <a:xfrm>
            <a:off x="609600" y="1615645"/>
            <a:ext cx="3264249" cy="2571361"/>
          </a:xfrm>
          <a:prstGeom prst="rect">
            <a:avLst/>
          </a:prstGeom>
        </p:spPr>
        <p:txBody>
          <a:bodyPr>
            <a:normAutofit/>
          </a:bodyPr>
          <a:lstStyle>
            <a:lvl1pPr>
              <a:buClr>
                <a:schemeClr val="tx2"/>
              </a:buClr>
              <a:defRPr sz="2133"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a:buClr>
                <a:schemeClr val="tx2"/>
              </a:buCl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523962" indent="-304792">
              <a:buClr>
                <a:schemeClr val="tx2"/>
              </a:buClr>
              <a:buFont typeface="System Font Regular"/>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2209745" indent="-380990">
              <a:buClr>
                <a:schemeClr val="tx2"/>
              </a:buClr>
              <a:buFont typeface="System Font Regular"/>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sz="2133"/>
            </a:lvl5pPr>
            <a:lvl6pPr>
              <a:defRPr sz="2400"/>
            </a:lvl6pPr>
            <a:lvl7pPr>
              <a:defRPr sz="2400"/>
            </a:lvl7pPr>
            <a:lvl8pPr>
              <a:defRPr sz="2400"/>
            </a:lvl8pPr>
            <a:lvl9pPr>
              <a:defRPr sz="2400"/>
            </a:lvl9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itle 1">
            <a:extLst>
              <a:ext uri="{FF2B5EF4-FFF2-40B4-BE49-F238E27FC236}">
                <a16:creationId xmlns:a16="http://schemas.microsoft.com/office/drawing/2014/main" id="{FAE534CB-790F-7A44-AA82-1FEF5EA2454D}"/>
              </a:ext>
            </a:extLst>
          </p:cNvPr>
          <p:cNvSpPr>
            <a:spLocks noGrp="1"/>
          </p:cNvSpPr>
          <p:nvPr>
            <p:ph type="title"/>
          </p:nvPr>
        </p:nvSpPr>
        <p:spPr>
          <a:xfrm>
            <a:off x="609600" y="245774"/>
            <a:ext cx="10972800"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195A99CF-27BC-694E-BB92-EC73D5C5BD35}"/>
              </a:ext>
            </a:extLst>
          </p:cNvPr>
          <p:cNvSpPr/>
          <p:nvPr userDrawn="1"/>
        </p:nvSpPr>
        <p:spPr>
          <a:xfrm>
            <a:off x="1" y="245774"/>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sp>
        <p:nvSpPr>
          <p:cNvPr id="15" name="Text Placeholder 3">
            <a:extLst>
              <a:ext uri="{FF2B5EF4-FFF2-40B4-BE49-F238E27FC236}">
                <a16:creationId xmlns:a16="http://schemas.microsoft.com/office/drawing/2014/main" id="{9F3D1D0B-B96A-6640-A9D3-A63526866678}"/>
              </a:ext>
            </a:extLst>
          </p:cNvPr>
          <p:cNvSpPr>
            <a:spLocks noGrp="1"/>
          </p:cNvSpPr>
          <p:nvPr>
            <p:ph type="body" sz="half" idx="2" hasCustomPrompt="1"/>
          </p:nvPr>
        </p:nvSpPr>
        <p:spPr>
          <a:xfrm>
            <a:off x="604668" y="4225485"/>
            <a:ext cx="3264249" cy="481983"/>
          </a:xfrm>
          <a:prstGeom prst="rect">
            <a:avLst/>
          </a:prstGeom>
        </p:spPr>
        <p:txBody>
          <a:bodyPr>
            <a:noAutofit/>
          </a:bodyPr>
          <a:lstStyle>
            <a:lvl1pPr marL="0" indent="0" algn="ctr">
              <a:buNone/>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Edit text styles</a:t>
            </a:r>
          </a:p>
        </p:txBody>
      </p:sp>
      <p:sp>
        <p:nvSpPr>
          <p:cNvPr id="17" name="Text Placeholder 3">
            <a:extLst>
              <a:ext uri="{FF2B5EF4-FFF2-40B4-BE49-F238E27FC236}">
                <a16:creationId xmlns:a16="http://schemas.microsoft.com/office/drawing/2014/main" id="{DD0888C8-A1B7-344D-B575-D8E25DBA6C50}"/>
              </a:ext>
            </a:extLst>
          </p:cNvPr>
          <p:cNvSpPr>
            <a:spLocks noGrp="1"/>
          </p:cNvSpPr>
          <p:nvPr>
            <p:ph type="body" sz="half" idx="17" hasCustomPrompt="1"/>
          </p:nvPr>
        </p:nvSpPr>
        <p:spPr>
          <a:xfrm>
            <a:off x="4463877" y="4225485"/>
            <a:ext cx="3264249" cy="481983"/>
          </a:xfrm>
          <a:prstGeom prst="rect">
            <a:avLst/>
          </a:prstGeom>
        </p:spPr>
        <p:txBody>
          <a:bodyPr>
            <a:noAutofit/>
          </a:bodyPr>
          <a:lstStyle>
            <a:lvl1pPr marL="0" indent="0" algn="ctr">
              <a:buNone/>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Edit text styles</a:t>
            </a:r>
          </a:p>
        </p:txBody>
      </p:sp>
      <p:sp>
        <p:nvSpPr>
          <p:cNvPr id="19" name="Text Placeholder 3">
            <a:extLst>
              <a:ext uri="{FF2B5EF4-FFF2-40B4-BE49-F238E27FC236}">
                <a16:creationId xmlns:a16="http://schemas.microsoft.com/office/drawing/2014/main" id="{C515E8B6-62C6-4B4C-B810-209D8D6013AE}"/>
              </a:ext>
            </a:extLst>
          </p:cNvPr>
          <p:cNvSpPr>
            <a:spLocks noGrp="1"/>
          </p:cNvSpPr>
          <p:nvPr>
            <p:ph type="body" sz="half" idx="19" hasCustomPrompt="1"/>
          </p:nvPr>
        </p:nvSpPr>
        <p:spPr>
          <a:xfrm>
            <a:off x="8318152" y="4242939"/>
            <a:ext cx="3264249" cy="469733"/>
          </a:xfrm>
          <a:prstGeom prst="rect">
            <a:avLst/>
          </a:prstGeom>
        </p:spPr>
        <p:txBody>
          <a:bodyPr>
            <a:noAutofit/>
          </a:bodyPr>
          <a:lstStyle>
            <a:lvl1pPr marL="0" indent="0" algn="ctr">
              <a:buNone/>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Edit text styles</a:t>
            </a:r>
          </a:p>
        </p:txBody>
      </p:sp>
      <p:sp>
        <p:nvSpPr>
          <p:cNvPr id="20" name="Text Placeholder 3">
            <a:extLst>
              <a:ext uri="{FF2B5EF4-FFF2-40B4-BE49-F238E27FC236}">
                <a16:creationId xmlns:a16="http://schemas.microsoft.com/office/drawing/2014/main" id="{D368675E-B2F6-9648-A436-563D085453FA}"/>
              </a:ext>
            </a:extLst>
          </p:cNvPr>
          <p:cNvSpPr>
            <a:spLocks noGrp="1"/>
          </p:cNvSpPr>
          <p:nvPr>
            <p:ph type="body" sz="half" idx="23"/>
          </p:nvPr>
        </p:nvSpPr>
        <p:spPr>
          <a:xfrm>
            <a:off x="604668" y="4758267"/>
            <a:ext cx="3264249" cy="1308639"/>
          </a:xfrm>
          <a:prstGeom prst="rect">
            <a:avLst/>
          </a:prstGeom>
        </p:spPr>
        <p:txBody>
          <a:bodyPr>
            <a:noAutofit/>
          </a:bodyPr>
          <a:lstStyle>
            <a:lvl1pPr marL="0" indent="0" algn="ctr">
              <a:buNone/>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Edit Master text styles</a:t>
            </a:r>
          </a:p>
        </p:txBody>
      </p:sp>
      <p:sp>
        <p:nvSpPr>
          <p:cNvPr id="21" name="Text Placeholder 3">
            <a:extLst>
              <a:ext uri="{FF2B5EF4-FFF2-40B4-BE49-F238E27FC236}">
                <a16:creationId xmlns:a16="http://schemas.microsoft.com/office/drawing/2014/main" id="{1D0348CF-C771-6F4A-9E1E-B8BDA3A85C00}"/>
              </a:ext>
            </a:extLst>
          </p:cNvPr>
          <p:cNvSpPr>
            <a:spLocks noGrp="1"/>
          </p:cNvSpPr>
          <p:nvPr>
            <p:ph type="body" sz="half" idx="24"/>
          </p:nvPr>
        </p:nvSpPr>
        <p:spPr>
          <a:xfrm>
            <a:off x="4463877" y="4758267"/>
            <a:ext cx="3264249" cy="1308639"/>
          </a:xfrm>
          <a:prstGeom prst="rect">
            <a:avLst/>
          </a:prstGeom>
        </p:spPr>
        <p:txBody>
          <a:bodyPr>
            <a:noAutofit/>
          </a:bodyPr>
          <a:lstStyle>
            <a:lvl1pPr marL="0" indent="0" algn="ctr">
              <a:buNone/>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Edit Master text styles</a:t>
            </a:r>
          </a:p>
        </p:txBody>
      </p:sp>
      <p:sp>
        <p:nvSpPr>
          <p:cNvPr id="22" name="Text Placeholder 3">
            <a:extLst>
              <a:ext uri="{FF2B5EF4-FFF2-40B4-BE49-F238E27FC236}">
                <a16:creationId xmlns:a16="http://schemas.microsoft.com/office/drawing/2014/main" id="{9147A829-7FAE-4747-B412-7AB73136D15D}"/>
              </a:ext>
            </a:extLst>
          </p:cNvPr>
          <p:cNvSpPr>
            <a:spLocks noGrp="1"/>
          </p:cNvSpPr>
          <p:nvPr>
            <p:ph type="body" sz="half" idx="25"/>
          </p:nvPr>
        </p:nvSpPr>
        <p:spPr>
          <a:xfrm>
            <a:off x="8318152" y="4775721"/>
            <a:ext cx="3264249" cy="1268425"/>
          </a:xfrm>
          <a:prstGeom prst="rect">
            <a:avLst/>
          </a:prstGeom>
        </p:spPr>
        <p:txBody>
          <a:bodyPr>
            <a:noAutofit/>
          </a:bodyPr>
          <a:lstStyle>
            <a:lvl1pPr marL="0" indent="0" algn="ctr">
              <a:buNone/>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24" name="Content Placeholder 2">
            <a:extLst>
              <a:ext uri="{FF2B5EF4-FFF2-40B4-BE49-F238E27FC236}">
                <a16:creationId xmlns:a16="http://schemas.microsoft.com/office/drawing/2014/main" id="{A84FAE12-4781-CF42-9A10-5068B0C95114}"/>
              </a:ext>
            </a:extLst>
          </p:cNvPr>
          <p:cNvSpPr>
            <a:spLocks noGrp="1"/>
          </p:cNvSpPr>
          <p:nvPr>
            <p:ph sz="half" idx="26"/>
          </p:nvPr>
        </p:nvSpPr>
        <p:spPr>
          <a:xfrm>
            <a:off x="4463876" y="1615645"/>
            <a:ext cx="3264249" cy="2571361"/>
          </a:xfrm>
          <a:prstGeom prst="rect">
            <a:avLst/>
          </a:prstGeom>
        </p:spPr>
        <p:txBody>
          <a:bodyPr>
            <a:normAutofit/>
          </a:bodyPr>
          <a:lstStyle>
            <a:lvl1pPr>
              <a:buClr>
                <a:schemeClr val="tx2"/>
              </a:buClr>
              <a:defRPr sz="2133"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a:buClr>
                <a:schemeClr val="tx2"/>
              </a:buCl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523962" indent="-304792">
              <a:buClr>
                <a:schemeClr val="tx2"/>
              </a:buClr>
              <a:buFont typeface="System Font Regular"/>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2209745" indent="-380990">
              <a:buClr>
                <a:schemeClr val="tx2"/>
              </a:buClr>
              <a:buFont typeface="System Font Regular"/>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sz="2133"/>
            </a:lvl5pPr>
            <a:lvl6pPr>
              <a:defRPr sz="2400"/>
            </a:lvl6pPr>
            <a:lvl7pPr>
              <a:defRPr sz="2400"/>
            </a:lvl7pPr>
            <a:lvl8pPr>
              <a:defRPr sz="2400"/>
            </a:lvl8pPr>
            <a:lvl9pPr>
              <a:defRPr sz="2400"/>
            </a:lvl9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5" name="Content Placeholder 2">
            <a:extLst>
              <a:ext uri="{FF2B5EF4-FFF2-40B4-BE49-F238E27FC236}">
                <a16:creationId xmlns:a16="http://schemas.microsoft.com/office/drawing/2014/main" id="{C0B81692-0F21-3942-B4D8-E6DAADA0AF0F}"/>
              </a:ext>
            </a:extLst>
          </p:cNvPr>
          <p:cNvSpPr>
            <a:spLocks noGrp="1"/>
          </p:cNvSpPr>
          <p:nvPr>
            <p:ph sz="half" idx="27"/>
          </p:nvPr>
        </p:nvSpPr>
        <p:spPr>
          <a:xfrm>
            <a:off x="8318152" y="1615645"/>
            <a:ext cx="3264249" cy="2571361"/>
          </a:xfrm>
          <a:prstGeom prst="rect">
            <a:avLst/>
          </a:prstGeom>
        </p:spPr>
        <p:txBody>
          <a:bodyPr>
            <a:normAutofit/>
          </a:bodyPr>
          <a:lstStyle>
            <a:lvl1pPr>
              <a:buClr>
                <a:schemeClr val="tx2"/>
              </a:buClr>
              <a:defRPr sz="2133"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a:buClr>
                <a:schemeClr val="tx2"/>
              </a:buCl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523962" indent="-304792">
              <a:buClr>
                <a:schemeClr val="tx2"/>
              </a:buClr>
              <a:buFont typeface="System Font Regular"/>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2209745" indent="-380990">
              <a:buClr>
                <a:schemeClr val="tx2"/>
              </a:buClr>
              <a:buFont typeface="System Font Regular"/>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sz="2133"/>
            </a:lvl5pPr>
            <a:lvl6pPr>
              <a:defRPr sz="2400"/>
            </a:lvl6pPr>
            <a:lvl7pPr>
              <a:defRPr sz="2400"/>
            </a:lvl7pPr>
            <a:lvl8pPr>
              <a:defRPr sz="2400"/>
            </a:lvl8pPr>
            <a:lvl9pPr>
              <a:defRPr sz="2400"/>
            </a:lvl9p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23" name="Picture 22">
            <a:extLst>
              <a:ext uri="{FF2B5EF4-FFF2-40B4-BE49-F238E27FC236}">
                <a16:creationId xmlns:a16="http://schemas.microsoft.com/office/drawing/2014/main" id="{03990245-B24D-754A-B950-C7C8249BFD1E}"/>
              </a:ext>
            </a:extLst>
          </p:cNvPr>
          <p:cNvPicPr>
            <a:picLocks noChangeAspect="1"/>
          </p:cNvPicPr>
          <p:nvPr userDrawn="1"/>
        </p:nvPicPr>
        <p:blipFill>
          <a:blip r:embed="rId3"/>
          <a:stretch>
            <a:fillRect/>
          </a:stretch>
        </p:blipFill>
        <p:spPr>
          <a:xfrm>
            <a:off x="10049908" y="6232700"/>
            <a:ext cx="1693041" cy="397272"/>
          </a:xfrm>
          <a:prstGeom prst="rect">
            <a:avLst/>
          </a:prstGeom>
        </p:spPr>
      </p:pic>
    </p:spTree>
    <p:extLst>
      <p:ext uri="{BB962C8B-B14F-4D97-AF65-F5344CB8AC3E}">
        <p14:creationId xmlns:p14="http://schemas.microsoft.com/office/powerpoint/2010/main" val="399160307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288">
          <p15:clr>
            <a:srgbClr val="FBAE40"/>
          </p15:clr>
        </p15:guide>
        <p15:guide id="4" pos="5400">
          <p15:clr>
            <a:srgbClr val="FBAE40"/>
          </p15:clr>
        </p15:guide>
        <p15:guide id="5" orient="horz" pos="5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038B7A-1073-8C48-844A-2A9525737464}"/>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80A55CA1-6184-4FB5-87BA-30693AEB28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AFB37FB0-3553-F641-BDF0-3F760474EAB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49287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7A9137E0-7D15-5B46-A9FF-FA95BDC17B30}"/>
              </a:ext>
            </a:extLst>
          </p:cNvPr>
          <p:cNvPicPr>
            <a:picLocks noChangeAspect="1"/>
          </p:cNvPicPr>
          <p:nvPr userDrawn="1"/>
        </p:nvPicPr>
        <p:blipFill rotWithShape="1">
          <a:blip r:embed="rId2"/>
          <a:srcRect r="30265" b="25476"/>
          <a:stretch/>
        </p:blipFill>
        <p:spPr>
          <a:xfrm>
            <a:off x="7881870" y="3417048"/>
            <a:ext cx="4310129" cy="3440952"/>
          </a:xfrm>
          <a:prstGeom prst="rect">
            <a:avLst/>
          </a:prstGeom>
        </p:spPr>
      </p:pic>
      <p:sp>
        <p:nvSpPr>
          <p:cNvPr id="11" name="Text Placeholder 3"/>
          <p:cNvSpPr>
            <a:spLocks noGrp="1"/>
          </p:cNvSpPr>
          <p:nvPr>
            <p:ph type="body" sz="half" idx="2" hasCustomPrompt="1"/>
          </p:nvPr>
        </p:nvSpPr>
        <p:spPr>
          <a:xfrm>
            <a:off x="609600" y="3890418"/>
            <a:ext cx="2371899" cy="909972"/>
          </a:xfrm>
          <a:prstGeom prst="rect">
            <a:avLst/>
          </a:prstGeom>
        </p:spPr>
        <p:txBody>
          <a:bodyPr>
            <a:noAutofit/>
          </a:bodyPr>
          <a:lstStyle>
            <a:lvl1pPr marL="0" indent="0" algn="ctr">
              <a:buNone/>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Edit styles</a:t>
            </a:r>
          </a:p>
        </p:txBody>
      </p:sp>
      <p:sp>
        <p:nvSpPr>
          <p:cNvPr id="15" name="Picture Placeholder 2"/>
          <p:cNvSpPr>
            <a:spLocks noGrp="1"/>
          </p:cNvSpPr>
          <p:nvPr>
            <p:ph type="pic" sz="quarter" idx="16"/>
          </p:nvPr>
        </p:nvSpPr>
        <p:spPr>
          <a:xfrm>
            <a:off x="609600" y="1780306"/>
            <a:ext cx="2371899" cy="1825085"/>
          </a:xfrm>
          <a:prstGeom prst="rect">
            <a:avLst/>
          </a:prstGeom>
        </p:spPr>
        <p:txBody>
          <a:bodyPr>
            <a:normAutofit/>
          </a:bodyPr>
          <a:lstStyle>
            <a:lvl1pPr>
              <a:defRPr sz="1867" b="0" i="0">
                <a:solidFill>
                  <a:schemeClr val="accent6">
                    <a:lumMod val="60000"/>
                    <a:lumOff val="40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icon to add picture</a:t>
            </a:r>
          </a:p>
        </p:txBody>
      </p:sp>
      <p:sp>
        <p:nvSpPr>
          <p:cNvPr id="26" name="Title 1">
            <a:extLst>
              <a:ext uri="{FF2B5EF4-FFF2-40B4-BE49-F238E27FC236}">
                <a16:creationId xmlns:a16="http://schemas.microsoft.com/office/drawing/2014/main" id="{BB11C8F9-1EFB-A247-84E1-153454794E6D}"/>
              </a:ext>
            </a:extLst>
          </p:cNvPr>
          <p:cNvSpPr>
            <a:spLocks noGrp="1"/>
          </p:cNvSpPr>
          <p:nvPr>
            <p:ph type="title"/>
          </p:nvPr>
        </p:nvSpPr>
        <p:spPr>
          <a:xfrm>
            <a:off x="609600" y="245774"/>
            <a:ext cx="10977384"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27" name="Text Placeholder 3">
            <a:extLst>
              <a:ext uri="{FF2B5EF4-FFF2-40B4-BE49-F238E27FC236}">
                <a16:creationId xmlns:a16="http://schemas.microsoft.com/office/drawing/2014/main" id="{CA0861C7-2760-1241-AA55-AED91CD3E401}"/>
              </a:ext>
            </a:extLst>
          </p:cNvPr>
          <p:cNvSpPr>
            <a:spLocks noGrp="1"/>
          </p:cNvSpPr>
          <p:nvPr>
            <p:ph type="body" sz="half" idx="17" hasCustomPrompt="1"/>
          </p:nvPr>
        </p:nvSpPr>
        <p:spPr>
          <a:xfrm>
            <a:off x="3417456" y="3890418"/>
            <a:ext cx="2371899" cy="909972"/>
          </a:xfrm>
          <a:prstGeom prst="rect">
            <a:avLst/>
          </a:prstGeom>
        </p:spPr>
        <p:txBody>
          <a:bodyPr>
            <a:noAutofit/>
          </a:bodyPr>
          <a:lstStyle>
            <a:lvl1pPr marL="0" indent="0" algn="ctr">
              <a:buNone/>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Edit styles</a:t>
            </a:r>
          </a:p>
        </p:txBody>
      </p:sp>
      <p:sp>
        <p:nvSpPr>
          <p:cNvPr id="28" name="Picture Placeholder 2">
            <a:extLst>
              <a:ext uri="{FF2B5EF4-FFF2-40B4-BE49-F238E27FC236}">
                <a16:creationId xmlns:a16="http://schemas.microsoft.com/office/drawing/2014/main" id="{D3D67912-6FBE-B245-B155-7F186154A8C6}"/>
              </a:ext>
            </a:extLst>
          </p:cNvPr>
          <p:cNvSpPr>
            <a:spLocks noGrp="1"/>
          </p:cNvSpPr>
          <p:nvPr>
            <p:ph type="pic" sz="quarter" idx="18"/>
          </p:nvPr>
        </p:nvSpPr>
        <p:spPr>
          <a:xfrm>
            <a:off x="3417455" y="1780306"/>
            <a:ext cx="2371899" cy="1825085"/>
          </a:xfrm>
          <a:prstGeom prst="rect">
            <a:avLst/>
          </a:prstGeom>
        </p:spPr>
        <p:txBody>
          <a:bodyPr>
            <a:normAutofit/>
          </a:bodyPr>
          <a:lstStyle>
            <a:lvl1pPr>
              <a:defRPr sz="1867" b="0" i="0">
                <a:solidFill>
                  <a:schemeClr val="accent6">
                    <a:lumMod val="60000"/>
                    <a:lumOff val="40000"/>
                  </a:schemeClr>
                </a:solidFill>
                <a:latin typeface="Amazon Ember Light" panose="020B0403020204020204" pitchFamily="34" charset="0"/>
              </a:defRPr>
            </a:lvl1pPr>
          </a:lstStyle>
          <a:p>
            <a:r>
              <a:rPr lang="en-US" dirty="0"/>
              <a:t>Click icon to add picture</a:t>
            </a:r>
          </a:p>
        </p:txBody>
      </p:sp>
      <p:sp>
        <p:nvSpPr>
          <p:cNvPr id="29" name="Text Placeholder 3">
            <a:extLst>
              <a:ext uri="{FF2B5EF4-FFF2-40B4-BE49-F238E27FC236}">
                <a16:creationId xmlns:a16="http://schemas.microsoft.com/office/drawing/2014/main" id="{3DC8A389-A732-8E4B-A9E6-19769051B010}"/>
              </a:ext>
            </a:extLst>
          </p:cNvPr>
          <p:cNvSpPr>
            <a:spLocks noGrp="1"/>
          </p:cNvSpPr>
          <p:nvPr>
            <p:ph type="body" sz="half" idx="19" hasCustomPrompt="1"/>
          </p:nvPr>
        </p:nvSpPr>
        <p:spPr>
          <a:xfrm>
            <a:off x="6225309" y="3890418"/>
            <a:ext cx="2371899" cy="909972"/>
          </a:xfrm>
          <a:prstGeom prst="rect">
            <a:avLst/>
          </a:prstGeom>
        </p:spPr>
        <p:txBody>
          <a:bodyPr>
            <a:noAutofit/>
          </a:bodyPr>
          <a:lstStyle>
            <a:lvl1pPr marL="0" indent="0" algn="ctr">
              <a:buNone/>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Edit styles</a:t>
            </a:r>
          </a:p>
        </p:txBody>
      </p:sp>
      <p:sp>
        <p:nvSpPr>
          <p:cNvPr id="30" name="Picture Placeholder 2">
            <a:extLst>
              <a:ext uri="{FF2B5EF4-FFF2-40B4-BE49-F238E27FC236}">
                <a16:creationId xmlns:a16="http://schemas.microsoft.com/office/drawing/2014/main" id="{2B493BF8-740F-4B45-A209-3942D9C8CAB3}"/>
              </a:ext>
            </a:extLst>
          </p:cNvPr>
          <p:cNvSpPr>
            <a:spLocks noGrp="1"/>
          </p:cNvSpPr>
          <p:nvPr>
            <p:ph type="pic" sz="quarter" idx="20"/>
          </p:nvPr>
        </p:nvSpPr>
        <p:spPr>
          <a:xfrm>
            <a:off x="6225309" y="1780305"/>
            <a:ext cx="2371899" cy="1825087"/>
          </a:xfrm>
          <a:prstGeom prst="rect">
            <a:avLst/>
          </a:prstGeom>
        </p:spPr>
        <p:txBody>
          <a:bodyPr>
            <a:normAutofit/>
          </a:bodyPr>
          <a:lstStyle>
            <a:lvl1pPr>
              <a:defRPr sz="1867" b="0" i="0">
                <a:solidFill>
                  <a:schemeClr val="accent6">
                    <a:lumMod val="60000"/>
                    <a:lumOff val="40000"/>
                  </a:schemeClr>
                </a:solidFill>
                <a:latin typeface="Amazon Ember Light" panose="020B0403020204020204" pitchFamily="34" charset="0"/>
              </a:defRPr>
            </a:lvl1pPr>
          </a:lstStyle>
          <a:p>
            <a:r>
              <a:rPr lang="en-US" dirty="0"/>
              <a:t>Click icon to add picture</a:t>
            </a:r>
          </a:p>
        </p:txBody>
      </p:sp>
      <p:sp>
        <p:nvSpPr>
          <p:cNvPr id="31" name="Text Placeholder 3">
            <a:extLst>
              <a:ext uri="{FF2B5EF4-FFF2-40B4-BE49-F238E27FC236}">
                <a16:creationId xmlns:a16="http://schemas.microsoft.com/office/drawing/2014/main" id="{B1F826EB-CCDB-404E-A753-4934E558FDD6}"/>
              </a:ext>
            </a:extLst>
          </p:cNvPr>
          <p:cNvSpPr>
            <a:spLocks noGrp="1"/>
          </p:cNvSpPr>
          <p:nvPr>
            <p:ph type="body" sz="half" idx="21" hasCustomPrompt="1"/>
          </p:nvPr>
        </p:nvSpPr>
        <p:spPr>
          <a:xfrm>
            <a:off x="9033165" y="3890417"/>
            <a:ext cx="2371899" cy="895033"/>
          </a:xfrm>
          <a:prstGeom prst="rect">
            <a:avLst/>
          </a:prstGeom>
        </p:spPr>
        <p:txBody>
          <a:bodyPr>
            <a:noAutofit/>
          </a:bodyPr>
          <a:lstStyle>
            <a:lvl1pPr marL="0" indent="0" algn="ctr">
              <a:buNone/>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Edit styles</a:t>
            </a:r>
          </a:p>
        </p:txBody>
      </p:sp>
      <p:sp>
        <p:nvSpPr>
          <p:cNvPr id="32" name="Picture Placeholder 2">
            <a:extLst>
              <a:ext uri="{FF2B5EF4-FFF2-40B4-BE49-F238E27FC236}">
                <a16:creationId xmlns:a16="http://schemas.microsoft.com/office/drawing/2014/main" id="{40CAA77E-07BD-C846-98C1-AA9613A04902}"/>
              </a:ext>
            </a:extLst>
          </p:cNvPr>
          <p:cNvSpPr>
            <a:spLocks noGrp="1"/>
          </p:cNvSpPr>
          <p:nvPr>
            <p:ph type="pic" sz="quarter" idx="22"/>
          </p:nvPr>
        </p:nvSpPr>
        <p:spPr>
          <a:xfrm>
            <a:off x="9033165" y="1780306"/>
            <a:ext cx="2371899" cy="1825085"/>
          </a:xfrm>
          <a:prstGeom prst="rect">
            <a:avLst/>
          </a:prstGeom>
        </p:spPr>
        <p:txBody>
          <a:bodyPr>
            <a:normAutofit/>
          </a:bodyPr>
          <a:lstStyle>
            <a:lvl1pPr>
              <a:defRPr sz="1867" b="0" i="0">
                <a:solidFill>
                  <a:schemeClr val="accent6">
                    <a:lumMod val="60000"/>
                    <a:lumOff val="40000"/>
                  </a:schemeClr>
                </a:solidFill>
                <a:latin typeface="Amazon Ember Light" panose="020B0403020204020204" pitchFamily="34" charset="0"/>
              </a:defRPr>
            </a:lvl1pPr>
          </a:lstStyle>
          <a:p>
            <a:r>
              <a:rPr lang="en-US" dirty="0"/>
              <a:t>Click icon to add picture</a:t>
            </a:r>
          </a:p>
        </p:txBody>
      </p:sp>
      <p:sp>
        <p:nvSpPr>
          <p:cNvPr id="16" name="Rectangle 15">
            <a:extLst>
              <a:ext uri="{FF2B5EF4-FFF2-40B4-BE49-F238E27FC236}">
                <a16:creationId xmlns:a16="http://schemas.microsoft.com/office/drawing/2014/main" id="{5444AEC2-79A5-5648-88E1-13F610F46172}"/>
              </a:ext>
            </a:extLst>
          </p:cNvPr>
          <p:cNvSpPr/>
          <p:nvPr userDrawn="1"/>
        </p:nvSpPr>
        <p:spPr>
          <a:xfrm>
            <a:off x="1" y="245774"/>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sp>
        <p:nvSpPr>
          <p:cNvPr id="20" name="Text Placeholder 3">
            <a:extLst>
              <a:ext uri="{FF2B5EF4-FFF2-40B4-BE49-F238E27FC236}">
                <a16:creationId xmlns:a16="http://schemas.microsoft.com/office/drawing/2014/main" id="{871099CD-1296-EC48-9068-B47D1400ED9D}"/>
              </a:ext>
            </a:extLst>
          </p:cNvPr>
          <p:cNvSpPr>
            <a:spLocks noGrp="1"/>
          </p:cNvSpPr>
          <p:nvPr>
            <p:ph type="body" sz="half" idx="23"/>
          </p:nvPr>
        </p:nvSpPr>
        <p:spPr>
          <a:xfrm>
            <a:off x="609600" y="4562830"/>
            <a:ext cx="2371899" cy="1303997"/>
          </a:xfrm>
          <a:prstGeom prst="rect">
            <a:avLst/>
          </a:prstGeom>
        </p:spPr>
        <p:txBody>
          <a:bodyPr>
            <a:noAutofit/>
          </a:bodyPr>
          <a:lstStyle>
            <a:lvl1pPr marL="0" indent="0" algn="ctr">
              <a:buNone/>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Edit Master text styles</a:t>
            </a:r>
          </a:p>
        </p:txBody>
      </p:sp>
      <p:sp>
        <p:nvSpPr>
          <p:cNvPr id="21" name="Text Placeholder 3">
            <a:extLst>
              <a:ext uri="{FF2B5EF4-FFF2-40B4-BE49-F238E27FC236}">
                <a16:creationId xmlns:a16="http://schemas.microsoft.com/office/drawing/2014/main" id="{248ACA00-375A-8842-9B70-E8B203E80F17}"/>
              </a:ext>
            </a:extLst>
          </p:cNvPr>
          <p:cNvSpPr>
            <a:spLocks noGrp="1"/>
          </p:cNvSpPr>
          <p:nvPr>
            <p:ph type="body" sz="half" idx="24"/>
          </p:nvPr>
        </p:nvSpPr>
        <p:spPr>
          <a:xfrm>
            <a:off x="3417456" y="4562830"/>
            <a:ext cx="2371899" cy="1303997"/>
          </a:xfrm>
          <a:prstGeom prst="rect">
            <a:avLst/>
          </a:prstGeom>
        </p:spPr>
        <p:txBody>
          <a:bodyPr>
            <a:noAutofit/>
          </a:bodyPr>
          <a:lstStyle>
            <a:lvl1pPr marL="0" indent="0" algn="ctr">
              <a:buNone/>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23" name="Text Placeholder 3">
            <a:extLst>
              <a:ext uri="{FF2B5EF4-FFF2-40B4-BE49-F238E27FC236}">
                <a16:creationId xmlns:a16="http://schemas.microsoft.com/office/drawing/2014/main" id="{D60DEE63-E52E-C447-8858-6463921BAD2D}"/>
              </a:ext>
            </a:extLst>
          </p:cNvPr>
          <p:cNvSpPr>
            <a:spLocks noGrp="1"/>
          </p:cNvSpPr>
          <p:nvPr>
            <p:ph type="body" sz="half" idx="25"/>
          </p:nvPr>
        </p:nvSpPr>
        <p:spPr>
          <a:xfrm>
            <a:off x="6225309" y="4550641"/>
            <a:ext cx="2371899" cy="1316185"/>
          </a:xfrm>
          <a:prstGeom prst="rect">
            <a:avLst/>
          </a:prstGeom>
        </p:spPr>
        <p:txBody>
          <a:bodyPr>
            <a:noAutofit/>
          </a:bodyPr>
          <a:lstStyle>
            <a:lvl1pPr marL="0" indent="0" algn="ctr">
              <a:buNone/>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25" name="Text Placeholder 3">
            <a:extLst>
              <a:ext uri="{FF2B5EF4-FFF2-40B4-BE49-F238E27FC236}">
                <a16:creationId xmlns:a16="http://schemas.microsoft.com/office/drawing/2014/main" id="{23900232-3014-074B-9893-27B7F576B263}"/>
              </a:ext>
            </a:extLst>
          </p:cNvPr>
          <p:cNvSpPr>
            <a:spLocks noGrp="1"/>
          </p:cNvSpPr>
          <p:nvPr>
            <p:ph type="body" sz="half" idx="26"/>
          </p:nvPr>
        </p:nvSpPr>
        <p:spPr>
          <a:xfrm>
            <a:off x="9033165" y="4550641"/>
            <a:ext cx="2371899" cy="1316185"/>
          </a:xfrm>
          <a:prstGeom prst="rect">
            <a:avLst/>
          </a:prstGeom>
        </p:spPr>
        <p:txBody>
          <a:bodyPr>
            <a:noAutofit/>
          </a:bodyPr>
          <a:lstStyle>
            <a:lvl1pPr marL="0" indent="0" algn="ctr">
              <a:buNone/>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pic>
        <p:nvPicPr>
          <p:cNvPr id="22" name="Picture 21">
            <a:extLst>
              <a:ext uri="{FF2B5EF4-FFF2-40B4-BE49-F238E27FC236}">
                <a16:creationId xmlns:a16="http://schemas.microsoft.com/office/drawing/2014/main" id="{7AE74F6C-5E2C-B748-A5AB-CBB69F8E25F5}"/>
              </a:ext>
            </a:extLst>
          </p:cNvPr>
          <p:cNvPicPr>
            <a:picLocks noChangeAspect="1"/>
          </p:cNvPicPr>
          <p:nvPr userDrawn="1"/>
        </p:nvPicPr>
        <p:blipFill>
          <a:blip r:embed="rId3"/>
          <a:stretch>
            <a:fillRect/>
          </a:stretch>
        </p:blipFill>
        <p:spPr>
          <a:xfrm>
            <a:off x="10049908" y="6232700"/>
            <a:ext cx="1693041" cy="397272"/>
          </a:xfrm>
          <a:prstGeom prst="rect">
            <a:avLst/>
          </a:prstGeom>
        </p:spPr>
      </p:pic>
    </p:spTree>
    <p:extLst>
      <p:ext uri="{BB962C8B-B14F-4D97-AF65-F5344CB8AC3E}">
        <p14:creationId xmlns:p14="http://schemas.microsoft.com/office/powerpoint/2010/main" val="3241712667"/>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guide id="3" pos="540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EEE9983-339E-6C49-8B8C-FADE222523DD}"/>
              </a:ext>
            </a:extLst>
          </p:cNvPr>
          <p:cNvPicPr>
            <a:picLocks noChangeAspect="1"/>
          </p:cNvPicPr>
          <p:nvPr userDrawn="1"/>
        </p:nvPicPr>
        <p:blipFill rotWithShape="1">
          <a:blip r:embed="rId2"/>
          <a:srcRect r="30265" b="25476"/>
          <a:stretch/>
        </p:blipFill>
        <p:spPr>
          <a:xfrm>
            <a:off x="7881870" y="3417048"/>
            <a:ext cx="4310129" cy="3440952"/>
          </a:xfrm>
          <a:prstGeom prst="rect">
            <a:avLst/>
          </a:prstGeom>
        </p:spPr>
      </p:pic>
      <p:sp>
        <p:nvSpPr>
          <p:cNvPr id="3" name="Text Placeholder 3"/>
          <p:cNvSpPr>
            <a:spLocks noGrp="1"/>
          </p:cNvSpPr>
          <p:nvPr>
            <p:ph type="body" sz="half" idx="2"/>
          </p:nvPr>
        </p:nvSpPr>
        <p:spPr>
          <a:xfrm>
            <a:off x="613699" y="2869195"/>
            <a:ext cx="3097927" cy="699580"/>
          </a:xfrm>
          <a:prstGeom prst="rect">
            <a:avLst/>
          </a:prstGeom>
        </p:spPr>
        <p:txBody>
          <a:bodyPr>
            <a:noAutofit/>
          </a:bodyPr>
          <a:lstStyle>
            <a:lvl1pPr marL="0" indent="0" algn="ctr">
              <a:buNone/>
              <a:defRPr sz="2133"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Edit Master text styles</a:t>
            </a:r>
          </a:p>
        </p:txBody>
      </p:sp>
      <p:sp>
        <p:nvSpPr>
          <p:cNvPr id="4" name="Text Placeholder 3"/>
          <p:cNvSpPr>
            <a:spLocks noGrp="1"/>
          </p:cNvSpPr>
          <p:nvPr>
            <p:ph type="body" sz="half" idx="11"/>
          </p:nvPr>
        </p:nvSpPr>
        <p:spPr>
          <a:xfrm>
            <a:off x="4461578" y="2869196"/>
            <a:ext cx="3097927" cy="699579"/>
          </a:xfrm>
          <a:prstGeom prst="rect">
            <a:avLst/>
          </a:prstGeom>
        </p:spPr>
        <p:txBody>
          <a:bodyPr>
            <a:noAutofit/>
          </a:bodyPr>
          <a:lstStyle>
            <a:lvl1pPr marL="0" indent="0" algn="ctr">
              <a:buNone/>
              <a:defRPr sz="2133"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Edit Master text styles</a:t>
            </a:r>
          </a:p>
        </p:txBody>
      </p:sp>
      <p:sp>
        <p:nvSpPr>
          <p:cNvPr id="5" name="Text Placeholder 3"/>
          <p:cNvSpPr>
            <a:spLocks noGrp="1"/>
          </p:cNvSpPr>
          <p:nvPr>
            <p:ph type="body" sz="half" idx="13"/>
          </p:nvPr>
        </p:nvSpPr>
        <p:spPr>
          <a:xfrm>
            <a:off x="8309455" y="2869196"/>
            <a:ext cx="3097927" cy="699579"/>
          </a:xfrm>
          <a:prstGeom prst="rect">
            <a:avLst/>
          </a:prstGeom>
        </p:spPr>
        <p:txBody>
          <a:bodyPr>
            <a:noAutofit/>
          </a:bodyPr>
          <a:lstStyle>
            <a:lvl1pPr marL="0" indent="0" algn="ctr">
              <a:buNone/>
              <a:defRPr sz="2133"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Edit Master text styles</a:t>
            </a:r>
          </a:p>
        </p:txBody>
      </p:sp>
      <p:sp>
        <p:nvSpPr>
          <p:cNvPr id="6" name="Text Placeholder 3"/>
          <p:cNvSpPr>
            <a:spLocks noGrp="1"/>
          </p:cNvSpPr>
          <p:nvPr>
            <p:ph type="body" sz="half" idx="15"/>
          </p:nvPr>
        </p:nvSpPr>
        <p:spPr>
          <a:xfrm>
            <a:off x="613699" y="5284853"/>
            <a:ext cx="3097927" cy="709547"/>
          </a:xfrm>
          <a:prstGeom prst="rect">
            <a:avLst/>
          </a:prstGeom>
        </p:spPr>
        <p:txBody>
          <a:bodyPr>
            <a:noAutofit/>
          </a:bodyPr>
          <a:lstStyle>
            <a:lvl1pPr marL="0" indent="0" algn="ctr">
              <a:buNone/>
              <a:defRPr sz="2133"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Edit Master text styles</a:t>
            </a:r>
          </a:p>
        </p:txBody>
      </p:sp>
      <p:sp>
        <p:nvSpPr>
          <p:cNvPr id="7" name="Text Placeholder 3"/>
          <p:cNvSpPr>
            <a:spLocks noGrp="1"/>
          </p:cNvSpPr>
          <p:nvPr>
            <p:ph type="body" sz="half" idx="17"/>
          </p:nvPr>
        </p:nvSpPr>
        <p:spPr>
          <a:xfrm>
            <a:off x="4461575" y="5284853"/>
            <a:ext cx="3097927" cy="709547"/>
          </a:xfrm>
          <a:prstGeom prst="rect">
            <a:avLst/>
          </a:prstGeom>
        </p:spPr>
        <p:txBody>
          <a:bodyPr>
            <a:noAutofit/>
          </a:bodyPr>
          <a:lstStyle>
            <a:lvl1pPr marL="0" indent="0" algn="ctr">
              <a:buNone/>
              <a:defRPr sz="2133"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Edit Master text styles</a:t>
            </a:r>
          </a:p>
        </p:txBody>
      </p:sp>
      <p:sp>
        <p:nvSpPr>
          <p:cNvPr id="8" name="Text Placeholder 3"/>
          <p:cNvSpPr>
            <a:spLocks noGrp="1"/>
          </p:cNvSpPr>
          <p:nvPr>
            <p:ph type="body" sz="half" idx="19"/>
          </p:nvPr>
        </p:nvSpPr>
        <p:spPr>
          <a:xfrm>
            <a:off x="8309455" y="5284853"/>
            <a:ext cx="3097927" cy="709547"/>
          </a:xfrm>
          <a:prstGeom prst="rect">
            <a:avLst/>
          </a:prstGeom>
        </p:spPr>
        <p:txBody>
          <a:bodyPr>
            <a:noAutofit/>
          </a:bodyPr>
          <a:lstStyle>
            <a:lvl1pPr marL="0" indent="0" algn="ctr">
              <a:buNone/>
              <a:defRPr sz="2133"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Edit Master text styles</a:t>
            </a:r>
          </a:p>
        </p:txBody>
      </p:sp>
      <p:sp>
        <p:nvSpPr>
          <p:cNvPr id="9" name="Picture Placeholder 2"/>
          <p:cNvSpPr>
            <a:spLocks noGrp="1"/>
          </p:cNvSpPr>
          <p:nvPr>
            <p:ph type="pic" sz="quarter" idx="20"/>
          </p:nvPr>
        </p:nvSpPr>
        <p:spPr>
          <a:xfrm>
            <a:off x="613698" y="1237731"/>
            <a:ext cx="3097927" cy="1467556"/>
          </a:xfrm>
          <a:prstGeom prst="rect">
            <a:avLst/>
          </a:prstGeom>
        </p:spPr>
        <p:txBody>
          <a:bodyPr>
            <a:normAutofit/>
          </a:bodyPr>
          <a:lstStyle>
            <a:lvl1pPr>
              <a:defRPr sz="1867"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0" name="Picture Placeholder 2"/>
          <p:cNvSpPr>
            <a:spLocks noGrp="1"/>
          </p:cNvSpPr>
          <p:nvPr>
            <p:ph type="pic" sz="quarter" idx="21"/>
          </p:nvPr>
        </p:nvSpPr>
        <p:spPr>
          <a:xfrm>
            <a:off x="4461578" y="1237731"/>
            <a:ext cx="3097925" cy="1467556"/>
          </a:xfrm>
          <a:prstGeom prst="rect">
            <a:avLst/>
          </a:prstGeom>
        </p:spPr>
        <p:txBody>
          <a:bodyPr>
            <a:normAutofit/>
          </a:bodyPr>
          <a:lstStyle>
            <a:lvl1pPr>
              <a:defRPr sz="1867"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1" name="Picture Placeholder 2"/>
          <p:cNvSpPr>
            <a:spLocks noGrp="1"/>
          </p:cNvSpPr>
          <p:nvPr>
            <p:ph type="pic" sz="quarter" idx="22"/>
          </p:nvPr>
        </p:nvSpPr>
        <p:spPr>
          <a:xfrm>
            <a:off x="8309455" y="1237731"/>
            <a:ext cx="3097927" cy="1467556"/>
          </a:xfrm>
          <a:prstGeom prst="rect">
            <a:avLst/>
          </a:prstGeom>
        </p:spPr>
        <p:txBody>
          <a:bodyPr>
            <a:normAutofit/>
          </a:bodyPr>
          <a:lstStyle>
            <a:lvl1pPr>
              <a:defRPr sz="1867"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2" name="Picture Placeholder 2"/>
          <p:cNvSpPr>
            <a:spLocks noGrp="1"/>
          </p:cNvSpPr>
          <p:nvPr>
            <p:ph type="pic" sz="quarter" idx="23"/>
          </p:nvPr>
        </p:nvSpPr>
        <p:spPr>
          <a:xfrm>
            <a:off x="613699" y="3709830"/>
            <a:ext cx="3097925" cy="1467556"/>
          </a:xfrm>
          <a:prstGeom prst="rect">
            <a:avLst/>
          </a:prstGeom>
        </p:spPr>
        <p:txBody>
          <a:bodyPr>
            <a:normAutofit/>
          </a:bodyPr>
          <a:lstStyle>
            <a:lvl1pPr>
              <a:defRPr sz="1867"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3" name="Picture Placeholder 2"/>
          <p:cNvSpPr>
            <a:spLocks noGrp="1"/>
          </p:cNvSpPr>
          <p:nvPr>
            <p:ph type="pic" sz="quarter" idx="24"/>
          </p:nvPr>
        </p:nvSpPr>
        <p:spPr>
          <a:xfrm>
            <a:off x="4461577" y="3709830"/>
            <a:ext cx="3097927" cy="1467556"/>
          </a:xfrm>
          <a:prstGeom prst="rect">
            <a:avLst/>
          </a:prstGeom>
        </p:spPr>
        <p:txBody>
          <a:bodyPr>
            <a:normAutofit/>
          </a:bodyPr>
          <a:lstStyle>
            <a:lvl1pPr>
              <a:defRPr sz="1867"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4" name="Picture Placeholder 2"/>
          <p:cNvSpPr>
            <a:spLocks noGrp="1"/>
          </p:cNvSpPr>
          <p:nvPr>
            <p:ph type="pic" sz="quarter" idx="25"/>
          </p:nvPr>
        </p:nvSpPr>
        <p:spPr>
          <a:xfrm>
            <a:off x="8309455" y="3709830"/>
            <a:ext cx="3097927" cy="1467556"/>
          </a:xfrm>
          <a:prstGeom prst="rect">
            <a:avLst/>
          </a:prstGeom>
        </p:spPr>
        <p:txBody>
          <a:bodyPr>
            <a:normAutofit/>
          </a:bodyPr>
          <a:lstStyle>
            <a:lvl1pPr>
              <a:defRPr sz="1867"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26" name="Title 1">
            <a:extLst>
              <a:ext uri="{FF2B5EF4-FFF2-40B4-BE49-F238E27FC236}">
                <a16:creationId xmlns:a16="http://schemas.microsoft.com/office/drawing/2014/main" id="{D958FA01-E999-0A4F-AF65-D765B53C28AA}"/>
              </a:ext>
            </a:extLst>
          </p:cNvPr>
          <p:cNvSpPr>
            <a:spLocks noGrp="1"/>
          </p:cNvSpPr>
          <p:nvPr>
            <p:ph type="title"/>
          </p:nvPr>
        </p:nvSpPr>
        <p:spPr>
          <a:xfrm>
            <a:off x="613697" y="245774"/>
            <a:ext cx="10810403"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23" name="Rectangle 22">
            <a:extLst>
              <a:ext uri="{FF2B5EF4-FFF2-40B4-BE49-F238E27FC236}">
                <a16:creationId xmlns:a16="http://schemas.microsoft.com/office/drawing/2014/main" id="{BE36900F-0EC1-A145-9B50-1F3FAD824092}"/>
              </a:ext>
            </a:extLst>
          </p:cNvPr>
          <p:cNvSpPr/>
          <p:nvPr userDrawn="1"/>
        </p:nvSpPr>
        <p:spPr>
          <a:xfrm>
            <a:off x="1" y="245774"/>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pic>
        <p:nvPicPr>
          <p:cNvPr id="19" name="Picture 18">
            <a:extLst>
              <a:ext uri="{FF2B5EF4-FFF2-40B4-BE49-F238E27FC236}">
                <a16:creationId xmlns:a16="http://schemas.microsoft.com/office/drawing/2014/main" id="{DDE8A5C8-58B1-2342-9B2F-84032B265D1D}"/>
              </a:ext>
            </a:extLst>
          </p:cNvPr>
          <p:cNvPicPr>
            <a:picLocks noChangeAspect="1"/>
          </p:cNvPicPr>
          <p:nvPr userDrawn="1"/>
        </p:nvPicPr>
        <p:blipFill>
          <a:blip r:embed="rId3"/>
          <a:stretch>
            <a:fillRect/>
          </a:stretch>
        </p:blipFill>
        <p:spPr>
          <a:xfrm>
            <a:off x="10049908" y="6232700"/>
            <a:ext cx="1693041" cy="397272"/>
          </a:xfrm>
          <a:prstGeom prst="rect">
            <a:avLst/>
          </a:prstGeom>
        </p:spPr>
      </p:pic>
    </p:spTree>
    <p:extLst>
      <p:ext uri="{BB962C8B-B14F-4D97-AF65-F5344CB8AC3E}">
        <p14:creationId xmlns:p14="http://schemas.microsoft.com/office/powerpoint/2010/main" val="957530809"/>
      </p:ext>
    </p:extLst>
  </p:cSld>
  <p:clrMapOvr>
    <a:masterClrMapping/>
  </p:clrMapOvr>
  <p:extLst>
    <p:ext uri="{DCECCB84-F9BA-43D5-87BE-67443E8EF086}">
      <p15:sldGuideLst xmlns:p15="http://schemas.microsoft.com/office/powerpoint/2012/main">
        <p15:guide id="1" pos="2880">
          <p15:clr>
            <a:srgbClr val="FBAE40"/>
          </p15:clr>
        </p15:guide>
        <p15:guide id="2" pos="360">
          <p15:clr>
            <a:srgbClr val="FBAE40"/>
          </p15:clr>
        </p15:guide>
        <p15:guide id="3" pos="540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8E87DB3-EB71-D34F-A07A-5B87E7FE9315}"/>
              </a:ext>
            </a:extLst>
          </p:cNvPr>
          <p:cNvPicPr>
            <a:picLocks noChangeAspect="1"/>
          </p:cNvPicPr>
          <p:nvPr userDrawn="1"/>
        </p:nvPicPr>
        <p:blipFill rotWithShape="1">
          <a:blip r:embed="rId2"/>
          <a:srcRect r="30265" b="25476"/>
          <a:stretch/>
        </p:blipFill>
        <p:spPr>
          <a:xfrm>
            <a:off x="7881870" y="3417048"/>
            <a:ext cx="4310129" cy="3440952"/>
          </a:xfrm>
          <a:prstGeom prst="rect">
            <a:avLst/>
          </a:prstGeom>
        </p:spPr>
      </p:pic>
      <p:sp>
        <p:nvSpPr>
          <p:cNvPr id="17" name="Title 1">
            <a:extLst>
              <a:ext uri="{FF2B5EF4-FFF2-40B4-BE49-F238E27FC236}">
                <a16:creationId xmlns:a16="http://schemas.microsoft.com/office/drawing/2014/main" id="{7BE1843C-8465-7045-BEAD-6DC22B074E13}"/>
              </a:ext>
            </a:extLst>
          </p:cNvPr>
          <p:cNvSpPr>
            <a:spLocks noGrp="1"/>
          </p:cNvSpPr>
          <p:nvPr>
            <p:ph type="title"/>
          </p:nvPr>
        </p:nvSpPr>
        <p:spPr>
          <a:xfrm>
            <a:off x="609601" y="245774"/>
            <a:ext cx="11003489"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10" name="Rectangle 9">
            <a:extLst>
              <a:ext uri="{FF2B5EF4-FFF2-40B4-BE49-F238E27FC236}">
                <a16:creationId xmlns:a16="http://schemas.microsoft.com/office/drawing/2014/main" id="{70F5BB26-E91C-6044-B4C5-A96CC774C36F}"/>
              </a:ext>
            </a:extLst>
          </p:cNvPr>
          <p:cNvSpPr/>
          <p:nvPr userDrawn="1"/>
        </p:nvSpPr>
        <p:spPr>
          <a:xfrm>
            <a:off x="1" y="245774"/>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sp>
        <p:nvSpPr>
          <p:cNvPr id="12" name="Table Placeholder 4">
            <a:extLst>
              <a:ext uri="{FF2B5EF4-FFF2-40B4-BE49-F238E27FC236}">
                <a16:creationId xmlns:a16="http://schemas.microsoft.com/office/drawing/2014/main" id="{10218A97-AD38-0846-BCED-26DFFFA24B5A}"/>
              </a:ext>
            </a:extLst>
          </p:cNvPr>
          <p:cNvSpPr>
            <a:spLocks noGrp="1"/>
          </p:cNvSpPr>
          <p:nvPr>
            <p:ph type="tbl" sz="quarter" idx="11"/>
          </p:nvPr>
        </p:nvSpPr>
        <p:spPr>
          <a:xfrm>
            <a:off x="609601" y="1932878"/>
            <a:ext cx="11002433" cy="3945105"/>
          </a:xfrm>
          <a:prstGeom prst="rect">
            <a:avLst/>
          </a:prstGeom>
        </p:spPr>
        <p:txBody>
          <a:bodyPr/>
          <a:lstStyle>
            <a:lvl1pPr>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lang="en-US" dirty="0"/>
          </a:p>
        </p:txBody>
      </p:sp>
      <p:pic>
        <p:nvPicPr>
          <p:cNvPr id="13" name="Picture 12">
            <a:extLst>
              <a:ext uri="{FF2B5EF4-FFF2-40B4-BE49-F238E27FC236}">
                <a16:creationId xmlns:a16="http://schemas.microsoft.com/office/drawing/2014/main" id="{38C0FCB9-61FF-6E4B-A015-8DBEABCF67DD}"/>
              </a:ext>
            </a:extLst>
          </p:cNvPr>
          <p:cNvPicPr>
            <a:picLocks noChangeAspect="1"/>
          </p:cNvPicPr>
          <p:nvPr userDrawn="1"/>
        </p:nvPicPr>
        <p:blipFill>
          <a:blip r:embed="rId3"/>
          <a:stretch>
            <a:fillRect/>
          </a:stretch>
        </p:blipFill>
        <p:spPr>
          <a:xfrm>
            <a:off x="10049908" y="6232700"/>
            <a:ext cx="1693041" cy="397272"/>
          </a:xfrm>
          <a:prstGeom prst="rect">
            <a:avLst/>
          </a:prstGeom>
        </p:spPr>
      </p:pic>
      <p:sp>
        <p:nvSpPr>
          <p:cNvPr id="3" name="Text Placeholder 2">
            <a:extLst>
              <a:ext uri="{FF2B5EF4-FFF2-40B4-BE49-F238E27FC236}">
                <a16:creationId xmlns:a16="http://schemas.microsoft.com/office/drawing/2014/main" id="{EC9E4259-8D22-DC47-B2A9-4C76E94EEC63}"/>
              </a:ext>
            </a:extLst>
          </p:cNvPr>
          <p:cNvSpPr>
            <a:spLocks noGrp="1"/>
          </p:cNvSpPr>
          <p:nvPr>
            <p:ph type="body" sz="quarter" idx="12" hasCustomPrompt="1"/>
          </p:nvPr>
        </p:nvSpPr>
        <p:spPr>
          <a:xfrm>
            <a:off x="609601" y="1131419"/>
            <a:ext cx="11002433" cy="662517"/>
          </a:xfrm>
          <a:prstGeom prst="rect">
            <a:avLst/>
          </a:prstGeom>
        </p:spPr>
        <p:txBody>
          <a:bodyPr/>
          <a:lstStyle>
            <a:lvl1pPr>
              <a:defRPr sz="2667" b="1" i="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subtitle</a:t>
            </a:r>
          </a:p>
        </p:txBody>
      </p:sp>
    </p:spTree>
    <p:extLst>
      <p:ext uri="{BB962C8B-B14F-4D97-AF65-F5344CB8AC3E}">
        <p14:creationId xmlns:p14="http://schemas.microsoft.com/office/powerpoint/2010/main" val="3738880221"/>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guide id="3" pos="540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9C8BC53-BD35-794B-8DD9-08125A80B038}"/>
              </a:ext>
            </a:extLst>
          </p:cNvPr>
          <p:cNvPicPr>
            <a:picLocks noChangeAspect="1"/>
          </p:cNvPicPr>
          <p:nvPr userDrawn="1"/>
        </p:nvPicPr>
        <p:blipFill rotWithShape="1">
          <a:blip r:embed="rId2"/>
          <a:srcRect r="30265" b="25476"/>
          <a:stretch/>
        </p:blipFill>
        <p:spPr>
          <a:xfrm>
            <a:off x="7881870" y="3417048"/>
            <a:ext cx="4310129" cy="3440952"/>
          </a:xfrm>
          <a:prstGeom prst="rect">
            <a:avLst/>
          </a:prstGeom>
        </p:spPr>
      </p:pic>
      <p:sp>
        <p:nvSpPr>
          <p:cNvPr id="4" name="Chart Placeholder 3"/>
          <p:cNvSpPr>
            <a:spLocks noGrp="1"/>
          </p:cNvSpPr>
          <p:nvPr>
            <p:ph type="chart" sz="quarter" idx="12" hasCustomPrompt="1"/>
          </p:nvPr>
        </p:nvSpPr>
        <p:spPr>
          <a:xfrm>
            <a:off x="609600" y="1130532"/>
            <a:ext cx="10977385" cy="4736296"/>
          </a:xfrm>
          <a:prstGeom prst="rect">
            <a:avLst/>
          </a:prstGeom>
        </p:spPr>
        <p:txBody>
          <a:bodyPr/>
          <a:lstStyle>
            <a:lvl1pPr>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Chart</a:t>
            </a:r>
          </a:p>
        </p:txBody>
      </p:sp>
      <p:sp>
        <p:nvSpPr>
          <p:cNvPr id="15" name="Title 1">
            <a:extLst>
              <a:ext uri="{FF2B5EF4-FFF2-40B4-BE49-F238E27FC236}">
                <a16:creationId xmlns:a16="http://schemas.microsoft.com/office/drawing/2014/main" id="{17FF00BB-053B-DD47-83C6-8A0838EFFA56}"/>
              </a:ext>
            </a:extLst>
          </p:cNvPr>
          <p:cNvSpPr>
            <a:spLocks noGrp="1"/>
          </p:cNvSpPr>
          <p:nvPr>
            <p:ph type="title"/>
          </p:nvPr>
        </p:nvSpPr>
        <p:spPr>
          <a:xfrm>
            <a:off x="609828" y="245774"/>
            <a:ext cx="10962363"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0" name="Rectangle 9">
            <a:extLst>
              <a:ext uri="{FF2B5EF4-FFF2-40B4-BE49-F238E27FC236}">
                <a16:creationId xmlns:a16="http://schemas.microsoft.com/office/drawing/2014/main" id="{909AC713-2B6E-6A4F-9E78-642CF8C6042B}"/>
              </a:ext>
            </a:extLst>
          </p:cNvPr>
          <p:cNvSpPr/>
          <p:nvPr userDrawn="1"/>
        </p:nvSpPr>
        <p:spPr>
          <a:xfrm>
            <a:off x="1" y="245774"/>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pic>
        <p:nvPicPr>
          <p:cNvPr id="8" name="Picture 7">
            <a:extLst>
              <a:ext uri="{FF2B5EF4-FFF2-40B4-BE49-F238E27FC236}">
                <a16:creationId xmlns:a16="http://schemas.microsoft.com/office/drawing/2014/main" id="{84D451C0-D1EA-1A47-918E-7F0055E50EBF}"/>
              </a:ext>
            </a:extLst>
          </p:cNvPr>
          <p:cNvPicPr>
            <a:picLocks noChangeAspect="1"/>
          </p:cNvPicPr>
          <p:nvPr userDrawn="1"/>
        </p:nvPicPr>
        <p:blipFill>
          <a:blip r:embed="rId3"/>
          <a:stretch>
            <a:fillRect/>
          </a:stretch>
        </p:blipFill>
        <p:spPr>
          <a:xfrm>
            <a:off x="10049908" y="6232700"/>
            <a:ext cx="1693041" cy="397272"/>
          </a:xfrm>
          <a:prstGeom prst="rect">
            <a:avLst/>
          </a:prstGeom>
        </p:spPr>
      </p:pic>
    </p:spTree>
    <p:extLst>
      <p:ext uri="{BB962C8B-B14F-4D97-AF65-F5344CB8AC3E}">
        <p14:creationId xmlns:p14="http://schemas.microsoft.com/office/powerpoint/2010/main" val="3266442836"/>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guide id="3" pos="540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FA7740-6C4A-6344-BB31-4A7A6D2A7672}"/>
              </a:ext>
            </a:extLst>
          </p:cNvPr>
          <p:cNvPicPr>
            <a:picLocks noChangeAspect="1"/>
          </p:cNvPicPr>
          <p:nvPr userDrawn="1"/>
        </p:nvPicPr>
        <p:blipFill rotWithShape="1">
          <a:blip r:embed="rId2"/>
          <a:srcRect r="30265" b="25476"/>
          <a:stretch/>
        </p:blipFill>
        <p:spPr>
          <a:xfrm>
            <a:off x="7881870" y="3417048"/>
            <a:ext cx="4310129" cy="3440952"/>
          </a:xfrm>
          <a:prstGeom prst="rect">
            <a:avLst/>
          </a:prstGeom>
        </p:spPr>
      </p:pic>
      <p:sp>
        <p:nvSpPr>
          <p:cNvPr id="7" name="SmartArt Placeholder 6"/>
          <p:cNvSpPr>
            <a:spLocks noGrp="1"/>
          </p:cNvSpPr>
          <p:nvPr>
            <p:ph type="dgm" sz="quarter" idx="13"/>
          </p:nvPr>
        </p:nvSpPr>
        <p:spPr>
          <a:xfrm>
            <a:off x="609600" y="1130530"/>
            <a:ext cx="10977384" cy="4736297"/>
          </a:xfrm>
          <a:prstGeom prst="rect">
            <a:avLst/>
          </a:prstGeom>
        </p:spPr>
        <p:txBody>
          <a:bodyPr/>
          <a:lstStyle>
            <a:lvl1pPr>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icon to add SmartArt graphic</a:t>
            </a:r>
            <a:endParaRPr lang="en-US" dirty="0"/>
          </a:p>
        </p:txBody>
      </p:sp>
      <p:sp>
        <p:nvSpPr>
          <p:cNvPr id="15" name="Title 1">
            <a:extLst>
              <a:ext uri="{FF2B5EF4-FFF2-40B4-BE49-F238E27FC236}">
                <a16:creationId xmlns:a16="http://schemas.microsoft.com/office/drawing/2014/main" id="{3A4EBD77-626C-FB4A-B8FD-1FA3B5E8D8B3}"/>
              </a:ext>
            </a:extLst>
          </p:cNvPr>
          <p:cNvSpPr>
            <a:spLocks noGrp="1"/>
          </p:cNvSpPr>
          <p:nvPr>
            <p:ph type="title"/>
          </p:nvPr>
        </p:nvSpPr>
        <p:spPr>
          <a:xfrm>
            <a:off x="609601" y="245774"/>
            <a:ext cx="10977385"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D143B9AC-99AE-C844-B1DB-B1F6C13AF72D}"/>
              </a:ext>
            </a:extLst>
          </p:cNvPr>
          <p:cNvSpPr/>
          <p:nvPr userDrawn="1"/>
        </p:nvSpPr>
        <p:spPr>
          <a:xfrm>
            <a:off x="1" y="245774"/>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pic>
        <p:nvPicPr>
          <p:cNvPr id="9" name="Picture 8">
            <a:extLst>
              <a:ext uri="{FF2B5EF4-FFF2-40B4-BE49-F238E27FC236}">
                <a16:creationId xmlns:a16="http://schemas.microsoft.com/office/drawing/2014/main" id="{55C10B78-9797-3A4C-9E65-A508F6A5E5E9}"/>
              </a:ext>
            </a:extLst>
          </p:cNvPr>
          <p:cNvPicPr>
            <a:picLocks noChangeAspect="1"/>
          </p:cNvPicPr>
          <p:nvPr userDrawn="1"/>
        </p:nvPicPr>
        <p:blipFill>
          <a:blip r:embed="rId3"/>
          <a:stretch>
            <a:fillRect/>
          </a:stretch>
        </p:blipFill>
        <p:spPr>
          <a:xfrm>
            <a:off x="10049908" y="6232700"/>
            <a:ext cx="1693041" cy="397272"/>
          </a:xfrm>
          <a:prstGeom prst="rect">
            <a:avLst/>
          </a:prstGeom>
        </p:spPr>
      </p:pic>
    </p:spTree>
    <p:extLst>
      <p:ext uri="{BB962C8B-B14F-4D97-AF65-F5344CB8AC3E}">
        <p14:creationId xmlns:p14="http://schemas.microsoft.com/office/powerpoint/2010/main" val="1753350458"/>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al Divider Light">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3F08F01-71AD-C642-8A9D-D1DEC27D24EA}"/>
              </a:ext>
            </a:extLst>
          </p:cNvPr>
          <p:cNvPicPr>
            <a:picLocks noChangeAspect="1"/>
          </p:cNvPicPr>
          <p:nvPr userDrawn="1"/>
        </p:nvPicPr>
        <p:blipFill rotWithShape="1">
          <a:blip r:embed="rId2"/>
          <a:srcRect r="30265" b="25476"/>
          <a:stretch/>
        </p:blipFill>
        <p:spPr>
          <a:xfrm>
            <a:off x="7881870" y="3417048"/>
            <a:ext cx="4310129" cy="3440952"/>
          </a:xfrm>
          <a:prstGeom prst="rect">
            <a:avLst/>
          </a:prstGeom>
        </p:spPr>
      </p:pic>
      <p:sp>
        <p:nvSpPr>
          <p:cNvPr id="2" name="Title 1">
            <a:extLst>
              <a:ext uri="{FF2B5EF4-FFF2-40B4-BE49-F238E27FC236}">
                <a16:creationId xmlns:a16="http://schemas.microsoft.com/office/drawing/2014/main" id="{480C0207-E652-BC4D-9680-AE6AC17EC769}"/>
              </a:ext>
            </a:extLst>
          </p:cNvPr>
          <p:cNvSpPr>
            <a:spLocks noGrp="1"/>
          </p:cNvSpPr>
          <p:nvPr>
            <p:ph type="title"/>
          </p:nvPr>
        </p:nvSpPr>
        <p:spPr>
          <a:xfrm>
            <a:off x="609600" y="1816360"/>
            <a:ext cx="10977384" cy="4093353"/>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pic>
        <p:nvPicPr>
          <p:cNvPr id="7" name="Picture 6">
            <a:extLst>
              <a:ext uri="{FF2B5EF4-FFF2-40B4-BE49-F238E27FC236}">
                <a16:creationId xmlns:a16="http://schemas.microsoft.com/office/drawing/2014/main" id="{0152BFE0-5C36-BD4A-9CAA-5A60491CD171}"/>
              </a:ext>
            </a:extLst>
          </p:cNvPr>
          <p:cNvPicPr>
            <a:picLocks noChangeAspect="1"/>
          </p:cNvPicPr>
          <p:nvPr userDrawn="1"/>
        </p:nvPicPr>
        <p:blipFill>
          <a:blip r:embed="rId3"/>
          <a:stretch>
            <a:fillRect/>
          </a:stretch>
        </p:blipFill>
        <p:spPr>
          <a:xfrm>
            <a:off x="10049908" y="6232700"/>
            <a:ext cx="1693041" cy="397272"/>
          </a:xfrm>
          <a:prstGeom prst="rect">
            <a:avLst/>
          </a:prstGeom>
        </p:spPr>
      </p:pic>
      <p:sp>
        <p:nvSpPr>
          <p:cNvPr id="9" name="Rectangle 8">
            <a:extLst>
              <a:ext uri="{FF2B5EF4-FFF2-40B4-BE49-F238E27FC236}">
                <a16:creationId xmlns:a16="http://schemas.microsoft.com/office/drawing/2014/main" id="{A5CA94B1-1218-F343-9DA3-BEB96ABD67CC}"/>
              </a:ext>
            </a:extLst>
          </p:cNvPr>
          <p:cNvSpPr/>
          <p:nvPr userDrawn="1"/>
        </p:nvSpPr>
        <p:spPr>
          <a:xfrm>
            <a:off x="1" y="1976391"/>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spTree>
    <p:extLst>
      <p:ext uri="{BB962C8B-B14F-4D97-AF65-F5344CB8AC3E}">
        <p14:creationId xmlns:p14="http://schemas.microsoft.com/office/powerpoint/2010/main" val="2700478231"/>
      </p:ext>
    </p:extLst>
  </p:cSld>
  <p:clrMapOvr>
    <a:masterClrMapping/>
  </p:clrMapOvr>
  <p:extLst>
    <p:ext uri="{DCECCB84-F9BA-43D5-87BE-67443E8EF086}">
      <p15:sldGuideLst xmlns:p15="http://schemas.microsoft.com/office/powerpoint/2012/main">
        <p15:guide id="1" pos="28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al Divider Dar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0207-E652-BC4D-9680-AE6AC17EC769}"/>
              </a:ext>
            </a:extLst>
          </p:cNvPr>
          <p:cNvSpPr>
            <a:spLocks noGrp="1"/>
          </p:cNvSpPr>
          <p:nvPr>
            <p:ph type="title"/>
          </p:nvPr>
        </p:nvSpPr>
        <p:spPr>
          <a:xfrm>
            <a:off x="609600" y="1815051"/>
            <a:ext cx="10985241" cy="4051776"/>
          </a:xfrm>
          <a:prstGeom prst="rect">
            <a:avLst/>
          </a:prstGeom>
        </p:spPr>
        <p:txBody>
          <a:bodyPr/>
          <a:lstStyle>
            <a:lvl1pPr>
              <a:defRPr sz="4267"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5671FD74-48B3-E74D-A69F-8F2ED776D9AA}"/>
              </a:ext>
            </a:extLst>
          </p:cNvPr>
          <p:cNvSpPr/>
          <p:nvPr userDrawn="1"/>
        </p:nvSpPr>
        <p:spPr>
          <a:xfrm>
            <a:off x="1" y="1976391"/>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pic>
        <p:nvPicPr>
          <p:cNvPr id="7" name="Picture 6">
            <a:extLst>
              <a:ext uri="{FF2B5EF4-FFF2-40B4-BE49-F238E27FC236}">
                <a16:creationId xmlns:a16="http://schemas.microsoft.com/office/drawing/2014/main" id="{B37A7FF7-372C-8B49-BEEC-21A7C79C65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49905" y="6233657"/>
            <a:ext cx="1694688" cy="395744"/>
          </a:xfrm>
          <a:prstGeom prst="rect">
            <a:avLst/>
          </a:prstGeom>
        </p:spPr>
      </p:pic>
    </p:spTree>
    <p:extLst>
      <p:ext uri="{BB962C8B-B14F-4D97-AF65-F5344CB8AC3E}">
        <p14:creationId xmlns:p14="http://schemas.microsoft.com/office/powerpoint/2010/main" val="3068074256"/>
      </p:ext>
    </p:extLst>
  </p:cSld>
  <p:clrMapOvr>
    <a:masterClrMapping/>
  </p:clrMapOvr>
  <p:extLst>
    <p:ext uri="{DCECCB84-F9BA-43D5-87BE-67443E8EF086}">
      <p15:sldGuideLst xmlns:p15="http://schemas.microsoft.com/office/powerpoint/2012/main">
        <p15:guide id="1" pos="288">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1"/>
      </p:bgRef>
    </p:bg>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4F295F1A-5115-6A4C-B71B-74C71C2FA693}"/>
              </a:ext>
            </a:extLst>
          </p:cNvPr>
          <p:cNvPicPr>
            <a:picLocks noChangeAspect="1"/>
          </p:cNvPicPr>
          <p:nvPr userDrawn="1"/>
        </p:nvPicPr>
        <p:blipFill>
          <a:blip r:embed="rId2"/>
          <a:stretch>
            <a:fillRect/>
          </a:stretch>
        </p:blipFill>
        <p:spPr>
          <a:xfrm>
            <a:off x="1932984" y="702589"/>
            <a:ext cx="10259016" cy="6155411"/>
          </a:xfrm>
          <a:prstGeom prst="rect">
            <a:avLst/>
          </a:prstGeom>
        </p:spPr>
      </p:pic>
      <p:sp>
        <p:nvSpPr>
          <p:cNvPr id="9" name="Title 1">
            <a:extLst>
              <a:ext uri="{FF2B5EF4-FFF2-40B4-BE49-F238E27FC236}">
                <a16:creationId xmlns:a16="http://schemas.microsoft.com/office/drawing/2014/main" id="{68E3D62C-4C22-FD42-96B9-CE12BCDDDE41}"/>
              </a:ext>
            </a:extLst>
          </p:cNvPr>
          <p:cNvSpPr>
            <a:spLocks noGrp="1"/>
          </p:cNvSpPr>
          <p:nvPr>
            <p:ph type="title"/>
          </p:nvPr>
        </p:nvSpPr>
        <p:spPr>
          <a:xfrm>
            <a:off x="609601" y="2701346"/>
            <a:ext cx="10642039"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1A534F16-DBC3-8A4A-B367-3A53710C99BA}"/>
              </a:ext>
            </a:extLst>
          </p:cNvPr>
          <p:cNvSpPr>
            <a:spLocks noGrp="1"/>
          </p:cNvSpPr>
          <p:nvPr>
            <p:ph type="body" sz="half" idx="23"/>
          </p:nvPr>
        </p:nvSpPr>
        <p:spPr>
          <a:xfrm>
            <a:off x="609600" y="4997681"/>
            <a:ext cx="4639293" cy="430076"/>
          </a:xfrm>
          <a:prstGeom prst="rect">
            <a:avLst/>
          </a:prstGeom>
        </p:spPr>
        <p:txBody>
          <a:bodyPr>
            <a:noAutofit/>
          </a:bodyPr>
          <a:lstStyle>
            <a:lvl1pPr marL="0" indent="0" algn="l">
              <a:buNone/>
              <a:defRPr sz="18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13" name="Text Placeholder 3">
            <a:extLst>
              <a:ext uri="{FF2B5EF4-FFF2-40B4-BE49-F238E27FC236}">
                <a16:creationId xmlns:a16="http://schemas.microsoft.com/office/drawing/2014/main" id="{4F165B50-1C1B-2443-B106-01F5D1ACDFC6}"/>
              </a:ext>
            </a:extLst>
          </p:cNvPr>
          <p:cNvSpPr>
            <a:spLocks noGrp="1"/>
          </p:cNvSpPr>
          <p:nvPr>
            <p:ph type="body" sz="half" idx="24"/>
          </p:nvPr>
        </p:nvSpPr>
        <p:spPr>
          <a:xfrm>
            <a:off x="609600" y="5290601"/>
            <a:ext cx="4639293" cy="430076"/>
          </a:xfrm>
          <a:prstGeom prst="rect">
            <a:avLst/>
          </a:prstGeom>
        </p:spPr>
        <p:txBody>
          <a:bodyPr>
            <a:noAutofit/>
          </a:bodyPr>
          <a:lstStyle>
            <a:lvl1pPr marL="0" indent="0" algn="l">
              <a:buNone/>
              <a:defRPr sz="18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7" name="Rectangle 6">
            <a:extLst>
              <a:ext uri="{FF2B5EF4-FFF2-40B4-BE49-F238E27FC236}">
                <a16:creationId xmlns:a16="http://schemas.microsoft.com/office/drawing/2014/main" id="{A31E69BC-D5F6-444F-9A3C-36B5D3C4A617}"/>
              </a:ext>
            </a:extLst>
          </p:cNvPr>
          <p:cNvSpPr/>
          <p:nvPr userDrawn="1"/>
        </p:nvSpPr>
        <p:spPr>
          <a:xfrm>
            <a:off x="1" y="2701346"/>
            <a:ext cx="373039" cy="727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pic>
        <p:nvPicPr>
          <p:cNvPr id="8" name="Picture 7">
            <a:extLst>
              <a:ext uri="{FF2B5EF4-FFF2-40B4-BE49-F238E27FC236}">
                <a16:creationId xmlns:a16="http://schemas.microsoft.com/office/drawing/2014/main" id="{32F39C1A-6B82-C042-8ECB-D15CD5037A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600" y="6233657"/>
            <a:ext cx="1694688" cy="395744"/>
          </a:xfrm>
          <a:prstGeom prst="rect">
            <a:avLst/>
          </a:prstGeom>
        </p:spPr>
      </p:pic>
    </p:spTree>
    <p:extLst>
      <p:ext uri="{BB962C8B-B14F-4D97-AF65-F5344CB8AC3E}">
        <p14:creationId xmlns:p14="http://schemas.microsoft.com/office/powerpoint/2010/main" val="36910139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02E3E"/>
        </a:solidFill>
        <a:effectLst/>
      </p:bgPr>
    </p:bg>
    <p:spTree>
      <p:nvGrpSpPr>
        <p:cNvPr id="1" name=""/>
        <p:cNvGrpSpPr/>
        <p:nvPr/>
      </p:nvGrpSpPr>
      <p:grpSpPr>
        <a:xfrm>
          <a:off x="0" y="0"/>
          <a:ext cx="0" cy="0"/>
          <a:chOff x="0" y="0"/>
          <a:chExt cx="0" cy="0"/>
        </a:xfrm>
      </p:grpSpPr>
      <p:pic>
        <p:nvPicPr>
          <p:cNvPr id="8" name="Picture 7" descr="A circuit board&#10;&#10;Description automatically generated">
            <a:extLst>
              <a:ext uri="{FF2B5EF4-FFF2-40B4-BE49-F238E27FC236}">
                <a16:creationId xmlns:a16="http://schemas.microsoft.com/office/drawing/2014/main" id="{DF07FDDC-C419-4840-BDD6-9249508B2030}"/>
              </a:ext>
            </a:extLst>
          </p:cNvPr>
          <p:cNvPicPr>
            <a:picLocks noChangeAspect="1"/>
          </p:cNvPicPr>
          <p:nvPr userDrawn="1"/>
        </p:nvPicPr>
        <p:blipFill>
          <a:blip r:embed="rId2"/>
          <a:stretch>
            <a:fillRect/>
          </a:stretch>
        </p:blipFill>
        <p:spPr>
          <a:xfrm>
            <a:off x="1932984" y="702589"/>
            <a:ext cx="10259016" cy="6155411"/>
          </a:xfrm>
          <a:prstGeom prst="rect">
            <a:avLst/>
          </a:prstGeom>
        </p:spPr>
      </p:pic>
      <p:sp>
        <p:nvSpPr>
          <p:cNvPr id="9" name="Title 1">
            <a:extLst>
              <a:ext uri="{FF2B5EF4-FFF2-40B4-BE49-F238E27FC236}">
                <a16:creationId xmlns:a16="http://schemas.microsoft.com/office/drawing/2014/main" id="{224D73E8-51D9-6347-BA4B-347150784397}"/>
              </a:ext>
            </a:extLst>
          </p:cNvPr>
          <p:cNvSpPr>
            <a:spLocks noGrp="1"/>
          </p:cNvSpPr>
          <p:nvPr>
            <p:ph type="title"/>
          </p:nvPr>
        </p:nvSpPr>
        <p:spPr>
          <a:xfrm>
            <a:off x="609602" y="2701347"/>
            <a:ext cx="10475057" cy="727655"/>
          </a:xfrm>
          <a:prstGeom prst="rect">
            <a:avLst/>
          </a:prstGeom>
        </p:spPr>
        <p:txBody>
          <a:bodyPr/>
          <a:lstStyle>
            <a:lvl1pPr>
              <a:defRPr sz="4267"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10" name="Text Placeholder 3">
            <a:extLst>
              <a:ext uri="{FF2B5EF4-FFF2-40B4-BE49-F238E27FC236}">
                <a16:creationId xmlns:a16="http://schemas.microsoft.com/office/drawing/2014/main" id="{5C91D046-20CB-4548-95BC-23EACCAAC295}"/>
              </a:ext>
            </a:extLst>
          </p:cNvPr>
          <p:cNvSpPr>
            <a:spLocks noGrp="1"/>
          </p:cNvSpPr>
          <p:nvPr>
            <p:ph type="body" sz="half" idx="23"/>
          </p:nvPr>
        </p:nvSpPr>
        <p:spPr>
          <a:xfrm>
            <a:off x="609600" y="4997682"/>
            <a:ext cx="4639293" cy="430076"/>
          </a:xfrm>
          <a:prstGeom prst="rect">
            <a:avLst/>
          </a:prstGeom>
        </p:spPr>
        <p:txBody>
          <a:bodyPr>
            <a:noAutofit/>
          </a:bodyPr>
          <a:lstStyle>
            <a:lvl1pPr marL="0" indent="0" algn="l">
              <a:buNone/>
              <a:defRPr sz="1867"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dirty="0"/>
              <a:t>Edit Master text styles</a:t>
            </a:r>
          </a:p>
        </p:txBody>
      </p:sp>
      <p:sp>
        <p:nvSpPr>
          <p:cNvPr id="11" name="Text Placeholder 3">
            <a:extLst>
              <a:ext uri="{FF2B5EF4-FFF2-40B4-BE49-F238E27FC236}">
                <a16:creationId xmlns:a16="http://schemas.microsoft.com/office/drawing/2014/main" id="{CBC57FCC-C2B1-E547-B624-7B89CA1D1E4A}"/>
              </a:ext>
            </a:extLst>
          </p:cNvPr>
          <p:cNvSpPr>
            <a:spLocks noGrp="1"/>
          </p:cNvSpPr>
          <p:nvPr>
            <p:ph type="body" sz="half" idx="24"/>
          </p:nvPr>
        </p:nvSpPr>
        <p:spPr>
          <a:xfrm>
            <a:off x="609600" y="5290602"/>
            <a:ext cx="4639293" cy="430076"/>
          </a:xfrm>
          <a:prstGeom prst="rect">
            <a:avLst/>
          </a:prstGeom>
        </p:spPr>
        <p:txBody>
          <a:bodyPr>
            <a:noAutofit/>
          </a:bodyPr>
          <a:lstStyle>
            <a:lvl1pPr marL="0" indent="0" algn="l">
              <a:buNone/>
              <a:defRPr sz="1867"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dirty="0"/>
              <a:t>Edit Master text styles</a:t>
            </a:r>
          </a:p>
        </p:txBody>
      </p:sp>
      <p:sp>
        <p:nvSpPr>
          <p:cNvPr id="6" name="Text Placeholder 3">
            <a:extLst>
              <a:ext uri="{FF2B5EF4-FFF2-40B4-BE49-F238E27FC236}">
                <a16:creationId xmlns:a16="http://schemas.microsoft.com/office/drawing/2014/main" id="{CE3DB63F-1D94-DE4D-83D8-7B94E49BC9D8}"/>
              </a:ext>
            </a:extLst>
          </p:cNvPr>
          <p:cNvSpPr>
            <a:spLocks noGrp="1"/>
          </p:cNvSpPr>
          <p:nvPr>
            <p:ph type="body" sz="half" idx="25"/>
          </p:nvPr>
        </p:nvSpPr>
        <p:spPr>
          <a:xfrm>
            <a:off x="604669" y="3361307"/>
            <a:ext cx="10479991" cy="568023"/>
          </a:xfrm>
          <a:prstGeom prst="rect">
            <a:avLst/>
          </a:prstGeom>
        </p:spPr>
        <p:txBody>
          <a:bodyPr>
            <a:noAutofit/>
          </a:bodyPr>
          <a:lstStyle>
            <a:lvl1pPr marL="0" indent="0" algn="l">
              <a:buNone/>
              <a:defRPr sz="2133"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dirty="0"/>
              <a:t>Edit Master text styles</a:t>
            </a:r>
          </a:p>
        </p:txBody>
      </p:sp>
      <p:pic>
        <p:nvPicPr>
          <p:cNvPr id="7" name="Picture 6">
            <a:extLst>
              <a:ext uri="{FF2B5EF4-FFF2-40B4-BE49-F238E27FC236}">
                <a16:creationId xmlns:a16="http://schemas.microsoft.com/office/drawing/2014/main" id="{2D9160A9-BC18-FB42-A452-E063B0B49D7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2000" y="1183876"/>
            <a:ext cx="2438400" cy="569416"/>
          </a:xfrm>
          <a:prstGeom prst="rect">
            <a:avLst/>
          </a:prstGeom>
        </p:spPr>
      </p:pic>
    </p:spTree>
    <p:extLst>
      <p:ext uri="{BB962C8B-B14F-4D97-AF65-F5344CB8AC3E}">
        <p14:creationId xmlns:p14="http://schemas.microsoft.com/office/powerpoint/2010/main" val="2442647505"/>
      </p:ext>
    </p:extLst>
  </p:cSld>
  <p:clrMapOvr>
    <a:masterClrMapping/>
  </p:clrMapOvr>
  <p:extLst>
    <p:ext uri="{DCECCB84-F9BA-43D5-87BE-67443E8EF086}">
      <p15:sldGuideLst xmlns:p15="http://schemas.microsoft.com/office/powerpoint/2012/main">
        <p15:guide id="1" pos="2880">
          <p15:clr>
            <a:srgbClr val="FBAE40"/>
          </p15:clr>
        </p15:guide>
        <p15:guide id="3" pos="288">
          <p15:clr>
            <a:srgbClr val="FBAE40"/>
          </p15:clr>
        </p15:guide>
        <p15:guide id="4" pos="3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ransition Slide">
    <p:bg>
      <p:bgPr>
        <a:gradFill>
          <a:gsLst>
            <a:gs pos="0">
              <a:srgbClr val="36C2B4"/>
            </a:gs>
            <a:gs pos="100000">
              <a:srgbClr val="7EE5AA"/>
            </a:gs>
          </a:gsLst>
          <a:lin ang="16200000" scaled="1"/>
        </a:gra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C9511B-5F0E-EF41-88A9-B6E5764D25D0}"/>
              </a:ext>
            </a:extLst>
          </p:cNvPr>
          <p:cNvSpPr>
            <a:spLocks noGrp="1"/>
          </p:cNvSpPr>
          <p:nvPr>
            <p:ph type="title"/>
          </p:nvPr>
        </p:nvSpPr>
        <p:spPr>
          <a:xfrm>
            <a:off x="609602" y="2701347"/>
            <a:ext cx="10475057" cy="727655"/>
          </a:xfrm>
          <a:prstGeom prst="rect">
            <a:avLst/>
          </a:prstGeom>
        </p:spPr>
        <p:txBody>
          <a:bodyPr/>
          <a:lstStyle>
            <a:lvl1pPr>
              <a:defRPr sz="4267" b="0" i="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15" name="Rectangle 14">
            <a:extLst>
              <a:ext uri="{FF2B5EF4-FFF2-40B4-BE49-F238E27FC236}">
                <a16:creationId xmlns:a16="http://schemas.microsoft.com/office/drawing/2014/main" id="{614F0A51-7282-2F43-889D-C63EE493FC82}"/>
              </a:ext>
            </a:extLst>
          </p:cNvPr>
          <p:cNvSpPr/>
          <p:nvPr userDrawn="1"/>
        </p:nvSpPr>
        <p:spPr>
          <a:xfrm>
            <a:off x="2" y="2701346"/>
            <a:ext cx="373039" cy="72765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spTree>
    <p:extLst>
      <p:ext uri="{BB962C8B-B14F-4D97-AF65-F5344CB8AC3E}">
        <p14:creationId xmlns:p14="http://schemas.microsoft.com/office/powerpoint/2010/main" val="572919240"/>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ABCC49-B2C3-7F41-BBC4-ABD73D96106B}"/>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5FF732DC-4284-43E0-914C-F49005F1286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E3C5DAC4-204D-864C-A158-551C9BAF81E1}"/>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273403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022B78-15A3-CC46-8DFE-E6480C8FF06E}"/>
              </a:ext>
            </a:extLst>
          </p:cNvPr>
          <p:cNvPicPr>
            <a:picLocks noChangeAspect="1"/>
          </p:cNvPicPr>
          <p:nvPr userDrawn="1"/>
        </p:nvPicPr>
        <p:blipFill rotWithShape="1">
          <a:blip r:embed="rId2"/>
          <a:srcRect r="30265" b="25476"/>
          <a:stretch/>
        </p:blipFill>
        <p:spPr>
          <a:xfrm>
            <a:off x="7881872" y="3417048"/>
            <a:ext cx="4310129" cy="3440952"/>
          </a:xfrm>
          <a:prstGeom prst="rect">
            <a:avLst/>
          </a:prstGeom>
        </p:spPr>
      </p:pic>
      <p:sp>
        <p:nvSpPr>
          <p:cNvPr id="5" name="Title 1">
            <a:extLst>
              <a:ext uri="{FF2B5EF4-FFF2-40B4-BE49-F238E27FC236}">
                <a16:creationId xmlns:a16="http://schemas.microsoft.com/office/drawing/2014/main" id="{36DBD99C-CDA3-EB4E-BD09-962B5E148DFC}"/>
              </a:ext>
            </a:extLst>
          </p:cNvPr>
          <p:cNvSpPr>
            <a:spLocks noGrp="1"/>
          </p:cNvSpPr>
          <p:nvPr>
            <p:ph type="title"/>
          </p:nvPr>
        </p:nvSpPr>
        <p:spPr>
          <a:xfrm>
            <a:off x="609751" y="245775"/>
            <a:ext cx="10779708"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8" name="Rectangle 17">
            <a:extLst>
              <a:ext uri="{FF2B5EF4-FFF2-40B4-BE49-F238E27FC236}">
                <a16:creationId xmlns:a16="http://schemas.microsoft.com/office/drawing/2014/main" id="{B5E86449-4952-8F42-BC88-1EB458F55A8F}"/>
              </a:ext>
            </a:extLst>
          </p:cNvPr>
          <p:cNvSpPr/>
          <p:nvPr userDrawn="1"/>
        </p:nvSpPr>
        <p:spPr>
          <a:xfrm>
            <a:off x="2" y="245775"/>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pic>
        <p:nvPicPr>
          <p:cNvPr id="11" name="Picture 10">
            <a:extLst>
              <a:ext uri="{FF2B5EF4-FFF2-40B4-BE49-F238E27FC236}">
                <a16:creationId xmlns:a16="http://schemas.microsoft.com/office/drawing/2014/main" id="{D9EDDAF0-6209-7D47-91A8-17B32802474A}"/>
              </a:ext>
            </a:extLst>
          </p:cNvPr>
          <p:cNvPicPr>
            <a:picLocks noChangeAspect="1"/>
          </p:cNvPicPr>
          <p:nvPr userDrawn="1"/>
        </p:nvPicPr>
        <p:blipFill>
          <a:blip r:embed="rId3"/>
          <a:stretch>
            <a:fillRect/>
          </a:stretch>
        </p:blipFill>
        <p:spPr>
          <a:xfrm>
            <a:off x="10049909" y="6232700"/>
            <a:ext cx="1693041" cy="397272"/>
          </a:xfrm>
          <a:prstGeom prst="rect">
            <a:avLst/>
          </a:prstGeom>
        </p:spPr>
      </p:pic>
      <p:sp>
        <p:nvSpPr>
          <p:cNvPr id="3" name="Text Placeholder 2">
            <a:extLst>
              <a:ext uri="{FF2B5EF4-FFF2-40B4-BE49-F238E27FC236}">
                <a16:creationId xmlns:a16="http://schemas.microsoft.com/office/drawing/2014/main" id="{BB77467C-46B8-294D-8663-E6A09A51EF46}"/>
              </a:ext>
            </a:extLst>
          </p:cNvPr>
          <p:cNvSpPr>
            <a:spLocks noGrp="1"/>
          </p:cNvSpPr>
          <p:nvPr>
            <p:ph type="body" sz="quarter" idx="10"/>
          </p:nvPr>
        </p:nvSpPr>
        <p:spPr>
          <a:xfrm>
            <a:off x="609600" y="1119737"/>
            <a:ext cx="10780184" cy="4752675"/>
          </a:xfrm>
          <a:prstGeom prst="rect">
            <a:avLst/>
          </a:prstGeom>
        </p:spPr>
        <p:txBody>
          <a:bodyPr/>
          <a:lstStyle>
            <a:lvl1pP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buClr>
                <a:schemeClr val="tx2"/>
              </a:buCl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523925" indent="-304784">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2133493" indent="-304784">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743062" indent="-304784">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9687221"/>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6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022B78-15A3-CC46-8DFE-E6480C8FF06E}"/>
              </a:ext>
            </a:extLst>
          </p:cNvPr>
          <p:cNvPicPr>
            <a:picLocks noChangeAspect="1"/>
          </p:cNvPicPr>
          <p:nvPr userDrawn="1"/>
        </p:nvPicPr>
        <p:blipFill rotWithShape="1">
          <a:blip r:embed="rId2"/>
          <a:srcRect r="30265" b="25476"/>
          <a:stretch/>
        </p:blipFill>
        <p:spPr>
          <a:xfrm>
            <a:off x="7881872" y="3417048"/>
            <a:ext cx="4310129" cy="3440952"/>
          </a:xfrm>
          <a:prstGeom prst="rect">
            <a:avLst/>
          </a:prstGeom>
        </p:spPr>
      </p:pic>
      <p:sp>
        <p:nvSpPr>
          <p:cNvPr id="5" name="Title 1">
            <a:extLst>
              <a:ext uri="{FF2B5EF4-FFF2-40B4-BE49-F238E27FC236}">
                <a16:creationId xmlns:a16="http://schemas.microsoft.com/office/drawing/2014/main" id="{36DBD99C-CDA3-EB4E-BD09-962B5E148DFC}"/>
              </a:ext>
            </a:extLst>
          </p:cNvPr>
          <p:cNvSpPr>
            <a:spLocks noGrp="1"/>
          </p:cNvSpPr>
          <p:nvPr>
            <p:ph type="title"/>
          </p:nvPr>
        </p:nvSpPr>
        <p:spPr>
          <a:xfrm>
            <a:off x="609751" y="245775"/>
            <a:ext cx="10779708"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A68FFEEC-4163-6A4A-9364-59C4FDD16F76}"/>
              </a:ext>
            </a:extLst>
          </p:cNvPr>
          <p:cNvSpPr>
            <a:spLocks noGrp="1"/>
          </p:cNvSpPr>
          <p:nvPr>
            <p:ph idx="1" hasCustomPrompt="1"/>
          </p:nvPr>
        </p:nvSpPr>
        <p:spPr>
          <a:xfrm>
            <a:off x="609601" y="1119735"/>
            <a:ext cx="10784923" cy="538080"/>
          </a:xfrm>
          <a:prstGeom prst="rect">
            <a:avLst/>
          </a:prstGeom>
        </p:spPr>
        <p:txBody>
          <a:bodyPr/>
          <a:lstStyle>
            <a:lvl1pPr marL="0" indent="0">
              <a:buClr>
                <a:schemeClr val="tx2"/>
              </a:buClr>
              <a:buNone/>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990550" indent="-380981">
              <a:buClr>
                <a:schemeClr val="tx2"/>
              </a:buClr>
              <a:buFont typeface="Arial"/>
              <a:buChar char="•"/>
              <a:defRPr sz="2133" b="1" i="0">
                <a:solidFill>
                  <a:schemeClr val="accent2"/>
                </a:solidFill>
                <a:latin typeface="Amazon Ember" panose="020B0603020204020204" pitchFamily="34" charset="0"/>
                <a:ea typeface="Amazon Ember" panose="020B0603020204020204" pitchFamily="34" charset="0"/>
                <a:cs typeface="Amazon Ember" panose="020B0603020204020204" pitchFamily="34" charset="0"/>
              </a:defRPr>
            </a:lvl2pPr>
            <a:lvl3pPr marL="1523925" indent="-304784">
              <a:buClr>
                <a:schemeClr val="tx2"/>
              </a:buClr>
              <a:buFont typeface="Arial"/>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a:buClr>
                <a:schemeClr val="tx2"/>
              </a:buCl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Click to edit </a:t>
            </a:r>
            <a:r>
              <a:rPr lang="en-US" dirty="0" err="1"/>
              <a:t>Subheader</a:t>
            </a:r>
            <a:r>
              <a:rPr lang="en-US" dirty="0"/>
              <a:t> Content</a:t>
            </a:r>
          </a:p>
        </p:txBody>
      </p:sp>
      <p:sp>
        <p:nvSpPr>
          <p:cNvPr id="18" name="Rectangle 17">
            <a:extLst>
              <a:ext uri="{FF2B5EF4-FFF2-40B4-BE49-F238E27FC236}">
                <a16:creationId xmlns:a16="http://schemas.microsoft.com/office/drawing/2014/main" id="{B5E86449-4952-8F42-BC88-1EB458F55A8F}"/>
              </a:ext>
            </a:extLst>
          </p:cNvPr>
          <p:cNvSpPr/>
          <p:nvPr userDrawn="1"/>
        </p:nvSpPr>
        <p:spPr>
          <a:xfrm>
            <a:off x="2" y="245775"/>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pic>
        <p:nvPicPr>
          <p:cNvPr id="11" name="Picture 10">
            <a:extLst>
              <a:ext uri="{FF2B5EF4-FFF2-40B4-BE49-F238E27FC236}">
                <a16:creationId xmlns:a16="http://schemas.microsoft.com/office/drawing/2014/main" id="{D9EDDAF0-6209-7D47-91A8-17B32802474A}"/>
              </a:ext>
            </a:extLst>
          </p:cNvPr>
          <p:cNvPicPr>
            <a:picLocks noChangeAspect="1"/>
          </p:cNvPicPr>
          <p:nvPr userDrawn="1"/>
        </p:nvPicPr>
        <p:blipFill>
          <a:blip r:embed="rId3"/>
          <a:stretch>
            <a:fillRect/>
          </a:stretch>
        </p:blipFill>
        <p:spPr>
          <a:xfrm>
            <a:off x="10049909" y="6232700"/>
            <a:ext cx="1693041" cy="397272"/>
          </a:xfrm>
          <a:prstGeom prst="rect">
            <a:avLst/>
          </a:prstGeom>
        </p:spPr>
      </p:pic>
      <p:sp>
        <p:nvSpPr>
          <p:cNvPr id="3" name="Text Placeholder 2">
            <a:extLst>
              <a:ext uri="{FF2B5EF4-FFF2-40B4-BE49-F238E27FC236}">
                <a16:creationId xmlns:a16="http://schemas.microsoft.com/office/drawing/2014/main" id="{BB77467C-46B8-294D-8663-E6A09A51EF46}"/>
              </a:ext>
            </a:extLst>
          </p:cNvPr>
          <p:cNvSpPr>
            <a:spLocks noGrp="1"/>
          </p:cNvSpPr>
          <p:nvPr>
            <p:ph type="body" sz="quarter" idx="10"/>
          </p:nvPr>
        </p:nvSpPr>
        <p:spPr>
          <a:xfrm>
            <a:off x="609600" y="1709853"/>
            <a:ext cx="10780184" cy="4386147"/>
          </a:xfrm>
          <a:prstGeom prst="rect">
            <a:avLst/>
          </a:prstGeom>
        </p:spPr>
        <p:txBody>
          <a:bodyPr/>
          <a:lstStyle>
            <a:lvl1pP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buClr>
                <a:schemeClr val="tx2"/>
              </a:buCl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523925" indent="-304784">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2133493" indent="-304784">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743062" indent="-304784">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3595285"/>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6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mazon Confidential Title, Subtitle &amp;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976BF37-17B6-B14C-9754-2BF248C1202C}"/>
              </a:ext>
            </a:extLst>
          </p:cNvPr>
          <p:cNvPicPr>
            <a:picLocks noChangeAspect="1"/>
          </p:cNvPicPr>
          <p:nvPr userDrawn="1"/>
        </p:nvPicPr>
        <p:blipFill rotWithShape="1">
          <a:blip r:embed="rId2"/>
          <a:srcRect r="30265" b="25476"/>
          <a:stretch/>
        </p:blipFill>
        <p:spPr>
          <a:xfrm>
            <a:off x="7881872" y="3417048"/>
            <a:ext cx="4310129" cy="3440952"/>
          </a:xfrm>
          <a:prstGeom prst="rect">
            <a:avLst/>
          </a:prstGeom>
        </p:spPr>
      </p:pic>
      <p:sp>
        <p:nvSpPr>
          <p:cNvPr id="5" name="Title 1">
            <a:extLst>
              <a:ext uri="{FF2B5EF4-FFF2-40B4-BE49-F238E27FC236}">
                <a16:creationId xmlns:a16="http://schemas.microsoft.com/office/drawing/2014/main" id="{36DBD99C-CDA3-EB4E-BD09-962B5E148DFC}"/>
              </a:ext>
            </a:extLst>
          </p:cNvPr>
          <p:cNvSpPr>
            <a:spLocks noGrp="1"/>
          </p:cNvSpPr>
          <p:nvPr>
            <p:ph type="title"/>
          </p:nvPr>
        </p:nvSpPr>
        <p:spPr>
          <a:xfrm>
            <a:off x="609751" y="245775"/>
            <a:ext cx="10779708"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A68FFEEC-4163-6A4A-9364-59C4FDD16F76}"/>
              </a:ext>
            </a:extLst>
          </p:cNvPr>
          <p:cNvSpPr>
            <a:spLocks noGrp="1"/>
          </p:cNvSpPr>
          <p:nvPr>
            <p:ph idx="1" hasCustomPrompt="1"/>
          </p:nvPr>
        </p:nvSpPr>
        <p:spPr>
          <a:xfrm>
            <a:off x="609601" y="1119734"/>
            <a:ext cx="10784923" cy="547337"/>
          </a:xfrm>
          <a:prstGeom prst="rect">
            <a:avLst/>
          </a:prstGeom>
        </p:spPr>
        <p:txBody>
          <a:bodyPr/>
          <a:lstStyle>
            <a:lvl1pPr marL="0" indent="0">
              <a:buClr>
                <a:schemeClr val="tx2"/>
              </a:buClr>
              <a:buNone/>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990550" indent="-380981">
              <a:buClr>
                <a:schemeClr val="tx2"/>
              </a:buClr>
              <a:buFont typeface="Arial"/>
              <a:buChar char="•"/>
              <a:defRPr sz="2133" b="1" i="0">
                <a:solidFill>
                  <a:schemeClr val="accent2"/>
                </a:solidFill>
                <a:latin typeface="Amazon Ember" panose="020B0603020204020204" pitchFamily="34" charset="0"/>
                <a:ea typeface="Amazon Ember" panose="020B0603020204020204" pitchFamily="34" charset="0"/>
                <a:cs typeface="Amazon Ember" panose="020B0603020204020204" pitchFamily="34" charset="0"/>
              </a:defRPr>
            </a:lvl2pPr>
            <a:lvl3pPr marL="1523925" indent="-304784">
              <a:buClr>
                <a:schemeClr val="tx2"/>
              </a:buClr>
              <a:buFont typeface="Arial"/>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a:buClr>
                <a:schemeClr val="tx2"/>
              </a:buCl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Click to edit </a:t>
            </a:r>
            <a:r>
              <a:rPr lang="en-US" dirty="0" err="1"/>
              <a:t>Subheader</a:t>
            </a:r>
            <a:r>
              <a:rPr lang="en-US" dirty="0"/>
              <a:t> Content</a:t>
            </a:r>
          </a:p>
        </p:txBody>
      </p:sp>
      <p:sp>
        <p:nvSpPr>
          <p:cNvPr id="18" name="Rectangle 17">
            <a:extLst>
              <a:ext uri="{FF2B5EF4-FFF2-40B4-BE49-F238E27FC236}">
                <a16:creationId xmlns:a16="http://schemas.microsoft.com/office/drawing/2014/main" id="{B5E86449-4952-8F42-BC88-1EB458F55A8F}"/>
              </a:ext>
            </a:extLst>
          </p:cNvPr>
          <p:cNvSpPr/>
          <p:nvPr userDrawn="1"/>
        </p:nvSpPr>
        <p:spPr>
          <a:xfrm>
            <a:off x="2" y="245775"/>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pic>
        <p:nvPicPr>
          <p:cNvPr id="10" name="Picture 9">
            <a:extLst>
              <a:ext uri="{FF2B5EF4-FFF2-40B4-BE49-F238E27FC236}">
                <a16:creationId xmlns:a16="http://schemas.microsoft.com/office/drawing/2014/main" id="{EE46DEFC-F1E0-2648-A25B-AE7A4A7BF08F}"/>
              </a:ext>
            </a:extLst>
          </p:cNvPr>
          <p:cNvPicPr>
            <a:picLocks noChangeAspect="1"/>
          </p:cNvPicPr>
          <p:nvPr userDrawn="1"/>
        </p:nvPicPr>
        <p:blipFill>
          <a:blip r:embed="rId3"/>
          <a:stretch>
            <a:fillRect/>
          </a:stretch>
        </p:blipFill>
        <p:spPr>
          <a:xfrm>
            <a:off x="10049909" y="6232700"/>
            <a:ext cx="1693041" cy="397272"/>
          </a:xfrm>
          <a:prstGeom prst="rect">
            <a:avLst/>
          </a:prstGeom>
        </p:spPr>
      </p:pic>
      <p:sp>
        <p:nvSpPr>
          <p:cNvPr id="2" name="TextBox 1">
            <a:extLst>
              <a:ext uri="{FF2B5EF4-FFF2-40B4-BE49-F238E27FC236}">
                <a16:creationId xmlns:a16="http://schemas.microsoft.com/office/drawing/2014/main" id="{A962C5D9-5DFA-0F42-BD21-26FC20501DD6}"/>
              </a:ext>
            </a:extLst>
          </p:cNvPr>
          <p:cNvSpPr txBox="1"/>
          <p:nvPr userDrawn="1"/>
        </p:nvSpPr>
        <p:spPr>
          <a:xfrm>
            <a:off x="894358" y="6314851"/>
            <a:ext cx="5903495" cy="338554"/>
          </a:xfrm>
          <a:prstGeom prst="rect">
            <a:avLst/>
          </a:prstGeom>
          <a:noFill/>
        </p:spPr>
        <p:txBody>
          <a:bodyPr wrap="square" rtlCol="0">
            <a:spAutoFit/>
          </a:bodyPr>
          <a:lstStyle/>
          <a:p>
            <a:r>
              <a:rPr lang="en-US" sz="1600" b="1" i="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8" name="Text Placeholder 7">
            <a:extLst>
              <a:ext uri="{FF2B5EF4-FFF2-40B4-BE49-F238E27FC236}">
                <a16:creationId xmlns:a16="http://schemas.microsoft.com/office/drawing/2014/main" id="{3B9D07F6-3047-5945-9361-C2D640A1FF77}"/>
              </a:ext>
            </a:extLst>
          </p:cNvPr>
          <p:cNvSpPr>
            <a:spLocks noGrp="1"/>
          </p:cNvSpPr>
          <p:nvPr>
            <p:ph type="body" sz="quarter" idx="10"/>
          </p:nvPr>
        </p:nvSpPr>
        <p:spPr>
          <a:xfrm>
            <a:off x="609600" y="1713829"/>
            <a:ext cx="10780184" cy="4389967"/>
          </a:xfrm>
          <a:prstGeom prst="rect">
            <a:avLst/>
          </a:prstGeom>
        </p:spPr>
        <p:txBody>
          <a:bodyPr/>
          <a:lstStyle>
            <a:lvl1pP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buClr>
                <a:schemeClr val="tx2"/>
              </a:buCl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523925" indent="-304784">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2133493" indent="-304784">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743062" indent="-304784">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5061780"/>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3F08F01-71AD-C642-8A9D-D1DEC27D24EA}"/>
              </a:ext>
            </a:extLst>
          </p:cNvPr>
          <p:cNvPicPr>
            <a:picLocks noChangeAspect="1"/>
          </p:cNvPicPr>
          <p:nvPr userDrawn="1"/>
        </p:nvPicPr>
        <p:blipFill rotWithShape="1">
          <a:blip r:embed="rId2"/>
          <a:srcRect r="30265" b="25476"/>
          <a:stretch/>
        </p:blipFill>
        <p:spPr>
          <a:xfrm>
            <a:off x="7881872" y="3417048"/>
            <a:ext cx="4310129" cy="3440952"/>
          </a:xfrm>
          <a:prstGeom prst="rect">
            <a:avLst/>
          </a:prstGeom>
        </p:spPr>
      </p:pic>
      <p:sp>
        <p:nvSpPr>
          <p:cNvPr id="2" name="Title 1">
            <a:extLst>
              <a:ext uri="{FF2B5EF4-FFF2-40B4-BE49-F238E27FC236}">
                <a16:creationId xmlns:a16="http://schemas.microsoft.com/office/drawing/2014/main" id="{480C0207-E652-BC4D-9680-AE6AC17EC769}"/>
              </a:ext>
            </a:extLst>
          </p:cNvPr>
          <p:cNvSpPr>
            <a:spLocks noGrp="1"/>
          </p:cNvSpPr>
          <p:nvPr>
            <p:ph type="title"/>
          </p:nvPr>
        </p:nvSpPr>
        <p:spPr>
          <a:xfrm>
            <a:off x="609600" y="246038"/>
            <a:ext cx="10977384"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pic>
        <p:nvPicPr>
          <p:cNvPr id="7" name="Picture 6">
            <a:extLst>
              <a:ext uri="{FF2B5EF4-FFF2-40B4-BE49-F238E27FC236}">
                <a16:creationId xmlns:a16="http://schemas.microsoft.com/office/drawing/2014/main" id="{0152BFE0-5C36-BD4A-9CAA-5A60491CD171}"/>
              </a:ext>
            </a:extLst>
          </p:cNvPr>
          <p:cNvPicPr>
            <a:picLocks noChangeAspect="1"/>
          </p:cNvPicPr>
          <p:nvPr userDrawn="1"/>
        </p:nvPicPr>
        <p:blipFill>
          <a:blip r:embed="rId3"/>
          <a:stretch>
            <a:fillRect/>
          </a:stretch>
        </p:blipFill>
        <p:spPr>
          <a:xfrm>
            <a:off x="10049909" y="6232700"/>
            <a:ext cx="1693041" cy="397272"/>
          </a:xfrm>
          <a:prstGeom prst="rect">
            <a:avLst/>
          </a:prstGeom>
        </p:spPr>
      </p:pic>
      <p:sp>
        <p:nvSpPr>
          <p:cNvPr id="9" name="Rectangle 8">
            <a:extLst>
              <a:ext uri="{FF2B5EF4-FFF2-40B4-BE49-F238E27FC236}">
                <a16:creationId xmlns:a16="http://schemas.microsoft.com/office/drawing/2014/main" id="{A5CA94B1-1218-F343-9DA3-BEB96ABD67CC}"/>
              </a:ext>
            </a:extLst>
          </p:cNvPr>
          <p:cNvSpPr/>
          <p:nvPr userDrawn="1"/>
        </p:nvSpPr>
        <p:spPr>
          <a:xfrm>
            <a:off x="2" y="246038"/>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spTree>
    <p:extLst>
      <p:ext uri="{BB962C8B-B14F-4D97-AF65-F5344CB8AC3E}">
        <p14:creationId xmlns:p14="http://schemas.microsoft.com/office/powerpoint/2010/main" val="4156649650"/>
      </p:ext>
    </p:extLst>
  </p:cSld>
  <p:clrMapOvr>
    <a:masterClrMapping/>
  </p:clrMapOvr>
  <p:extLst>
    <p:ext uri="{DCECCB84-F9BA-43D5-87BE-67443E8EF086}">
      <p15:sldGuideLst xmlns:p15="http://schemas.microsoft.com/office/powerpoint/2012/main">
        <p15:guide id="1" pos="288">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9EBB1EB-9663-494A-B07F-C0F9C1D15C65}"/>
              </a:ext>
            </a:extLst>
          </p:cNvPr>
          <p:cNvSpPr/>
          <p:nvPr userDrawn="1"/>
        </p:nvSpPr>
        <p:spPr>
          <a:xfrm>
            <a:off x="-1" y="0"/>
            <a:ext cx="5112721" cy="6858000"/>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pic>
        <p:nvPicPr>
          <p:cNvPr id="16" name="Picture 15" descr="A circuit board&#10;&#10;Description automatically generated">
            <a:extLst>
              <a:ext uri="{FF2B5EF4-FFF2-40B4-BE49-F238E27FC236}">
                <a16:creationId xmlns:a16="http://schemas.microsoft.com/office/drawing/2014/main" id="{A05360A6-44EE-934B-AFD6-8784F3D0BED1}"/>
              </a:ext>
            </a:extLst>
          </p:cNvPr>
          <p:cNvPicPr>
            <a:picLocks noChangeAspect="1"/>
          </p:cNvPicPr>
          <p:nvPr userDrawn="1"/>
        </p:nvPicPr>
        <p:blipFill rotWithShape="1">
          <a:blip r:embed="rId2"/>
          <a:srcRect l="39690" t="3208" r="5228" b="21597"/>
          <a:stretch/>
        </p:blipFill>
        <p:spPr>
          <a:xfrm>
            <a:off x="587217" y="3151324"/>
            <a:ext cx="4525505" cy="3706677"/>
          </a:xfrm>
          <a:prstGeom prst="rect">
            <a:avLst/>
          </a:prstGeom>
        </p:spPr>
      </p:pic>
      <p:sp>
        <p:nvSpPr>
          <p:cNvPr id="12" name="Title 1">
            <a:extLst>
              <a:ext uri="{FF2B5EF4-FFF2-40B4-BE49-F238E27FC236}">
                <a16:creationId xmlns:a16="http://schemas.microsoft.com/office/drawing/2014/main" id="{B4B4A68B-EB01-794E-8EC9-C206B7A3A83E}"/>
              </a:ext>
            </a:extLst>
          </p:cNvPr>
          <p:cNvSpPr>
            <a:spLocks noGrp="1"/>
          </p:cNvSpPr>
          <p:nvPr>
            <p:ph type="title"/>
          </p:nvPr>
        </p:nvSpPr>
        <p:spPr>
          <a:xfrm>
            <a:off x="609600" y="245775"/>
            <a:ext cx="4503120" cy="727655"/>
          </a:xfrm>
          <a:prstGeom prst="rect">
            <a:avLst/>
          </a:prstGeom>
        </p:spPr>
        <p:txBody>
          <a:bodyPr/>
          <a:lstStyle>
            <a:lvl1pPr>
              <a:defRPr sz="4267"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14" name="Content Placeholder 2">
            <a:extLst>
              <a:ext uri="{FF2B5EF4-FFF2-40B4-BE49-F238E27FC236}">
                <a16:creationId xmlns:a16="http://schemas.microsoft.com/office/drawing/2014/main" id="{38F5655C-6A41-C04F-94F0-B5A90358C35C}"/>
              </a:ext>
            </a:extLst>
          </p:cNvPr>
          <p:cNvSpPr>
            <a:spLocks noGrp="1"/>
          </p:cNvSpPr>
          <p:nvPr>
            <p:ph idx="1" hasCustomPrompt="1"/>
          </p:nvPr>
        </p:nvSpPr>
        <p:spPr>
          <a:xfrm>
            <a:off x="5414075" y="1857939"/>
            <a:ext cx="6078212" cy="4209487"/>
          </a:xfrm>
          <a:prstGeom prst="rect">
            <a:avLst/>
          </a:prstGeom>
        </p:spPr>
        <p:txBody>
          <a:bodyPr/>
          <a:lstStyle>
            <a:lvl1pPr marL="380981" indent="-380981">
              <a:buClr>
                <a:schemeClr val="tx2"/>
              </a:buClr>
              <a:buFont typeface="Arial" panose="020B0604020202020204" pitchFamily="34" charset="0"/>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990550" indent="-380981">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523925" indent="-304784">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2133493" indent="-304784">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First level</a:t>
            </a:r>
          </a:p>
          <a:p>
            <a:pPr lvl="1"/>
            <a:r>
              <a:rPr lang="en-US" dirty="0"/>
              <a:t>Second level</a:t>
            </a:r>
          </a:p>
          <a:p>
            <a:pPr lvl="2"/>
            <a:r>
              <a:rPr lang="en-US" dirty="0"/>
              <a:t>Third level</a:t>
            </a:r>
          </a:p>
          <a:p>
            <a:pPr lvl="3"/>
            <a:r>
              <a:rPr lang="en-US" dirty="0"/>
              <a:t>Fourth level</a:t>
            </a:r>
          </a:p>
        </p:txBody>
      </p:sp>
      <p:pic>
        <p:nvPicPr>
          <p:cNvPr id="8" name="Picture 7">
            <a:extLst>
              <a:ext uri="{FF2B5EF4-FFF2-40B4-BE49-F238E27FC236}">
                <a16:creationId xmlns:a16="http://schemas.microsoft.com/office/drawing/2014/main" id="{0B551D3C-9AD4-2E41-9D69-00093BC11A76}"/>
              </a:ext>
            </a:extLst>
          </p:cNvPr>
          <p:cNvPicPr>
            <a:picLocks noChangeAspect="1"/>
          </p:cNvPicPr>
          <p:nvPr userDrawn="1"/>
        </p:nvPicPr>
        <p:blipFill>
          <a:blip r:embed="rId3"/>
          <a:stretch>
            <a:fillRect/>
          </a:stretch>
        </p:blipFill>
        <p:spPr>
          <a:xfrm>
            <a:off x="10049909" y="6232700"/>
            <a:ext cx="1693041" cy="397272"/>
          </a:xfrm>
          <a:prstGeom prst="rect">
            <a:avLst/>
          </a:prstGeom>
        </p:spPr>
      </p:pic>
      <p:sp>
        <p:nvSpPr>
          <p:cNvPr id="11" name="Text Placeholder 2">
            <a:extLst>
              <a:ext uri="{FF2B5EF4-FFF2-40B4-BE49-F238E27FC236}">
                <a16:creationId xmlns:a16="http://schemas.microsoft.com/office/drawing/2014/main" id="{D60EFA87-A28D-584A-AF89-AF667056E1EC}"/>
              </a:ext>
            </a:extLst>
          </p:cNvPr>
          <p:cNvSpPr>
            <a:spLocks noGrp="1"/>
          </p:cNvSpPr>
          <p:nvPr>
            <p:ph type="body" sz="quarter" idx="11" hasCustomPrompt="1"/>
          </p:nvPr>
        </p:nvSpPr>
        <p:spPr>
          <a:xfrm>
            <a:off x="609600" y="1857940"/>
            <a:ext cx="4503120" cy="570387"/>
          </a:xfrm>
          <a:prstGeom prst="rect">
            <a:avLst/>
          </a:prstGeom>
        </p:spPr>
        <p:txBody>
          <a:bodyPr/>
          <a:lstStyle>
            <a:lvl1pPr>
              <a:defRPr sz="2667" b="1" i="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Subtitle Text</a:t>
            </a:r>
          </a:p>
        </p:txBody>
      </p:sp>
    </p:spTree>
    <p:extLst>
      <p:ext uri="{BB962C8B-B14F-4D97-AF65-F5344CB8AC3E}">
        <p14:creationId xmlns:p14="http://schemas.microsoft.com/office/powerpoint/2010/main" val="952920939"/>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70F9D04-B479-3A40-84D1-C9872A1AA97D}"/>
              </a:ext>
            </a:extLst>
          </p:cNvPr>
          <p:cNvPicPr>
            <a:picLocks noChangeAspect="1"/>
          </p:cNvPicPr>
          <p:nvPr userDrawn="1"/>
        </p:nvPicPr>
        <p:blipFill rotWithShape="1">
          <a:blip r:embed="rId2"/>
          <a:srcRect r="30265" b="25476"/>
          <a:stretch/>
        </p:blipFill>
        <p:spPr>
          <a:xfrm>
            <a:off x="7881872" y="3417048"/>
            <a:ext cx="4310129" cy="3440952"/>
          </a:xfrm>
          <a:prstGeom prst="rect">
            <a:avLst/>
          </a:prstGeom>
        </p:spPr>
      </p:pic>
      <p:sp>
        <p:nvSpPr>
          <p:cNvPr id="10" name="Rectangle 9">
            <a:extLst>
              <a:ext uri="{FF2B5EF4-FFF2-40B4-BE49-F238E27FC236}">
                <a16:creationId xmlns:a16="http://schemas.microsoft.com/office/drawing/2014/main" id="{360F4888-8BD6-2441-A11B-6B48777CE50E}"/>
              </a:ext>
            </a:extLst>
          </p:cNvPr>
          <p:cNvSpPr/>
          <p:nvPr userDrawn="1"/>
        </p:nvSpPr>
        <p:spPr>
          <a:xfrm>
            <a:off x="2" y="245775"/>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sp>
        <p:nvSpPr>
          <p:cNvPr id="16" name="Content Placeholder 2">
            <a:extLst>
              <a:ext uri="{FF2B5EF4-FFF2-40B4-BE49-F238E27FC236}">
                <a16:creationId xmlns:a16="http://schemas.microsoft.com/office/drawing/2014/main" id="{F3C8095C-0378-F64F-AB25-70F898576478}"/>
              </a:ext>
            </a:extLst>
          </p:cNvPr>
          <p:cNvSpPr>
            <a:spLocks noGrp="1"/>
          </p:cNvSpPr>
          <p:nvPr>
            <p:ph idx="1" hasCustomPrompt="1"/>
          </p:nvPr>
        </p:nvSpPr>
        <p:spPr>
          <a:xfrm>
            <a:off x="609602" y="1688820"/>
            <a:ext cx="10805820" cy="4178009"/>
          </a:xfrm>
          <a:prstGeom prst="rect">
            <a:avLst/>
          </a:prstGeom>
        </p:spPr>
        <p:txBody>
          <a:bodyPr/>
          <a:lstStyle>
            <a:lvl1pPr marL="380981" indent="-380981">
              <a:buClr>
                <a:schemeClr val="tx2"/>
              </a:buClr>
              <a:buFont typeface="Arial" panose="020B0604020202020204" pitchFamily="34" charset="0"/>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990550" indent="-380981">
              <a:buClr>
                <a:schemeClr val="tx2"/>
              </a:buClr>
              <a:buFont typeface="System Font Regular"/>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523925" indent="-304784">
              <a:buClr>
                <a:schemeClr val="tx2"/>
              </a:buClr>
              <a:buFont typeface="System Font Regular"/>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2133493" indent="-304784">
              <a:buClr>
                <a:schemeClr val="tx2"/>
              </a:buClr>
              <a:buFont typeface="System Font Regular"/>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9" name="Title 1">
            <a:extLst>
              <a:ext uri="{FF2B5EF4-FFF2-40B4-BE49-F238E27FC236}">
                <a16:creationId xmlns:a16="http://schemas.microsoft.com/office/drawing/2014/main" id="{B6B5CD12-C9B0-1D45-8D86-2A24FDA27881}"/>
              </a:ext>
            </a:extLst>
          </p:cNvPr>
          <p:cNvSpPr>
            <a:spLocks noGrp="1"/>
          </p:cNvSpPr>
          <p:nvPr>
            <p:ph type="title"/>
          </p:nvPr>
        </p:nvSpPr>
        <p:spPr>
          <a:xfrm>
            <a:off x="609604" y="245775"/>
            <a:ext cx="10805819"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24C03E9E-3D28-6344-BFE1-269164675B6A}"/>
              </a:ext>
            </a:extLst>
          </p:cNvPr>
          <p:cNvPicPr>
            <a:picLocks noChangeAspect="1"/>
          </p:cNvPicPr>
          <p:nvPr userDrawn="1"/>
        </p:nvPicPr>
        <p:blipFill>
          <a:blip r:embed="rId3"/>
          <a:stretch>
            <a:fillRect/>
          </a:stretch>
        </p:blipFill>
        <p:spPr>
          <a:xfrm>
            <a:off x="10049909" y="6232700"/>
            <a:ext cx="1693041" cy="397272"/>
          </a:xfrm>
          <a:prstGeom prst="rect">
            <a:avLst/>
          </a:prstGeom>
        </p:spPr>
      </p:pic>
      <p:sp>
        <p:nvSpPr>
          <p:cNvPr id="3" name="Text Placeholder 2">
            <a:extLst>
              <a:ext uri="{FF2B5EF4-FFF2-40B4-BE49-F238E27FC236}">
                <a16:creationId xmlns:a16="http://schemas.microsoft.com/office/drawing/2014/main" id="{56D4B60B-0C14-B141-B448-22BC37C991E9}"/>
              </a:ext>
            </a:extLst>
          </p:cNvPr>
          <p:cNvSpPr>
            <a:spLocks noGrp="1"/>
          </p:cNvSpPr>
          <p:nvPr>
            <p:ph type="body" sz="quarter" idx="10" hasCustomPrompt="1"/>
          </p:nvPr>
        </p:nvSpPr>
        <p:spPr>
          <a:xfrm>
            <a:off x="609602" y="1183217"/>
            <a:ext cx="10805820" cy="505600"/>
          </a:xfrm>
          <a:prstGeom prst="rect">
            <a:avLst/>
          </a:prstGeom>
        </p:spPr>
        <p:txBody>
          <a:bodyPr/>
          <a:lstStyle>
            <a:lvl1pPr>
              <a:defRPr sz="2667" b="1" i="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Subtitle Text</a:t>
            </a:r>
          </a:p>
        </p:txBody>
      </p:sp>
    </p:spTree>
    <p:extLst>
      <p:ext uri="{BB962C8B-B14F-4D97-AF65-F5344CB8AC3E}">
        <p14:creationId xmlns:p14="http://schemas.microsoft.com/office/powerpoint/2010/main" val="1284522393"/>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Column Bulleted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69D900-C9E0-834D-B276-B64BD1AFC7B7}"/>
              </a:ext>
            </a:extLst>
          </p:cNvPr>
          <p:cNvPicPr>
            <a:picLocks noChangeAspect="1"/>
          </p:cNvPicPr>
          <p:nvPr userDrawn="1"/>
        </p:nvPicPr>
        <p:blipFill rotWithShape="1">
          <a:blip r:embed="rId2"/>
          <a:srcRect r="30265" b="25476"/>
          <a:stretch/>
        </p:blipFill>
        <p:spPr>
          <a:xfrm>
            <a:off x="7881872" y="3417048"/>
            <a:ext cx="4310129" cy="3440952"/>
          </a:xfrm>
          <a:prstGeom prst="rect">
            <a:avLst/>
          </a:prstGeom>
        </p:spPr>
      </p:pic>
      <p:sp>
        <p:nvSpPr>
          <p:cNvPr id="3" name="Text Placeholder 2"/>
          <p:cNvSpPr>
            <a:spLocks noGrp="1"/>
          </p:cNvSpPr>
          <p:nvPr>
            <p:ph type="body" idx="1"/>
          </p:nvPr>
        </p:nvSpPr>
        <p:spPr>
          <a:xfrm>
            <a:off x="609600" y="1097196"/>
            <a:ext cx="5227640" cy="639763"/>
          </a:xfrm>
          <a:prstGeom prst="rect">
            <a:avLst/>
          </a:prstGeom>
        </p:spPr>
        <p:txBody>
          <a:bodyPr anchor="ctr">
            <a:noAutofit/>
          </a:bodyPr>
          <a:lstStyle>
            <a:lvl1pPr marL="0" indent="0">
              <a:buNone/>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Edit Master text styles</a:t>
            </a:r>
          </a:p>
        </p:txBody>
      </p:sp>
      <p:sp>
        <p:nvSpPr>
          <p:cNvPr id="4" name="Content Placeholder 3"/>
          <p:cNvSpPr>
            <a:spLocks noGrp="1"/>
          </p:cNvSpPr>
          <p:nvPr>
            <p:ph sz="half" idx="2"/>
          </p:nvPr>
        </p:nvSpPr>
        <p:spPr>
          <a:xfrm>
            <a:off x="609600" y="1736960"/>
            <a:ext cx="5227640" cy="4285707"/>
          </a:xfrm>
          <a:prstGeom prst="rect">
            <a:avLst/>
          </a:prstGeom>
        </p:spPr>
        <p:txBody>
          <a:bodyPr/>
          <a:lstStyle>
            <a:lvl1pPr marL="380981" indent="-380981">
              <a:buClr>
                <a:schemeClr val="tx2"/>
              </a:buClr>
              <a:buFont typeface="Arial" panose="020B0604020202020204" pitchFamily="34" charset="0"/>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990550" indent="-380981">
              <a:buClr>
                <a:schemeClr val="tx2"/>
              </a:buClr>
              <a:buFont typeface="System Font Regular"/>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523925" indent="-304784">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2133493" indent="-304784">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a:defRPr sz="2133"/>
            </a:lvl6pPr>
            <a:lvl7pPr>
              <a:defRPr sz="2133"/>
            </a:lvl7pPr>
            <a:lvl8pPr>
              <a:defRPr sz="2133"/>
            </a:lvl8pPr>
            <a:lvl9pPr>
              <a:defRPr sz="2133"/>
            </a:lvl9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5" name="Text Placeholder 4"/>
          <p:cNvSpPr>
            <a:spLocks noGrp="1"/>
          </p:cNvSpPr>
          <p:nvPr>
            <p:ph type="body" sz="quarter" idx="3"/>
          </p:nvPr>
        </p:nvSpPr>
        <p:spPr>
          <a:xfrm>
            <a:off x="6193432" y="1097196"/>
            <a:ext cx="5229693" cy="639763"/>
          </a:xfrm>
          <a:prstGeom prst="rect">
            <a:avLst/>
          </a:prstGeom>
        </p:spPr>
        <p:txBody>
          <a:bodyPr anchor="ctr">
            <a:normAutofit/>
          </a:bodyPr>
          <a:lstStyle>
            <a:lvl1pPr marL="0" indent="0">
              <a:buNone/>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dirty="0"/>
              <a:t>Edit Master text styles</a:t>
            </a:r>
          </a:p>
        </p:txBody>
      </p:sp>
      <p:sp>
        <p:nvSpPr>
          <p:cNvPr id="16" name="Content Placeholder 5"/>
          <p:cNvSpPr>
            <a:spLocks noGrp="1"/>
          </p:cNvSpPr>
          <p:nvPr>
            <p:ph sz="quarter" idx="4"/>
          </p:nvPr>
        </p:nvSpPr>
        <p:spPr>
          <a:xfrm>
            <a:off x="6193432" y="1736960"/>
            <a:ext cx="5229693" cy="4285707"/>
          </a:xfrm>
          <a:prstGeom prst="rect">
            <a:avLst/>
          </a:prstGeom>
        </p:spPr>
        <p:txBody>
          <a:bodyPr/>
          <a:lstStyle>
            <a:lvl1pPr marL="380981" indent="-380981">
              <a:buClr>
                <a:schemeClr val="tx2"/>
              </a:buClr>
              <a:buFont typeface="Arial" panose="020B0604020202020204" pitchFamily="34" charset="0"/>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990550" indent="-380981">
              <a:buClr>
                <a:schemeClr val="tx2"/>
              </a:buClr>
              <a:buFont typeface="System Font Regular"/>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523925" indent="-304784">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2133493" indent="-304784">
              <a:buClr>
                <a:schemeClr val="tx2"/>
              </a:buClr>
              <a:buFont typeface="System Font Regular"/>
              <a:buChar cha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a:defRPr sz="2133"/>
            </a:lvl6pPr>
            <a:lvl7pPr>
              <a:defRPr sz="2133"/>
            </a:lvl7pPr>
            <a:lvl8pPr>
              <a:defRPr sz="2133"/>
            </a:lvl8pPr>
            <a:lvl9pPr>
              <a:defRPr sz="2133"/>
            </a:lvl9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5" name="Title 1">
            <a:extLst>
              <a:ext uri="{FF2B5EF4-FFF2-40B4-BE49-F238E27FC236}">
                <a16:creationId xmlns:a16="http://schemas.microsoft.com/office/drawing/2014/main" id="{0EEAC1D2-7845-2A4B-96F7-FF279AB2D343}"/>
              </a:ext>
            </a:extLst>
          </p:cNvPr>
          <p:cNvSpPr>
            <a:spLocks noGrp="1"/>
          </p:cNvSpPr>
          <p:nvPr>
            <p:ph type="title"/>
          </p:nvPr>
        </p:nvSpPr>
        <p:spPr>
          <a:xfrm>
            <a:off x="609600" y="245775"/>
            <a:ext cx="10805821"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2" name="Rectangle 11">
            <a:extLst>
              <a:ext uri="{FF2B5EF4-FFF2-40B4-BE49-F238E27FC236}">
                <a16:creationId xmlns:a16="http://schemas.microsoft.com/office/drawing/2014/main" id="{938F72B9-CAC0-D049-ABB5-BD76D26A89B4}"/>
              </a:ext>
            </a:extLst>
          </p:cNvPr>
          <p:cNvSpPr/>
          <p:nvPr userDrawn="1"/>
        </p:nvSpPr>
        <p:spPr>
          <a:xfrm>
            <a:off x="2" y="245775"/>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pic>
        <p:nvPicPr>
          <p:cNvPr id="11" name="Picture 10">
            <a:extLst>
              <a:ext uri="{FF2B5EF4-FFF2-40B4-BE49-F238E27FC236}">
                <a16:creationId xmlns:a16="http://schemas.microsoft.com/office/drawing/2014/main" id="{425C1AC7-F0BC-4F4D-BE35-588F798EB0B2}"/>
              </a:ext>
            </a:extLst>
          </p:cNvPr>
          <p:cNvPicPr>
            <a:picLocks noChangeAspect="1"/>
          </p:cNvPicPr>
          <p:nvPr userDrawn="1"/>
        </p:nvPicPr>
        <p:blipFill>
          <a:blip r:embed="rId3"/>
          <a:stretch>
            <a:fillRect/>
          </a:stretch>
        </p:blipFill>
        <p:spPr>
          <a:xfrm>
            <a:off x="10049909" y="6232700"/>
            <a:ext cx="1693041" cy="397272"/>
          </a:xfrm>
          <a:prstGeom prst="rect">
            <a:avLst/>
          </a:prstGeom>
        </p:spPr>
      </p:pic>
    </p:spTree>
    <p:extLst>
      <p:ext uri="{BB962C8B-B14F-4D97-AF65-F5344CB8AC3E}">
        <p14:creationId xmlns:p14="http://schemas.microsoft.com/office/powerpoint/2010/main" val="1767538873"/>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guide id="3" pos="540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CE5ED178-FD11-E141-B99C-BA71299E8E8C}"/>
              </a:ext>
            </a:extLst>
          </p:cNvPr>
          <p:cNvPicPr>
            <a:picLocks noChangeAspect="1"/>
          </p:cNvPicPr>
          <p:nvPr userDrawn="1"/>
        </p:nvPicPr>
        <p:blipFill rotWithShape="1">
          <a:blip r:embed="rId2"/>
          <a:srcRect r="30265" b="25476"/>
          <a:stretch/>
        </p:blipFill>
        <p:spPr>
          <a:xfrm>
            <a:off x="7881872" y="3417048"/>
            <a:ext cx="4310129" cy="3440952"/>
          </a:xfrm>
          <a:prstGeom prst="rect">
            <a:avLst/>
          </a:prstGeom>
        </p:spPr>
      </p:pic>
      <p:sp>
        <p:nvSpPr>
          <p:cNvPr id="3" name="Content Placeholder 2"/>
          <p:cNvSpPr>
            <a:spLocks noGrp="1"/>
          </p:cNvSpPr>
          <p:nvPr>
            <p:ph sz="half" idx="1"/>
          </p:nvPr>
        </p:nvSpPr>
        <p:spPr>
          <a:xfrm>
            <a:off x="609601" y="1615646"/>
            <a:ext cx="3264249" cy="2571361"/>
          </a:xfrm>
          <a:prstGeom prst="rect">
            <a:avLst/>
          </a:prstGeom>
        </p:spPr>
        <p:txBody>
          <a:bodyPr>
            <a:normAutofit/>
          </a:bodyPr>
          <a:lstStyle>
            <a:lvl1pPr>
              <a:buClr>
                <a:schemeClr val="tx2"/>
              </a:buClr>
              <a:defRPr sz="2133"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a:buClr>
                <a:schemeClr val="tx2"/>
              </a:buCl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523925" indent="-304784">
              <a:buClr>
                <a:schemeClr val="tx2"/>
              </a:buClr>
              <a:buFont typeface="System Font Regular"/>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2209690" indent="-380981">
              <a:buClr>
                <a:schemeClr val="tx2"/>
              </a:buClr>
              <a:buFont typeface="System Font Regular"/>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sz="2133"/>
            </a:lvl5pPr>
            <a:lvl6pPr>
              <a:defRPr sz="2400"/>
            </a:lvl6pPr>
            <a:lvl7pPr>
              <a:defRPr sz="2400"/>
            </a:lvl7pPr>
            <a:lvl8pPr>
              <a:defRPr sz="2400"/>
            </a:lvl8pPr>
            <a:lvl9pPr>
              <a:defRPr sz="2400"/>
            </a:lvl9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itle 1">
            <a:extLst>
              <a:ext uri="{FF2B5EF4-FFF2-40B4-BE49-F238E27FC236}">
                <a16:creationId xmlns:a16="http://schemas.microsoft.com/office/drawing/2014/main" id="{FAE534CB-790F-7A44-AA82-1FEF5EA2454D}"/>
              </a:ext>
            </a:extLst>
          </p:cNvPr>
          <p:cNvSpPr>
            <a:spLocks noGrp="1"/>
          </p:cNvSpPr>
          <p:nvPr>
            <p:ph type="title"/>
          </p:nvPr>
        </p:nvSpPr>
        <p:spPr>
          <a:xfrm>
            <a:off x="609600" y="245775"/>
            <a:ext cx="10972800"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195A99CF-27BC-694E-BB92-EC73D5C5BD35}"/>
              </a:ext>
            </a:extLst>
          </p:cNvPr>
          <p:cNvSpPr/>
          <p:nvPr userDrawn="1"/>
        </p:nvSpPr>
        <p:spPr>
          <a:xfrm>
            <a:off x="2" y="245775"/>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sp>
        <p:nvSpPr>
          <p:cNvPr id="15" name="Text Placeholder 3">
            <a:extLst>
              <a:ext uri="{FF2B5EF4-FFF2-40B4-BE49-F238E27FC236}">
                <a16:creationId xmlns:a16="http://schemas.microsoft.com/office/drawing/2014/main" id="{9F3D1D0B-B96A-6640-A9D3-A63526866678}"/>
              </a:ext>
            </a:extLst>
          </p:cNvPr>
          <p:cNvSpPr>
            <a:spLocks noGrp="1"/>
          </p:cNvSpPr>
          <p:nvPr>
            <p:ph type="body" sz="half" idx="2" hasCustomPrompt="1"/>
          </p:nvPr>
        </p:nvSpPr>
        <p:spPr>
          <a:xfrm>
            <a:off x="604669" y="4225486"/>
            <a:ext cx="3264249" cy="481983"/>
          </a:xfrm>
          <a:prstGeom prst="rect">
            <a:avLst/>
          </a:prstGeom>
        </p:spPr>
        <p:txBody>
          <a:bodyPr>
            <a:noAutofit/>
          </a:bodyPr>
          <a:lstStyle>
            <a:lvl1pPr marL="0" indent="0" algn="ctr">
              <a:buNone/>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dirty="0"/>
              <a:t>Edit text styles</a:t>
            </a:r>
          </a:p>
        </p:txBody>
      </p:sp>
      <p:sp>
        <p:nvSpPr>
          <p:cNvPr id="17" name="Text Placeholder 3">
            <a:extLst>
              <a:ext uri="{FF2B5EF4-FFF2-40B4-BE49-F238E27FC236}">
                <a16:creationId xmlns:a16="http://schemas.microsoft.com/office/drawing/2014/main" id="{DD0888C8-A1B7-344D-B575-D8E25DBA6C50}"/>
              </a:ext>
            </a:extLst>
          </p:cNvPr>
          <p:cNvSpPr>
            <a:spLocks noGrp="1"/>
          </p:cNvSpPr>
          <p:nvPr>
            <p:ph type="body" sz="half" idx="17" hasCustomPrompt="1"/>
          </p:nvPr>
        </p:nvSpPr>
        <p:spPr>
          <a:xfrm>
            <a:off x="4463878" y="4225486"/>
            <a:ext cx="3264249" cy="481983"/>
          </a:xfrm>
          <a:prstGeom prst="rect">
            <a:avLst/>
          </a:prstGeom>
        </p:spPr>
        <p:txBody>
          <a:bodyPr>
            <a:noAutofit/>
          </a:bodyPr>
          <a:lstStyle>
            <a:lvl1pPr marL="0" indent="0" algn="ctr">
              <a:buNone/>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dirty="0"/>
              <a:t>Edit text styles</a:t>
            </a:r>
          </a:p>
        </p:txBody>
      </p:sp>
      <p:sp>
        <p:nvSpPr>
          <p:cNvPr id="19" name="Text Placeholder 3">
            <a:extLst>
              <a:ext uri="{FF2B5EF4-FFF2-40B4-BE49-F238E27FC236}">
                <a16:creationId xmlns:a16="http://schemas.microsoft.com/office/drawing/2014/main" id="{C515E8B6-62C6-4B4C-B810-209D8D6013AE}"/>
              </a:ext>
            </a:extLst>
          </p:cNvPr>
          <p:cNvSpPr>
            <a:spLocks noGrp="1"/>
          </p:cNvSpPr>
          <p:nvPr>
            <p:ph type="body" sz="half" idx="19" hasCustomPrompt="1"/>
          </p:nvPr>
        </p:nvSpPr>
        <p:spPr>
          <a:xfrm>
            <a:off x="8318153" y="4242940"/>
            <a:ext cx="3264249" cy="469733"/>
          </a:xfrm>
          <a:prstGeom prst="rect">
            <a:avLst/>
          </a:prstGeom>
        </p:spPr>
        <p:txBody>
          <a:bodyPr>
            <a:noAutofit/>
          </a:bodyPr>
          <a:lstStyle>
            <a:lvl1pPr marL="0" indent="0" algn="ctr">
              <a:buNone/>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dirty="0"/>
              <a:t>Edit text styles</a:t>
            </a:r>
          </a:p>
        </p:txBody>
      </p:sp>
      <p:sp>
        <p:nvSpPr>
          <p:cNvPr id="20" name="Text Placeholder 3">
            <a:extLst>
              <a:ext uri="{FF2B5EF4-FFF2-40B4-BE49-F238E27FC236}">
                <a16:creationId xmlns:a16="http://schemas.microsoft.com/office/drawing/2014/main" id="{D368675E-B2F6-9648-A436-563D085453FA}"/>
              </a:ext>
            </a:extLst>
          </p:cNvPr>
          <p:cNvSpPr>
            <a:spLocks noGrp="1"/>
          </p:cNvSpPr>
          <p:nvPr>
            <p:ph type="body" sz="half" idx="23"/>
          </p:nvPr>
        </p:nvSpPr>
        <p:spPr>
          <a:xfrm>
            <a:off x="604669" y="4758269"/>
            <a:ext cx="3264249" cy="1308639"/>
          </a:xfrm>
          <a:prstGeom prst="rect">
            <a:avLst/>
          </a:prstGeom>
        </p:spPr>
        <p:txBody>
          <a:bodyPr>
            <a:noAutofit/>
          </a:bodyPr>
          <a:lstStyle>
            <a:lvl1pPr marL="0" indent="0" algn="ctr">
              <a:buNone/>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dirty="0"/>
              <a:t>Edit Master text styles</a:t>
            </a:r>
          </a:p>
        </p:txBody>
      </p:sp>
      <p:sp>
        <p:nvSpPr>
          <p:cNvPr id="21" name="Text Placeholder 3">
            <a:extLst>
              <a:ext uri="{FF2B5EF4-FFF2-40B4-BE49-F238E27FC236}">
                <a16:creationId xmlns:a16="http://schemas.microsoft.com/office/drawing/2014/main" id="{1D0348CF-C771-6F4A-9E1E-B8BDA3A85C00}"/>
              </a:ext>
            </a:extLst>
          </p:cNvPr>
          <p:cNvSpPr>
            <a:spLocks noGrp="1"/>
          </p:cNvSpPr>
          <p:nvPr>
            <p:ph type="body" sz="half" idx="24"/>
          </p:nvPr>
        </p:nvSpPr>
        <p:spPr>
          <a:xfrm>
            <a:off x="4463878" y="4758269"/>
            <a:ext cx="3264249" cy="1308639"/>
          </a:xfrm>
          <a:prstGeom prst="rect">
            <a:avLst/>
          </a:prstGeom>
        </p:spPr>
        <p:txBody>
          <a:bodyPr>
            <a:noAutofit/>
          </a:bodyPr>
          <a:lstStyle>
            <a:lvl1pPr marL="0" indent="0" algn="ctr">
              <a:buNone/>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dirty="0"/>
              <a:t>Edit Master text styles</a:t>
            </a:r>
          </a:p>
        </p:txBody>
      </p:sp>
      <p:sp>
        <p:nvSpPr>
          <p:cNvPr id="22" name="Text Placeholder 3">
            <a:extLst>
              <a:ext uri="{FF2B5EF4-FFF2-40B4-BE49-F238E27FC236}">
                <a16:creationId xmlns:a16="http://schemas.microsoft.com/office/drawing/2014/main" id="{9147A829-7FAE-4747-B412-7AB73136D15D}"/>
              </a:ext>
            </a:extLst>
          </p:cNvPr>
          <p:cNvSpPr>
            <a:spLocks noGrp="1"/>
          </p:cNvSpPr>
          <p:nvPr>
            <p:ph type="body" sz="half" idx="25"/>
          </p:nvPr>
        </p:nvSpPr>
        <p:spPr>
          <a:xfrm>
            <a:off x="8318153" y="4775722"/>
            <a:ext cx="3264249" cy="1268425"/>
          </a:xfrm>
          <a:prstGeom prst="rect">
            <a:avLst/>
          </a:prstGeom>
        </p:spPr>
        <p:txBody>
          <a:bodyPr>
            <a:noAutofit/>
          </a:bodyPr>
          <a:lstStyle>
            <a:lvl1pPr marL="0" indent="0" algn="ctr">
              <a:buNone/>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24" name="Content Placeholder 2">
            <a:extLst>
              <a:ext uri="{FF2B5EF4-FFF2-40B4-BE49-F238E27FC236}">
                <a16:creationId xmlns:a16="http://schemas.microsoft.com/office/drawing/2014/main" id="{A84FAE12-4781-CF42-9A10-5068B0C95114}"/>
              </a:ext>
            </a:extLst>
          </p:cNvPr>
          <p:cNvSpPr>
            <a:spLocks noGrp="1"/>
          </p:cNvSpPr>
          <p:nvPr>
            <p:ph sz="half" idx="26"/>
          </p:nvPr>
        </p:nvSpPr>
        <p:spPr>
          <a:xfrm>
            <a:off x="4463877" y="1615646"/>
            <a:ext cx="3264249" cy="2571361"/>
          </a:xfrm>
          <a:prstGeom prst="rect">
            <a:avLst/>
          </a:prstGeom>
        </p:spPr>
        <p:txBody>
          <a:bodyPr>
            <a:normAutofit/>
          </a:bodyPr>
          <a:lstStyle>
            <a:lvl1pPr>
              <a:buClr>
                <a:schemeClr val="tx2"/>
              </a:buClr>
              <a:defRPr sz="2133"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a:buClr>
                <a:schemeClr val="tx2"/>
              </a:buCl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523925" indent="-304784">
              <a:buClr>
                <a:schemeClr val="tx2"/>
              </a:buClr>
              <a:buFont typeface="System Font Regular"/>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2209690" indent="-380981">
              <a:buClr>
                <a:schemeClr val="tx2"/>
              </a:buClr>
              <a:buFont typeface="System Font Regular"/>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sz="2133"/>
            </a:lvl5pPr>
            <a:lvl6pPr>
              <a:defRPr sz="2400"/>
            </a:lvl6pPr>
            <a:lvl7pPr>
              <a:defRPr sz="2400"/>
            </a:lvl7pPr>
            <a:lvl8pPr>
              <a:defRPr sz="2400"/>
            </a:lvl8pPr>
            <a:lvl9pPr>
              <a:defRPr sz="2400"/>
            </a:lvl9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5" name="Content Placeholder 2">
            <a:extLst>
              <a:ext uri="{FF2B5EF4-FFF2-40B4-BE49-F238E27FC236}">
                <a16:creationId xmlns:a16="http://schemas.microsoft.com/office/drawing/2014/main" id="{C0B81692-0F21-3942-B4D8-E6DAADA0AF0F}"/>
              </a:ext>
            </a:extLst>
          </p:cNvPr>
          <p:cNvSpPr>
            <a:spLocks noGrp="1"/>
          </p:cNvSpPr>
          <p:nvPr>
            <p:ph sz="half" idx="27"/>
          </p:nvPr>
        </p:nvSpPr>
        <p:spPr>
          <a:xfrm>
            <a:off x="8318153" y="1615646"/>
            <a:ext cx="3264249" cy="2571361"/>
          </a:xfrm>
          <a:prstGeom prst="rect">
            <a:avLst/>
          </a:prstGeom>
        </p:spPr>
        <p:txBody>
          <a:bodyPr>
            <a:normAutofit/>
          </a:bodyPr>
          <a:lstStyle>
            <a:lvl1pPr>
              <a:buClr>
                <a:schemeClr val="tx2"/>
              </a:buClr>
              <a:defRPr sz="2133"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a:buClr>
                <a:schemeClr val="tx2"/>
              </a:buCl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523925" indent="-304784">
              <a:buClr>
                <a:schemeClr val="tx2"/>
              </a:buClr>
              <a:buFont typeface="System Font Regular"/>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2209690" indent="-380981">
              <a:buClr>
                <a:schemeClr val="tx2"/>
              </a:buClr>
              <a:buFont typeface="System Font Regular"/>
              <a:buChar char="»"/>
              <a:defRPr sz="2133" b="0" i="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defRPr sz="2133"/>
            </a:lvl5pPr>
            <a:lvl6pPr>
              <a:defRPr sz="2400"/>
            </a:lvl6pPr>
            <a:lvl7pPr>
              <a:defRPr sz="2400"/>
            </a:lvl7pPr>
            <a:lvl8pPr>
              <a:defRPr sz="2400"/>
            </a:lvl8pPr>
            <a:lvl9pPr>
              <a:defRPr sz="2400"/>
            </a:lvl9p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23" name="Picture 22">
            <a:extLst>
              <a:ext uri="{FF2B5EF4-FFF2-40B4-BE49-F238E27FC236}">
                <a16:creationId xmlns:a16="http://schemas.microsoft.com/office/drawing/2014/main" id="{03990245-B24D-754A-B950-C7C8249BFD1E}"/>
              </a:ext>
            </a:extLst>
          </p:cNvPr>
          <p:cNvPicPr>
            <a:picLocks noChangeAspect="1"/>
          </p:cNvPicPr>
          <p:nvPr userDrawn="1"/>
        </p:nvPicPr>
        <p:blipFill>
          <a:blip r:embed="rId3"/>
          <a:stretch>
            <a:fillRect/>
          </a:stretch>
        </p:blipFill>
        <p:spPr>
          <a:xfrm>
            <a:off x="10049909" y="6232700"/>
            <a:ext cx="1693041" cy="397272"/>
          </a:xfrm>
          <a:prstGeom prst="rect">
            <a:avLst/>
          </a:prstGeom>
        </p:spPr>
      </p:pic>
    </p:spTree>
    <p:extLst>
      <p:ext uri="{BB962C8B-B14F-4D97-AF65-F5344CB8AC3E}">
        <p14:creationId xmlns:p14="http://schemas.microsoft.com/office/powerpoint/2010/main" val="30957643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288">
          <p15:clr>
            <a:srgbClr val="FBAE40"/>
          </p15:clr>
        </p15:guide>
        <p15:guide id="4" pos="5400">
          <p15:clr>
            <a:srgbClr val="FBAE40"/>
          </p15:clr>
        </p15:guide>
        <p15:guide id="5" orient="horz" pos="5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7A9137E0-7D15-5B46-A9FF-FA95BDC17B30}"/>
              </a:ext>
            </a:extLst>
          </p:cNvPr>
          <p:cNvPicPr>
            <a:picLocks noChangeAspect="1"/>
          </p:cNvPicPr>
          <p:nvPr userDrawn="1"/>
        </p:nvPicPr>
        <p:blipFill rotWithShape="1">
          <a:blip r:embed="rId2"/>
          <a:srcRect r="30265" b="25476"/>
          <a:stretch/>
        </p:blipFill>
        <p:spPr>
          <a:xfrm>
            <a:off x="7881872" y="3417048"/>
            <a:ext cx="4310129" cy="3440952"/>
          </a:xfrm>
          <a:prstGeom prst="rect">
            <a:avLst/>
          </a:prstGeom>
        </p:spPr>
      </p:pic>
      <p:sp>
        <p:nvSpPr>
          <p:cNvPr id="11" name="Text Placeholder 3"/>
          <p:cNvSpPr>
            <a:spLocks noGrp="1"/>
          </p:cNvSpPr>
          <p:nvPr>
            <p:ph type="body" sz="half" idx="2" hasCustomPrompt="1"/>
          </p:nvPr>
        </p:nvSpPr>
        <p:spPr>
          <a:xfrm>
            <a:off x="609601" y="3890419"/>
            <a:ext cx="2371899" cy="909972"/>
          </a:xfrm>
          <a:prstGeom prst="rect">
            <a:avLst/>
          </a:prstGeom>
        </p:spPr>
        <p:txBody>
          <a:bodyPr>
            <a:noAutofit/>
          </a:bodyPr>
          <a:lstStyle>
            <a:lvl1pPr marL="0" indent="0" algn="ctr">
              <a:buNone/>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dirty="0"/>
              <a:t>Edit styles</a:t>
            </a:r>
          </a:p>
        </p:txBody>
      </p:sp>
      <p:sp>
        <p:nvSpPr>
          <p:cNvPr id="15" name="Picture Placeholder 2"/>
          <p:cNvSpPr>
            <a:spLocks noGrp="1"/>
          </p:cNvSpPr>
          <p:nvPr>
            <p:ph type="pic" sz="quarter" idx="16"/>
          </p:nvPr>
        </p:nvSpPr>
        <p:spPr>
          <a:xfrm>
            <a:off x="609601" y="1780307"/>
            <a:ext cx="2371899" cy="1825085"/>
          </a:xfrm>
          <a:prstGeom prst="rect">
            <a:avLst/>
          </a:prstGeom>
        </p:spPr>
        <p:txBody>
          <a:bodyPr>
            <a:normAutofit/>
          </a:bodyPr>
          <a:lstStyle>
            <a:lvl1pPr>
              <a:defRPr sz="1867" b="0" i="0">
                <a:solidFill>
                  <a:schemeClr val="accent6">
                    <a:lumMod val="60000"/>
                    <a:lumOff val="40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icon to add picture</a:t>
            </a:r>
          </a:p>
        </p:txBody>
      </p:sp>
      <p:sp>
        <p:nvSpPr>
          <p:cNvPr id="26" name="Title 1">
            <a:extLst>
              <a:ext uri="{FF2B5EF4-FFF2-40B4-BE49-F238E27FC236}">
                <a16:creationId xmlns:a16="http://schemas.microsoft.com/office/drawing/2014/main" id="{BB11C8F9-1EFB-A247-84E1-153454794E6D}"/>
              </a:ext>
            </a:extLst>
          </p:cNvPr>
          <p:cNvSpPr>
            <a:spLocks noGrp="1"/>
          </p:cNvSpPr>
          <p:nvPr>
            <p:ph type="title"/>
          </p:nvPr>
        </p:nvSpPr>
        <p:spPr>
          <a:xfrm>
            <a:off x="609600" y="245775"/>
            <a:ext cx="10977384"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27" name="Text Placeholder 3">
            <a:extLst>
              <a:ext uri="{FF2B5EF4-FFF2-40B4-BE49-F238E27FC236}">
                <a16:creationId xmlns:a16="http://schemas.microsoft.com/office/drawing/2014/main" id="{CA0861C7-2760-1241-AA55-AED91CD3E401}"/>
              </a:ext>
            </a:extLst>
          </p:cNvPr>
          <p:cNvSpPr>
            <a:spLocks noGrp="1"/>
          </p:cNvSpPr>
          <p:nvPr>
            <p:ph type="body" sz="half" idx="17" hasCustomPrompt="1"/>
          </p:nvPr>
        </p:nvSpPr>
        <p:spPr>
          <a:xfrm>
            <a:off x="3417457" y="3890419"/>
            <a:ext cx="2371899" cy="909972"/>
          </a:xfrm>
          <a:prstGeom prst="rect">
            <a:avLst/>
          </a:prstGeom>
        </p:spPr>
        <p:txBody>
          <a:bodyPr>
            <a:noAutofit/>
          </a:bodyPr>
          <a:lstStyle>
            <a:lvl1pPr marL="0" indent="0" algn="ctr">
              <a:buNone/>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dirty="0"/>
              <a:t>Edit styles</a:t>
            </a:r>
          </a:p>
        </p:txBody>
      </p:sp>
      <p:sp>
        <p:nvSpPr>
          <p:cNvPr id="28" name="Picture Placeholder 2">
            <a:extLst>
              <a:ext uri="{FF2B5EF4-FFF2-40B4-BE49-F238E27FC236}">
                <a16:creationId xmlns:a16="http://schemas.microsoft.com/office/drawing/2014/main" id="{D3D67912-6FBE-B245-B155-7F186154A8C6}"/>
              </a:ext>
            </a:extLst>
          </p:cNvPr>
          <p:cNvSpPr>
            <a:spLocks noGrp="1"/>
          </p:cNvSpPr>
          <p:nvPr>
            <p:ph type="pic" sz="quarter" idx="18"/>
          </p:nvPr>
        </p:nvSpPr>
        <p:spPr>
          <a:xfrm>
            <a:off x="3417456" y="1780307"/>
            <a:ext cx="2371899" cy="1825085"/>
          </a:xfrm>
          <a:prstGeom prst="rect">
            <a:avLst/>
          </a:prstGeom>
        </p:spPr>
        <p:txBody>
          <a:bodyPr>
            <a:normAutofit/>
          </a:bodyPr>
          <a:lstStyle>
            <a:lvl1pPr>
              <a:defRPr sz="1867" b="0" i="0">
                <a:solidFill>
                  <a:schemeClr val="accent6">
                    <a:lumMod val="60000"/>
                    <a:lumOff val="40000"/>
                  </a:schemeClr>
                </a:solidFill>
                <a:latin typeface="Amazon Ember Light" panose="020B0403020204020204" pitchFamily="34" charset="0"/>
              </a:defRPr>
            </a:lvl1pPr>
          </a:lstStyle>
          <a:p>
            <a:r>
              <a:rPr lang="en-US" dirty="0"/>
              <a:t>Click icon to add picture</a:t>
            </a:r>
          </a:p>
        </p:txBody>
      </p:sp>
      <p:sp>
        <p:nvSpPr>
          <p:cNvPr id="29" name="Text Placeholder 3">
            <a:extLst>
              <a:ext uri="{FF2B5EF4-FFF2-40B4-BE49-F238E27FC236}">
                <a16:creationId xmlns:a16="http://schemas.microsoft.com/office/drawing/2014/main" id="{3DC8A389-A732-8E4B-A9E6-19769051B010}"/>
              </a:ext>
            </a:extLst>
          </p:cNvPr>
          <p:cNvSpPr>
            <a:spLocks noGrp="1"/>
          </p:cNvSpPr>
          <p:nvPr>
            <p:ph type="body" sz="half" idx="19" hasCustomPrompt="1"/>
          </p:nvPr>
        </p:nvSpPr>
        <p:spPr>
          <a:xfrm>
            <a:off x="6225309" y="3890419"/>
            <a:ext cx="2371899" cy="909972"/>
          </a:xfrm>
          <a:prstGeom prst="rect">
            <a:avLst/>
          </a:prstGeom>
        </p:spPr>
        <p:txBody>
          <a:bodyPr>
            <a:noAutofit/>
          </a:bodyPr>
          <a:lstStyle>
            <a:lvl1pPr marL="0" indent="0" algn="ctr">
              <a:buNone/>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dirty="0"/>
              <a:t>Edit styles</a:t>
            </a:r>
          </a:p>
        </p:txBody>
      </p:sp>
      <p:sp>
        <p:nvSpPr>
          <p:cNvPr id="30" name="Picture Placeholder 2">
            <a:extLst>
              <a:ext uri="{FF2B5EF4-FFF2-40B4-BE49-F238E27FC236}">
                <a16:creationId xmlns:a16="http://schemas.microsoft.com/office/drawing/2014/main" id="{2B493BF8-740F-4B45-A209-3942D9C8CAB3}"/>
              </a:ext>
            </a:extLst>
          </p:cNvPr>
          <p:cNvSpPr>
            <a:spLocks noGrp="1"/>
          </p:cNvSpPr>
          <p:nvPr>
            <p:ph type="pic" sz="quarter" idx="20"/>
          </p:nvPr>
        </p:nvSpPr>
        <p:spPr>
          <a:xfrm>
            <a:off x="6225309" y="1780306"/>
            <a:ext cx="2371899" cy="1825087"/>
          </a:xfrm>
          <a:prstGeom prst="rect">
            <a:avLst/>
          </a:prstGeom>
        </p:spPr>
        <p:txBody>
          <a:bodyPr>
            <a:normAutofit/>
          </a:bodyPr>
          <a:lstStyle>
            <a:lvl1pPr>
              <a:defRPr sz="1867" b="0" i="0">
                <a:solidFill>
                  <a:schemeClr val="accent6">
                    <a:lumMod val="60000"/>
                    <a:lumOff val="40000"/>
                  </a:schemeClr>
                </a:solidFill>
                <a:latin typeface="Amazon Ember Light" panose="020B0403020204020204" pitchFamily="34" charset="0"/>
              </a:defRPr>
            </a:lvl1pPr>
          </a:lstStyle>
          <a:p>
            <a:r>
              <a:rPr lang="en-US" dirty="0"/>
              <a:t>Click icon to add picture</a:t>
            </a:r>
          </a:p>
        </p:txBody>
      </p:sp>
      <p:sp>
        <p:nvSpPr>
          <p:cNvPr id="31" name="Text Placeholder 3">
            <a:extLst>
              <a:ext uri="{FF2B5EF4-FFF2-40B4-BE49-F238E27FC236}">
                <a16:creationId xmlns:a16="http://schemas.microsoft.com/office/drawing/2014/main" id="{B1F826EB-CCDB-404E-A753-4934E558FDD6}"/>
              </a:ext>
            </a:extLst>
          </p:cNvPr>
          <p:cNvSpPr>
            <a:spLocks noGrp="1"/>
          </p:cNvSpPr>
          <p:nvPr>
            <p:ph type="body" sz="half" idx="21" hasCustomPrompt="1"/>
          </p:nvPr>
        </p:nvSpPr>
        <p:spPr>
          <a:xfrm>
            <a:off x="9033165" y="3890418"/>
            <a:ext cx="2371899" cy="895033"/>
          </a:xfrm>
          <a:prstGeom prst="rect">
            <a:avLst/>
          </a:prstGeom>
        </p:spPr>
        <p:txBody>
          <a:bodyPr>
            <a:noAutofit/>
          </a:bodyPr>
          <a:lstStyle>
            <a:lvl1pPr marL="0" indent="0" algn="ctr">
              <a:buNone/>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dirty="0"/>
              <a:t>Edit styles</a:t>
            </a:r>
          </a:p>
        </p:txBody>
      </p:sp>
      <p:sp>
        <p:nvSpPr>
          <p:cNvPr id="32" name="Picture Placeholder 2">
            <a:extLst>
              <a:ext uri="{FF2B5EF4-FFF2-40B4-BE49-F238E27FC236}">
                <a16:creationId xmlns:a16="http://schemas.microsoft.com/office/drawing/2014/main" id="{40CAA77E-07BD-C846-98C1-AA9613A04902}"/>
              </a:ext>
            </a:extLst>
          </p:cNvPr>
          <p:cNvSpPr>
            <a:spLocks noGrp="1"/>
          </p:cNvSpPr>
          <p:nvPr>
            <p:ph type="pic" sz="quarter" idx="22"/>
          </p:nvPr>
        </p:nvSpPr>
        <p:spPr>
          <a:xfrm>
            <a:off x="9033165" y="1780307"/>
            <a:ext cx="2371899" cy="1825085"/>
          </a:xfrm>
          <a:prstGeom prst="rect">
            <a:avLst/>
          </a:prstGeom>
        </p:spPr>
        <p:txBody>
          <a:bodyPr>
            <a:normAutofit/>
          </a:bodyPr>
          <a:lstStyle>
            <a:lvl1pPr>
              <a:defRPr sz="1867" b="0" i="0">
                <a:solidFill>
                  <a:schemeClr val="accent6">
                    <a:lumMod val="60000"/>
                    <a:lumOff val="40000"/>
                  </a:schemeClr>
                </a:solidFill>
                <a:latin typeface="Amazon Ember Light" panose="020B0403020204020204" pitchFamily="34" charset="0"/>
              </a:defRPr>
            </a:lvl1pPr>
          </a:lstStyle>
          <a:p>
            <a:r>
              <a:rPr lang="en-US" dirty="0"/>
              <a:t>Click icon to add picture</a:t>
            </a:r>
          </a:p>
        </p:txBody>
      </p:sp>
      <p:sp>
        <p:nvSpPr>
          <p:cNvPr id="16" name="Rectangle 15">
            <a:extLst>
              <a:ext uri="{FF2B5EF4-FFF2-40B4-BE49-F238E27FC236}">
                <a16:creationId xmlns:a16="http://schemas.microsoft.com/office/drawing/2014/main" id="{5444AEC2-79A5-5648-88E1-13F610F46172}"/>
              </a:ext>
            </a:extLst>
          </p:cNvPr>
          <p:cNvSpPr/>
          <p:nvPr userDrawn="1"/>
        </p:nvSpPr>
        <p:spPr>
          <a:xfrm>
            <a:off x="2" y="245775"/>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sp>
        <p:nvSpPr>
          <p:cNvPr id="20" name="Text Placeholder 3">
            <a:extLst>
              <a:ext uri="{FF2B5EF4-FFF2-40B4-BE49-F238E27FC236}">
                <a16:creationId xmlns:a16="http://schemas.microsoft.com/office/drawing/2014/main" id="{871099CD-1296-EC48-9068-B47D1400ED9D}"/>
              </a:ext>
            </a:extLst>
          </p:cNvPr>
          <p:cNvSpPr>
            <a:spLocks noGrp="1"/>
          </p:cNvSpPr>
          <p:nvPr>
            <p:ph type="body" sz="half" idx="23"/>
          </p:nvPr>
        </p:nvSpPr>
        <p:spPr>
          <a:xfrm>
            <a:off x="609601" y="4562831"/>
            <a:ext cx="2371899" cy="1303997"/>
          </a:xfrm>
          <a:prstGeom prst="rect">
            <a:avLst/>
          </a:prstGeom>
        </p:spPr>
        <p:txBody>
          <a:bodyPr>
            <a:noAutofit/>
          </a:bodyPr>
          <a:lstStyle>
            <a:lvl1pPr marL="0" indent="0" algn="ctr">
              <a:buNone/>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dirty="0"/>
              <a:t>Edit Master text styles</a:t>
            </a:r>
          </a:p>
        </p:txBody>
      </p:sp>
      <p:sp>
        <p:nvSpPr>
          <p:cNvPr id="21" name="Text Placeholder 3">
            <a:extLst>
              <a:ext uri="{FF2B5EF4-FFF2-40B4-BE49-F238E27FC236}">
                <a16:creationId xmlns:a16="http://schemas.microsoft.com/office/drawing/2014/main" id="{248ACA00-375A-8842-9B70-E8B203E80F17}"/>
              </a:ext>
            </a:extLst>
          </p:cNvPr>
          <p:cNvSpPr>
            <a:spLocks noGrp="1"/>
          </p:cNvSpPr>
          <p:nvPr>
            <p:ph type="body" sz="half" idx="24"/>
          </p:nvPr>
        </p:nvSpPr>
        <p:spPr>
          <a:xfrm>
            <a:off x="3417457" y="4562831"/>
            <a:ext cx="2371899" cy="1303997"/>
          </a:xfrm>
          <a:prstGeom prst="rect">
            <a:avLst/>
          </a:prstGeom>
        </p:spPr>
        <p:txBody>
          <a:bodyPr>
            <a:noAutofit/>
          </a:bodyPr>
          <a:lstStyle>
            <a:lvl1pPr marL="0" indent="0" algn="ctr">
              <a:buNone/>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23" name="Text Placeholder 3">
            <a:extLst>
              <a:ext uri="{FF2B5EF4-FFF2-40B4-BE49-F238E27FC236}">
                <a16:creationId xmlns:a16="http://schemas.microsoft.com/office/drawing/2014/main" id="{D60DEE63-E52E-C447-8858-6463921BAD2D}"/>
              </a:ext>
            </a:extLst>
          </p:cNvPr>
          <p:cNvSpPr>
            <a:spLocks noGrp="1"/>
          </p:cNvSpPr>
          <p:nvPr>
            <p:ph type="body" sz="half" idx="25"/>
          </p:nvPr>
        </p:nvSpPr>
        <p:spPr>
          <a:xfrm>
            <a:off x="6225309" y="4550642"/>
            <a:ext cx="2371899" cy="1316185"/>
          </a:xfrm>
          <a:prstGeom prst="rect">
            <a:avLst/>
          </a:prstGeom>
        </p:spPr>
        <p:txBody>
          <a:bodyPr>
            <a:noAutofit/>
          </a:bodyPr>
          <a:lstStyle>
            <a:lvl1pPr marL="0" indent="0" algn="ctr">
              <a:buNone/>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25" name="Text Placeholder 3">
            <a:extLst>
              <a:ext uri="{FF2B5EF4-FFF2-40B4-BE49-F238E27FC236}">
                <a16:creationId xmlns:a16="http://schemas.microsoft.com/office/drawing/2014/main" id="{23900232-3014-074B-9893-27B7F576B263}"/>
              </a:ext>
            </a:extLst>
          </p:cNvPr>
          <p:cNvSpPr>
            <a:spLocks noGrp="1"/>
          </p:cNvSpPr>
          <p:nvPr>
            <p:ph type="body" sz="half" idx="26"/>
          </p:nvPr>
        </p:nvSpPr>
        <p:spPr>
          <a:xfrm>
            <a:off x="9033165" y="4550642"/>
            <a:ext cx="2371899" cy="1316185"/>
          </a:xfrm>
          <a:prstGeom prst="rect">
            <a:avLst/>
          </a:prstGeom>
        </p:spPr>
        <p:txBody>
          <a:bodyPr>
            <a:noAutofit/>
          </a:bodyPr>
          <a:lstStyle>
            <a:lvl1pPr marL="0" indent="0" algn="ctr">
              <a:buNone/>
              <a:defRPr sz="2133"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pic>
        <p:nvPicPr>
          <p:cNvPr id="22" name="Picture 21">
            <a:extLst>
              <a:ext uri="{FF2B5EF4-FFF2-40B4-BE49-F238E27FC236}">
                <a16:creationId xmlns:a16="http://schemas.microsoft.com/office/drawing/2014/main" id="{7AE74F6C-5E2C-B748-A5AB-CBB69F8E25F5}"/>
              </a:ext>
            </a:extLst>
          </p:cNvPr>
          <p:cNvPicPr>
            <a:picLocks noChangeAspect="1"/>
          </p:cNvPicPr>
          <p:nvPr userDrawn="1"/>
        </p:nvPicPr>
        <p:blipFill>
          <a:blip r:embed="rId3"/>
          <a:stretch>
            <a:fillRect/>
          </a:stretch>
        </p:blipFill>
        <p:spPr>
          <a:xfrm>
            <a:off x="10049909" y="6232700"/>
            <a:ext cx="1693041" cy="397272"/>
          </a:xfrm>
          <a:prstGeom prst="rect">
            <a:avLst/>
          </a:prstGeom>
        </p:spPr>
      </p:pic>
    </p:spTree>
    <p:extLst>
      <p:ext uri="{BB962C8B-B14F-4D97-AF65-F5344CB8AC3E}">
        <p14:creationId xmlns:p14="http://schemas.microsoft.com/office/powerpoint/2010/main" val="503604174"/>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guide id="3" pos="540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EEE9983-339E-6C49-8B8C-FADE222523DD}"/>
              </a:ext>
            </a:extLst>
          </p:cNvPr>
          <p:cNvPicPr>
            <a:picLocks noChangeAspect="1"/>
          </p:cNvPicPr>
          <p:nvPr userDrawn="1"/>
        </p:nvPicPr>
        <p:blipFill rotWithShape="1">
          <a:blip r:embed="rId2"/>
          <a:srcRect r="30265" b="25476"/>
          <a:stretch/>
        </p:blipFill>
        <p:spPr>
          <a:xfrm>
            <a:off x="7881872" y="3417048"/>
            <a:ext cx="4310129" cy="3440952"/>
          </a:xfrm>
          <a:prstGeom prst="rect">
            <a:avLst/>
          </a:prstGeom>
        </p:spPr>
      </p:pic>
      <p:sp>
        <p:nvSpPr>
          <p:cNvPr id="3" name="Text Placeholder 3"/>
          <p:cNvSpPr>
            <a:spLocks noGrp="1"/>
          </p:cNvSpPr>
          <p:nvPr>
            <p:ph type="body" sz="half" idx="2"/>
          </p:nvPr>
        </p:nvSpPr>
        <p:spPr>
          <a:xfrm>
            <a:off x="613701" y="2869195"/>
            <a:ext cx="3097927" cy="699580"/>
          </a:xfrm>
          <a:prstGeom prst="rect">
            <a:avLst/>
          </a:prstGeom>
        </p:spPr>
        <p:txBody>
          <a:bodyPr>
            <a:noAutofit/>
          </a:bodyPr>
          <a:lstStyle>
            <a:lvl1pPr marL="0" indent="0" algn="ctr">
              <a:buNone/>
              <a:defRPr sz="2133"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dirty="0"/>
              <a:t>Edit Master text styles</a:t>
            </a:r>
          </a:p>
        </p:txBody>
      </p:sp>
      <p:sp>
        <p:nvSpPr>
          <p:cNvPr id="4" name="Text Placeholder 3"/>
          <p:cNvSpPr>
            <a:spLocks noGrp="1"/>
          </p:cNvSpPr>
          <p:nvPr>
            <p:ph type="body" sz="half" idx="11"/>
          </p:nvPr>
        </p:nvSpPr>
        <p:spPr>
          <a:xfrm>
            <a:off x="4461579" y="2869197"/>
            <a:ext cx="3097927" cy="699579"/>
          </a:xfrm>
          <a:prstGeom prst="rect">
            <a:avLst/>
          </a:prstGeom>
        </p:spPr>
        <p:txBody>
          <a:bodyPr>
            <a:noAutofit/>
          </a:bodyPr>
          <a:lstStyle>
            <a:lvl1pPr marL="0" indent="0" algn="ctr">
              <a:buNone/>
              <a:defRPr sz="2133"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dirty="0"/>
              <a:t>Edit Master text styles</a:t>
            </a:r>
          </a:p>
        </p:txBody>
      </p:sp>
      <p:sp>
        <p:nvSpPr>
          <p:cNvPr id="5" name="Text Placeholder 3"/>
          <p:cNvSpPr>
            <a:spLocks noGrp="1"/>
          </p:cNvSpPr>
          <p:nvPr>
            <p:ph type="body" sz="half" idx="13"/>
          </p:nvPr>
        </p:nvSpPr>
        <p:spPr>
          <a:xfrm>
            <a:off x="8309457" y="2869197"/>
            <a:ext cx="3097927" cy="699579"/>
          </a:xfrm>
          <a:prstGeom prst="rect">
            <a:avLst/>
          </a:prstGeom>
        </p:spPr>
        <p:txBody>
          <a:bodyPr>
            <a:noAutofit/>
          </a:bodyPr>
          <a:lstStyle>
            <a:lvl1pPr marL="0" indent="0" algn="ctr">
              <a:buNone/>
              <a:defRPr sz="2133"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dirty="0"/>
              <a:t>Edit Master text styles</a:t>
            </a:r>
          </a:p>
        </p:txBody>
      </p:sp>
      <p:sp>
        <p:nvSpPr>
          <p:cNvPr id="6" name="Text Placeholder 3"/>
          <p:cNvSpPr>
            <a:spLocks noGrp="1"/>
          </p:cNvSpPr>
          <p:nvPr>
            <p:ph type="body" sz="half" idx="15"/>
          </p:nvPr>
        </p:nvSpPr>
        <p:spPr>
          <a:xfrm>
            <a:off x="613701" y="5284853"/>
            <a:ext cx="3097927" cy="709547"/>
          </a:xfrm>
          <a:prstGeom prst="rect">
            <a:avLst/>
          </a:prstGeom>
        </p:spPr>
        <p:txBody>
          <a:bodyPr>
            <a:noAutofit/>
          </a:bodyPr>
          <a:lstStyle>
            <a:lvl1pPr marL="0" indent="0" algn="ctr">
              <a:buNone/>
              <a:defRPr sz="2133"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dirty="0"/>
              <a:t>Edit Master text styles</a:t>
            </a:r>
          </a:p>
        </p:txBody>
      </p:sp>
      <p:sp>
        <p:nvSpPr>
          <p:cNvPr id="7" name="Text Placeholder 3"/>
          <p:cNvSpPr>
            <a:spLocks noGrp="1"/>
          </p:cNvSpPr>
          <p:nvPr>
            <p:ph type="body" sz="half" idx="17"/>
          </p:nvPr>
        </p:nvSpPr>
        <p:spPr>
          <a:xfrm>
            <a:off x="4461577" y="5284853"/>
            <a:ext cx="3097927" cy="709547"/>
          </a:xfrm>
          <a:prstGeom prst="rect">
            <a:avLst/>
          </a:prstGeom>
        </p:spPr>
        <p:txBody>
          <a:bodyPr>
            <a:noAutofit/>
          </a:bodyPr>
          <a:lstStyle>
            <a:lvl1pPr marL="0" indent="0" algn="ctr">
              <a:buNone/>
              <a:defRPr sz="2133"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dirty="0"/>
              <a:t>Edit Master text styles</a:t>
            </a:r>
          </a:p>
        </p:txBody>
      </p:sp>
      <p:sp>
        <p:nvSpPr>
          <p:cNvPr id="8" name="Text Placeholder 3"/>
          <p:cNvSpPr>
            <a:spLocks noGrp="1"/>
          </p:cNvSpPr>
          <p:nvPr>
            <p:ph type="body" sz="half" idx="19"/>
          </p:nvPr>
        </p:nvSpPr>
        <p:spPr>
          <a:xfrm>
            <a:off x="8309457" y="5284853"/>
            <a:ext cx="3097927" cy="709547"/>
          </a:xfrm>
          <a:prstGeom prst="rect">
            <a:avLst/>
          </a:prstGeom>
        </p:spPr>
        <p:txBody>
          <a:bodyPr>
            <a:noAutofit/>
          </a:bodyPr>
          <a:lstStyle>
            <a:lvl1pPr marL="0" indent="0" algn="ctr">
              <a:buNone/>
              <a:defRPr sz="2133"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dirty="0"/>
              <a:t>Edit Master text styles</a:t>
            </a:r>
          </a:p>
        </p:txBody>
      </p:sp>
      <p:sp>
        <p:nvSpPr>
          <p:cNvPr id="9" name="Picture Placeholder 2"/>
          <p:cNvSpPr>
            <a:spLocks noGrp="1"/>
          </p:cNvSpPr>
          <p:nvPr>
            <p:ph type="pic" sz="quarter" idx="20"/>
          </p:nvPr>
        </p:nvSpPr>
        <p:spPr>
          <a:xfrm>
            <a:off x="613699" y="1237731"/>
            <a:ext cx="3097927" cy="1467556"/>
          </a:xfrm>
          <a:prstGeom prst="rect">
            <a:avLst/>
          </a:prstGeom>
        </p:spPr>
        <p:txBody>
          <a:bodyPr>
            <a:normAutofit/>
          </a:bodyPr>
          <a:lstStyle>
            <a:lvl1pPr>
              <a:defRPr sz="1867"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0" name="Picture Placeholder 2"/>
          <p:cNvSpPr>
            <a:spLocks noGrp="1"/>
          </p:cNvSpPr>
          <p:nvPr>
            <p:ph type="pic" sz="quarter" idx="21"/>
          </p:nvPr>
        </p:nvSpPr>
        <p:spPr>
          <a:xfrm>
            <a:off x="4461579" y="1237731"/>
            <a:ext cx="3097925" cy="1467556"/>
          </a:xfrm>
          <a:prstGeom prst="rect">
            <a:avLst/>
          </a:prstGeom>
        </p:spPr>
        <p:txBody>
          <a:bodyPr>
            <a:normAutofit/>
          </a:bodyPr>
          <a:lstStyle>
            <a:lvl1pPr>
              <a:defRPr sz="1867"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1" name="Picture Placeholder 2"/>
          <p:cNvSpPr>
            <a:spLocks noGrp="1"/>
          </p:cNvSpPr>
          <p:nvPr>
            <p:ph type="pic" sz="quarter" idx="22"/>
          </p:nvPr>
        </p:nvSpPr>
        <p:spPr>
          <a:xfrm>
            <a:off x="8309457" y="1237731"/>
            <a:ext cx="3097927" cy="1467556"/>
          </a:xfrm>
          <a:prstGeom prst="rect">
            <a:avLst/>
          </a:prstGeom>
        </p:spPr>
        <p:txBody>
          <a:bodyPr>
            <a:normAutofit/>
          </a:bodyPr>
          <a:lstStyle>
            <a:lvl1pPr>
              <a:defRPr sz="1867"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2" name="Picture Placeholder 2"/>
          <p:cNvSpPr>
            <a:spLocks noGrp="1"/>
          </p:cNvSpPr>
          <p:nvPr>
            <p:ph type="pic" sz="quarter" idx="23"/>
          </p:nvPr>
        </p:nvSpPr>
        <p:spPr>
          <a:xfrm>
            <a:off x="613700" y="3709831"/>
            <a:ext cx="3097925" cy="1467556"/>
          </a:xfrm>
          <a:prstGeom prst="rect">
            <a:avLst/>
          </a:prstGeom>
        </p:spPr>
        <p:txBody>
          <a:bodyPr>
            <a:normAutofit/>
          </a:bodyPr>
          <a:lstStyle>
            <a:lvl1pPr>
              <a:defRPr sz="1867"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3" name="Picture Placeholder 2"/>
          <p:cNvSpPr>
            <a:spLocks noGrp="1"/>
          </p:cNvSpPr>
          <p:nvPr>
            <p:ph type="pic" sz="quarter" idx="24"/>
          </p:nvPr>
        </p:nvSpPr>
        <p:spPr>
          <a:xfrm>
            <a:off x="4461578" y="3709831"/>
            <a:ext cx="3097927" cy="1467556"/>
          </a:xfrm>
          <a:prstGeom prst="rect">
            <a:avLst/>
          </a:prstGeom>
        </p:spPr>
        <p:txBody>
          <a:bodyPr>
            <a:normAutofit/>
          </a:bodyPr>
          <a:lstStyle>
            <a:lvl1pPr>
              <a:defRPr sz="1867"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14" name="Picture Placeholder 2"/>
          <p:cNvSpPr>
            <a:spLocks noGrp="1"/>
          </p:cNvSpPr>
          <p:nvPr>
            <p:ph type="pic" sz="quarter" idx="25"/>
          </p:nvPr>
        </p:nvSpPr>
        <p:spPr>
          <a:xfrm>
            <a:off x="8309457" y="3709831"/>
            <a:ext cx="3097927" cy="1467556"/>
          </a:xfrm>
          <a:prstGeom prst="rect">
            <a:avLst/>
          </a:prstGeom>
        </p:spPr>
        <p:txBody>
          <a:bodyPr>
            <a:normAutofit/>
          </a:bodyPr>
          <a:lstStyle>
            <a:lvl1pPr>
              <a:defRPr sz="1867" b="0" i="0">
                <a:solidFill>
                  <a:srgbClr val="C2C2C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icon to add picture</a:t>
            </a:r>
            <a:endParaRPr lang="en-US" dirty="0"/>
          </a:p>
        </p:txBody>
      </p:sp>
      <p:sp>
        <p:nvSpPr>
          <p:cNvPr id="26" name="Title 1">
            <a:extLst>
              <a:ext uri="{FF2B5EF4-FFF2-40B4-BE49-F238E27FC236}">
                <a16:creationId xmlns:a16="http://schemas.microsoft.com/office/drawing/2014/main" id="{D958FA01-E999-0A4F-AF65-D765B53C28AA}"/>
              </a:ext>
            </a:extLst>
          </p:cNvPr>
          <p:cNvSpPr>
            <a:spLocks noGrp="1"/>
          </p:cNvSpPr>
          <p:nvPr>
            <p:ph type="title"/>
          </p:nvPr>
        </p:nvSpPr>
        <p:spPr>
          <a:xfrm>
            <a:off x="613697" y="245775"/>
            <a:ext cx="10810403"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23" name="Rectangle 22">
            <a:extLst>
              <a:ext uri="{FF2B5EF4-FFF2-40B4-BE49-F238E27FC236}">
                <a16:creationId xmlns:a16="http://schemas.microsoft.com/office/drawing/2014/main" id="{BE36900F-0EC1-A145-9B50-1F3FAD824092}"/>
              </a:ext>
            </a:extLst>
          </p:cNvPr>
          <p:cNvSpPr/>
          <p:nvPr userDrawn="1"/>
        </p:nvSpPr>
        <p:spPr>
          <a:xfrm>
            <a:off x="2" y="245775"/>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pic>
        <p:nvPicPr>
          <p:cNvPr id="19" name="Picture 18">
            <a:extLst>
              <a:ext uri="{FF2B5EF4-FFF2-40B4-BE49-F238E27FC236}">
                <a16:creationId xmlns:a16="http://schemas.microsoft.com/office/drawing/2014/main" id="{DDE8A5C8-58B1-2342-9B2F-84032B265D1D}"/>
              </a:ext>
            </a:extLst>
          </p:cNvPr>
          <p:cNvPicPr>
            <a:picLocks noChangeAspect="1"/>
          </p:cNvPicPr>
          <p:nvPr userDrawn="1"/>
        </p:nvPicPr>
        <p:blipFill>
          <a:blip r:embed="rId3"/>
          <a:stretch>
            <a:fillRect/>
          </a:stretch>
        </p:blipFill>
        <p:spPr>
          <a:xfrm>
            <a:off x="10049909" y="6232700"/>
            <a:ext cx="1693041" cy="397272"/>
          </a:xfrm>
          <a:prstGeom prst="rect">
            <a:avLst/>
          </a:prstGeom>
        </p:spPr>
      </p:pic>
    </p:spTree>
    <p:extLst>
      <p:ext uri="{BB962C8B-B14F-4D97-AF65-F5344CB8AC3E}">
        <p14:creationId xmlns:p14="http://schemas.microsoft.com/office/powerpoint/2010/main" val="1859874073"/>
      </p:ext>
    </p:extLst>
  </p:cSld>
  <p:clrMapOvr>
    <a:masterClrMapping/>
  </p:clrMapOvr>
  <p:extLst>
    <p:ext uri="{DCECCB84-F9BA-43D5-87BE-67443E8EF086}">
      <p15:sldGuideLst xmlns:p15="http://schemas.microsoft.com/office/powerpoint/2012/main">
        <p15:guide id="1" pos="2880">
          <p15:clr>
            <a:srgbClr val="FBAE40"/>
          </p15:clr>
        </p15:guide>
        <p15:guide id="2" pos="360">
          <p15:clr>
            <a:srgbClr val="FBAE40"/>
          </p15:clr>
        </p15:guide>
        <p15:guide id="3"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609600" y="436019"/>
            <a:ext cx="10972800" cy="535531"/>
          </a:xfrm>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257300"/>
            <a:ext cx="10972800" cy="49530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CC499AF5-2327-824D-96F8-049FFAF576CD}" type="datetime1">
              <a:rPr lang="en-US" smtClean="0"/>
              <a:t>11/10/2025</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3269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8E87DB3-EB71-D34F-A07A-5B87E7FE9315}"/>
              </a:ext>
            </a:extLst>
          </p:cNvPr>
          <p:cNvPicPr>
            <a:picLocks noChangeAspect="1"/>
          </p:cNvPicPr>
          <p:nvPr userDrawn="1"/>
        </p:nvPicPr>
        <p:blipFill rotWithShape="1">
          <a:blip r:embed="rId2"/>
          <a:srcRect r="30265" b="25476"/>
          <a:stretch/>
        </p:blipFill>
        <p:spPr>
          <a:xfrm>
            <a:off x="7881872" y="3417048"/>
            <a:ext cx="4310129" cy="3440952"/>
          </a:xfrm>
          <a:prstGeom prst="rect">
            <a:avLst/>
          </a:prstGeom>
        </p:spPr>
      </p:pic>
      <p:sp>
        <p:nvSpPr>
          <p:cNvPr id="17" name="Title 1">
            <a:extLst>
              <a:ext uri="{FF2B5EF4-FFF2-40B4-BE49-F238E27FC236}">
                <a16:creationId xmlns:a16="http://schemas.microsoft.com/office/drawing/2014/main" id="{7BE1843C-8465-7045-BEAD-6DC22B074E13}"/>
              </a:ext>
            </a:extLst>
          </p:cNvPr>
          <p:cNvSpPr>
            <a:spLocks noGrp="1"/>
          </p:cNvSpPr>
          <p:nvPr>
            <p:ph type="title"/>
          </p:nvPr>
        </p:nvSpPr>
        <p:spPr>
          <a:xfrm>
            <a:off x="609602" y="245775"/>
            <a:ext cx="11003489"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10" name="Rectangle 9">
            <a:extLst>
              <a:ext uri="{FF2B5EF4-FFF2-40B4-BE49-F238E27FC236}">
                <a16:creationId xmlns:a16="http://schemas.microsoft.com/office/drawing/2014/main" id="{70F5BB26-E91C-6044-B4C5-A96CC774C36F}"/>
              </a:ext>
            </a:extLst>
          </p:cNvPr>
          <p:cNvSpPr/>
          <p:nvPr userDrawn="1"/>
        </p:nvSpPr>
        <p:spPr>
          <a:xfrm>
            <a:off x="2" y="245775"/>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sp>
        <p:nvSpPr>
          <p:cNvPr id="12" name="Table Placeholder 4">
            <a:extLst>
              <a:ext uri="{FF2B5EF4-FFF2-40B4-BE49-F238E27FC236}">
                <a16:creationId xmlns:a16="http://schemas.microsoft.com/office/drawing/2014/main" id="{10218A97-AD38-0846-BCED-26DFFFA24B5A}"/>
              </a:ext>
            </a:extLst>
          </p:cNvPr>
          <p:cNvSpPr>
            <a:spLocks noGrp="1"/>
          </p:cNvSpPr>
          <p:nvPr>
            <p:ph type="tbl" sz="quarter" idx="11"/>
          </p:nvPr>
        </p:nvSpPr>
        <p:spPr>
          <a:xfrm>
            <a:off x="609602" y="1932880"/>
            <a:ext cx="11002433" cy="3945105"/>
          </a:xfrm>
          <a:prstGeom prst="rect">
            <a:avLst/>
          </a:prstGeom>
        </p:spPr>
        <p:txBody>
          <a:bodyPr/>
          <a:lstStyle>
            <a:lvl1pPr>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lang="en-US" dirty="0"/>
          </a:p>
        </p:txBody>
      </p:sp>
      <p:pic>
        <p:nvPicPr>
          <p:cNvPr id="13" name="Picture 12">
            <a:extLst>
              <a:ext uri="{FF2B5EF4-FFF2-40B4-BE49-F238E27FC236}">
                <a16:creationId xmlns:a16="http://schemas.microsoft.com/office/drawing/2014/main" id="{38C0FCB9-61FF-6E4B-A015-8DBEABCF67DD}"/>
              </a:ext>
            </a:extLst>
          </p:cNvPr>
          <p:cNvPicPr>
            <a:picLocks noChangeAspect="1"/>
          </p:cNvPicPr>
          <p:nvPr userDrawn="1"/>
        </p:nvPicPr>
        <p:blipFill>
          <a:blip r:embed="rId3"/>
          <a:stretch>
            <a:fillRect/>
          </a:stretch>
        </p:blipFill>
        <p:spPr>
          <a:xfrm>
            <a:off x="10049909" y="6232700"/>
            <a:ext cx="1693041" cy="397272"/>
          </a:xfrm>
          <a:prstGeom prst="rect">
            <a:avLst/>
          </a:prstGeom>
        </p:spPr>
      </p:pic>
      <p:sp>
        <p:nvSpPr>
          <p:cNvPr id="3" name="Text Placeholder 2">
            <a:extLst>
              <a:ext uri="{FF2B5EF4-FFF2-40B4-BE49-F238E27FC236}">
                <a16:creationId xmlns:a16="http://schemas.microsoft.com/office/drawing/2014/main" id="{EC9E4259-8D22-DC47-B2A9-4C76E94EEC63}"/>
              </a:ext>
            </a:extLst>
          </p:cNvPr>
          <p:cNvSpPr>
            <a:spLocks noGrp="1"/>
          </p:cNvSpPr>
          <p:nvPr>
            <p:ph type="body" sz="quarter" idx="12" hasCustomPrompt="1"/>
          </p:nvPr>
        </p:nvSpPr>
        <p:spPr>
          <a:xfrm>
            <a:off x="609602" y="1131420"/>
            <a:ext cx="11002433" cy="662517"/>
          </a:xfrm>
          <a:prstGeom prst="rect">
            <a:avLst/>
          </a:prstGeom>
        </p:spPr>
        <p:txBody>
          <a:bodyPr/>
          <a:lstStyle>
            <a:lvl1pPr>
              <a:defRPr sz="2667" b="1" i="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subtitle</a:t>
            </a:r>
          </a:p>
        </p:txBody>
      </p:sp>
    </p:spTree>
    <p:extLst>
      <p:ext uri="{BB962C8B-B14F-4D97-AF65-F5344CB8AC3E}">
        <p14:creationId xmlns:p14="http://schemas.microsoft.com/office/powerpoint/2010/main" val="3363676157"/>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guide id="3" pos="540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9C8BC53-BD35-794B-8DD9-08125A80B038}"/>
              </a:ext>
            </a:extLst>
          </p:cNvPr>
          <p:cNvPicPr>
            <a:picLocks noChangeAspect="1"/>
          </p:cNvPicPr>
          <p:nvPr userDrawn="1"/>
        </p:nvPicPr>
        <p:blipFill rotWithShape="1">
          <a:blip r:embed="rId2"/>
          <a:srcRect r="30265" b="25476"/>
          <a:stretch/>
        </p:blipFill>
        <p:spPr>
          <a:xfrm>
            <a:off x="7881872" y="3417048"/>
            <a:ext cx="4310129" cy="3440952"/>
          </a:xfrm>
          <a:prstGeom prst="rect">
            <a:avLst/>
          </a:prstGeom>
        </p:spPr>
      </p:pic>
      <p:sp>
        <p:nvSpPr>
          <p:cNvPr id="4" name="Chart Placeholder 3"/>
          <p:cNvSpPr>
            <a:spLocks noGrp="1"/>
          </p:cNvSpPr>
          <p:nvPr>
            <p:ph type="chart" sz="quarter" idx="12" hasCustomPrompt="1"/>
          </p:nvPr>
        </p:nvSpPr>
        <p:spPr>
          <a:xfrm>
            <a:off x="609601" y="1130532"/>
            <a:ext cx="10977385" cy="4736296"/>
          </a:xfrm>
          <a:prstGeom prst="rect">
            <a:avLst/>
          </a:prstGeom>
        </p:spPr>
        <p:txBody>
          <a:bodyPr/>
          <a:lstStyle>
            <a:lvl1pPr>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Chart</a:t>
            </a:r>
          </a:p>
        </p:txBody>
      </p:sp>
      <p:sp>
        <p:nvSpPr>
          <p:cNvPr id="15" name="Title 1">
            <a:extLst>
              <a:ext uri="{FF2B5EF4-FFF2-40B4-BE49-F238E27FC236}">
                <a16:creationId xmlns:a16="http://schemas.microsoft.com/office/drawing/2014/main" id="{17FF00BB-053B-DD47-83C6-8A0838EFFA56}"/>
              </a:ext>
            </a:extLst>
          </p:cNvPr>
          <p:cNvSpPr>
            <a:spLocks noGrp="1"/>
          </p:cNvSpPr>
          <p:nvPr>
            <p:ph type="title"/>
          </p:nvPr>
        </p:nvSpPr>
        <p:spPr>
          <a:xfrm>
            <a:off x="609829" y="245775"/>
            <a:ext cx="10962363"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0" name="Rectangle 9">
            <a:extLst>
              <a:ext uri="{FF2B5EF4-FFF2-40B4-BE49-F238E27FC236}">
                <a16:creationId xmlns:a16="http://schemas.microsoft.com/office/drawing/2014/main" id="{909AC713-2B6E-6A4F-9E78-642CF8C6042B}"/>
              </a:ext>
            </a:extLst>
          </p:cNvPr>
          <p:cNvSpPr/>
          <p:nvPr userDrawn="1"/>
        </p:nvSpPr>
        <p:spPr>
          <a:xfrm>
            <a:off x="2" y="245775"/>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pic>
        <p:nvPicPr>
          <p:cNvPr id="8" name="Picture 7">
            <a:extLst>
              <a:ext uri="{FF2B5EF4-FFF2-40B4-BE49-F238E27FC236}">
                <a16:creationId xmlns:a16="http://schemas.microsoft.com/office/drawing/2014/main" id="{84D451C0-D1EA-1A47-918E-7F0055E50EBF}"/>
              </a:ext>
            </a:extLst>
          </p:cNvPr>
          <p:cNvPicPr>
            <a:picLocks noChangeAspect="1"/>
          </p:cNvPicPr>
          <p:nvPr userDrawn="1"/>
        </p:nvPicPr>
        <p:blipFill>
          <a:blip r:embed="rId3"/>
          <a:stretch>
            <a:fillRect/>
          </a:stretch>
        </p:blipFill>
        <p:spPr>
          <a:xfrm>
            <a:off x="10049909" y="6232700"/>
            <a:ext cx="1693041" cy="397272"/>
          </a:xfrm>
          <a:prstGeom prst="rect">
            <a:avLst/>
          </a:prstGeom>
        </p:spPr>
      </p:pic>
    </p:spTree>
    <p:extLst>
      <p:ext uri="{BB962C8B-B14F-4D97-AF65-F5344CB8AC3E}">
        <p14:creationId xmlns:p14="http://schemas.microsoft.com/office/powerpoint/2010/main" val="1439398965"/>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guide id="3" pos="540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FA7740-6C4A-6344-BB31-4A7A6D2A7672}"/>
              </a:ext>
            </a:extLst>
          </p:cNvPr>
          <p:cNvPicPr>
            <a:picLocks noChangeAspect="1"/>
          </p:cNvPicPr>
          <p:nvPr userDrawn="1"/>
        </p:nvPicPr>
        <p:blipFill rotWithShape="1">
          <a:blip r:embed="rId2"/>
          <a:srcRect r="30265" b="25476"/>
          <a:stretch/>
        </p:blipFill>
        <p:spPr>
          <a:xfrm>
            <a:off x="7881872" y="3417048"/>
            <a:ext cx="4310129" cy="3440952"/>
          </a:xfrm>
          <a:prstGeom prst="rect">
            <a:avLst/>
          </a:prstGeom>
        </p:spPr>
      </p:pic>
      <p:sp>
        <p:nvSpPr>
          <p:cNvPr id="7" name="SmartArt Placeholder 6"/>
          <p:cNvSpPr>
            <a:spLocks noGrp="1"/>
          </p:cNvSpPr>
          <p:nvPr>
            <p:ph type="dgm" sz="quarter" idx="13"/>
          </p:nvPr>
        </p:nvSpPr>
        <p:spPr>
          <a:xfrm>
            <a:off x="609600" y="1130532"/>
            <a:ext cx="10977384" cy="4736297"/>
          </a:xfrm>
          <a:prstGeom prst="rect">
            <a:avLst/>
          </a:prstGeom>
        </p:spPr>
        <p:txBody>
          <a:bodyPr/>
          <a:lstStyle>
            <a:lvl1pPr>
              <a:defRPr sz="2667"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icon to add SmartArt graphic</a:t>
            </a:r>
            <a:endParaRPr lang="en-US" dirty="0"/>
          </a:p>
        </p:txBody>
      </p:sp>
      <p:sp>
        <p:nvSpPr>
          <p:cNvPr id="15" name="Title 1">
            <a:extLst>
              <a:ext uri="{FF2B5EF4-FFF2-40B4-BE49-F238E27FC236}">
                <a16:creationId xmlns:a16="http://schemas.microsoft.com/office/drawing/2014/main" id="{3A4EBD77-626C-FB4A-B8FD-1FA3B5E8D8B3}"/>
              </a:ext>
            </a:extLst>
          </p:cNvPr>
          <p:cNvSpPr>
            <a:spLocks noGrp="1"/>
          </p:cNvSpPr>
          <p:nvPr>
            <p:ph type="title"/>
          </p:nvPr>
        </p:nvSpPr>
        <p:spPr>
          <a:xfrm>
            <a:off x="609602" y="245775"/>
            <a:ext cx="10977385"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D143B9AC-99AE-C844-B1DB-B1F6C13AF72D}"/>
              </a:ext>
            </a:extLst>
          </p:cNvPr>
          <p:cNvSpPr/>
          <p:nvPr userDrawn="1"/>
        </p:nvSpPr>
        <p:spPr>
          <a:xfrm>
            <a:off x="2" y="245775"/>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pic>
        <p:nvPicPr>
          <p:cNvPr id="9" name="Picture 8">
            <a:extLst>
              <a:ext uri="{FF2B5EF4-FFF2-40B4-BE49-F238E27FC236}">
                <a16:creationId xmlns:a16="http://schemas.microsoft.com/office/drawing/2014/main" id="{55C10B78-9797-3A4C-9E65-A508F6A5E5E9}"/>
              </a:ext>
            </a:extLst>
          </p:cNvPr>
          <p:cNvPicPr>
            <a:picLocks noChangeAspect="1"/>
          </p:cNvPicPr>
          <p:nvPr userDrawn="1"/>
        </p:nvPicPr>
        <p:blipFill>
          <a:blip r:embed="rId3"/>
          <a:stretch>
            <a:fillRect/>
          </a:stretch>
        </p:blipFill>
        <p:spPr>
          <a:xfrm>
            <a:off x="10049909" y="6232700"/>
            <a:ext cx="1693041" cy="397272"/>
          </a:xfrm>
          <a:prstGeom prst="rect">
            <a:avLst/>
          </a:prstGeom>
        </p:spPr>
      </p:pic>
    </p:spTree>
    <p:extLst>
      <p:ext uri="{BB962C8B-B14F-4D97-AF65-F5344CB8AC3E}">
        <p14:creationId xmlns:p14="http://schemas.microsoft.com/office/powerpoint/2010/main" val="1716826303"/>
      </p:ext>
    </p:extLst>
  </p:cSld>
  <p:clrMapOvr>
    <a:masterClrMapping/>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al Divider Light">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3F08F01-71AD-C642-8A9D-D1DEC27D24EA}"/>
              </a:ext>
            </a:extLst>
          </p:cNvPr>
          <p:cNvPicPr>
            <a:picLocks noChangeAspect="1"/>
          </p:cNvPicPr>
          <p:nvPr userDrawn="1"/>
        </p:nvPicPr>
        <p:blipFill rotWithShape="1">
          <a:blip r:embed="rId2"/>
          <a:srcRect r="30265" b="25476"/>
          <a:stretch/>
        </p:blipFill>
        <p:spPr>
          <a:xfrm>
            <a:off x="7881872" y="3417048"/>
            <a:ext cx="4310129" cy="3440952"/>
          </a:xfrm>
          <a:prstGeom prst="rect">
            <a:avLst/>
          </a:prstGeom>
        </p:spPr>
      </p:pic>
      <p:sp>
        <p:nvSpPr>
          <p:cNvPr id="2" name="Title 1">
            <a:extLst>
              <a:ext uri="{FF2B5EF4-FFF2-40B4-BE49-F238E27FC236}">
                <a16:creationId xmlns:a16="http://schemas.microsoft.com/office/drawing/2014/main" id="{480C0207-E652-BC4D-9680-AE6AC17EC769}"/>
              </a:ext>
            </a:extLst>
          </p:cNvPr>
          <p:cNvSpPr>
            <a:spLocks noGrp="1"/>
          </p:cNvSpPr>
          <p:nvPr>
            <p:ph type="title"/>
          </p:nvPr>
        </p:nvSpPr>
        <p:spPr>
          <a:xfrm>
            <a:off x="609600" y="1816361"/>
            <a:ext cx="10977384" cy="4093353"/>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pic>
        <p:nvPicPr>
          <p:cNvPr id="7" name="Picture 6">
            <a:extLst>
              <a:ext uri="{FF2B5EF4-FFF2-40B4-BE49-F238E27FC236}">
                <a16:creationId xmlns:a16="http://schemas.microsoft.com/office/drawing/2014/main" id="{0152BFE0-5C36-BD4A-9CAA-5A60491CD171}"/>
              </a:ext>
            </a:extLst>
          </p:cNvPr>
          <p:cNvPicPr>
            <a:picLocks noChangeAspect="1"/>
          </p:cNvPicPr>
          <p:nvPr userDrawn="1"/>
        </p:nvPicPr>
        <p:blipFill>
          <a:blip r:embed="rId3"/>
          <a:stretch>
            <a:fillRect/>
          </a:stretch>
        </p:blipFill>
        <p:spPr>
          <a:xfrm>
            <a:off x="10049909" y="6232700"/>
            <a:ext cx="1693041" cy="397272"/>
          </a:xfrm>
          <a:prstGeom prst="rect">
            <a:avLst/>
          </a:prstGeom>
        </p:spPr>
      </p:pic>
      <p:sp>
        <p:nvSpPr>
          <p:cNvPr id="9" name="Rectangle 8">
            <a:extLst>
              <a:ext uri="{FF2B5EF4-FFF2-40B4-BE49-F238E27FC236}">
                <a16:creationId xmlns:a16="http://schemas.microsoft.com/office/drawing/2014/main" id="{A5CA94B1-1218-F343-9DA3-BEB96ABD67CC}"/>
              </a:ext>
            </a:extLst>
          </p:cNvPr>
          <p:cNvSpPr/>
          <p:nvPr userDrawn="1"/>
        </p:nvSpPr>
        <p:spPr>
          <a:xfrm>
            <a:off x="2" y="1976393"/>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spTree>
    <p:extLst>
      <p:ext uri="{BB962C8B-B14F-4D97-AF65-F5344CB8AC3E}">
        <p14:creationId xmlns:p14="http://schemas.microsoft.com/office/powerpoint/2010/main" val="69714110"/>
      </p:ext>
    </p:extLst>
  </p:cSld>
  <p:clrMapOvr>
    <a:masterClrMapping/>
  </p:clrMapOvr>
  <p:extLst>
    <p:ext uri="{DCECCB84-F9BA-43D5-87BE-67443E8EF086}">
      <p15:sldGuideLst xmlns:p15="http://schemas.microsoft.com/office/powerpoint/2012/main">
        <p15:guide id="1" pos="288">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al Divider Dar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C0207-E652-BC4D-9680-AE6AC17EC769}"/>
              </a:ext>
            </a:extLst>
          </p:cNvPr>
          <p:cNvSpPr>
            <a:spLocks noGrp="1"/>
          </p:cNvSpPr>
          <p:nvPr>
            <p:ph type="title"/>
          </p:nvPr>
        </p:nvSpPr>
        <p:spPr>
          <a:xfrm>
            <a:off x="609601" y="1815051"/>
            <a:ext cx="10985241" cy="4051776"/>
          </a:xfrm>
          <a:prstGeom prst="rect">
            <a:avLst/>
          </a:prstGeom>
        </p:spPr>
        <p:txBody>
          <a:bodyPr/>
          <a:lstStyle>
            <a:lvl1pPr>
              <a:defRPr sz="4267"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5671FD74-48B3-E74D-A69F-8F2ED776D9AA}"/>
              </a:ext>
            </a:extLst>
          </p:cNvPr>
          <p:cNvSpPr/>
          <p:nvPr userDrawn="1"/>
        </p:nvSpPr>
        <p:spPr>
          <a:xfrm>
            <a:off x="2" y="1976393"/>
            <a:ext cx="373039" cy="7276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pic>
        <p:nvPicPr>
          <p:cNvPr id="7" name="Picture 6">
            <a:extLst>
              <a:ext uri="{FF2B5EF4-FFF2-40B4-BE49-F238E27FC236}">
                <a16:creationId xmlns:a16="http://schemas.microsoft.com/office/drawing/2014/main" id="{B37A7FF7-372C-8B49-BEEC-21A7C79C65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49905" y="6233657"/>
            <a:ext cx="1694688" cy="395744"/>
          </a:xfrm>
          <a:prstGeom prst="rect">
            <a:avLst/>
          </a:prstGeom>
        </p:spPr>
      </p:pic>
    </p:spTree>
    <p:extLst>
      <p:ext uri="{BB962C8B-B14F-4D97-AF65-F5344CB8AC3E}">
        <p14:creationId xmlns:p14="http://schemas.microsoft.com/office/powerpoint/2010/main" val="3923492889"/>
      </p:ext>
    </p:extLst>
  </p:cSld>
  <p:clrMapOvr>
    <a:masterClrMapping/>
  </p:clrMapOvr>
  <p:extLst>
    <p:ext uri="{DCECCB84-F9BA-43D5-87BE-67443E8EF086}">
      <p15:sldGuideLst xmlns:p15="http://schemas.microsoft.com/office/powerpoint/2012/main">
        <p15:guide id="1" pos="288">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1"/>
      </p:bgRef>
    </p:bg>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4F295F1A-5115-6A4C-B71B-74C71C2FA693}"/>
              </a:ext>
            </a:extLst>
          </p:cNvPr>
          <p:cNvPicPr>
            <a:picLocks noChangeAspect="1"/>
          </p:cNvPicPr>
          <p:nvPr userDrawn="1"/>
        </p:nvPicPr>
        <p:blipFill>
          <a:blip r:embed="rId2"/>
          <a:stretch>
            <a:fillRect/>
          </a:stretch>
        </p:blipFill>
        <p:spPr>
          <a:xfrm>
            <a:off x="1932984" y="702589"/>
            <a:ext cx="10259016" cy="6155411"/>
          </a:xfrm>
          <a:prstGeom prst="rect">
            <a:avLst/>
          </a:prstGeom>
        </p:spPr>
      </p:pic>
      <p:sp>
        <p:nvSpPr>
          <p:cNvPr id="9" name="Title 1">
            <a:extLst>
              <a:ext uri="{FF2B5EF4-FFF2-40B4-BE49-F238E27FC236}">
                <a16:creationId xmlns:a16="http://schemas.microsoft.com/office/drawing/2014/main" id="{68E3D62C-4C22-FD42-96B9-CE12BCDDDE41}"/>
              </a:ext>
            </a:extLst>
          </p:cNvPr>
          <p:cNvSpPr>
            <a:spLocks noGrp="1"/>
          </p:cNvSpPr>
          <p:nvPr>
            <p:ph type="title"/>
          </p:nvPr>
        </p:nvSpPr>
        <p:spPr>
          <a:xfrm>
            <a:off x="609602" y="2701347"/>
            <a:ext cx="10642039" cy="727655"/>
          </a:xfrm>
          <a:prstGeom prst="rect">
            <a:avLst/>
          </a:prstGeom>
        </p:spPr>
        <p:txBody>
          <a:bodyPr/>
          <a:lstStyle>
            <a:lvl1pPr>
              <a:defRPr sz="42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1A534F16-DBC3-8A4A-B367-3A53710C99BA}"/>
              </a:ext>
            </a:extLst>
          </p:cNvPr>
          <p:cNvSpPr>
            <a:spLocks noGrp="1"/>
          </p:cNvSpPr>
          <p:nvPr>
            <p:ph type="body" sz="half" idx="23"/>
          </p:nvPr>
        </p:nvSpPr>
        <p:spPr>
          <a:xfrm>
            <a:off x="609600" y="4997682"/>
            <a:ext cx="4639293" cy="430076"/>
          </a:xfrm>
          <a:prstGeom prst="rect">
            <a:avLst/>
          </a:prstGeom>
        </p:spPr>
        <p:txBody>
          <a:bodyPr>
            <a:noAutofit/>
          </a:bodyPr>
          <a:lstStyle>
            <a:lvl1pPr marL="0" indent="0" algn="l">
              <a:buNone/>
              <a:defRPr sz="18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13" name="Text Placeholder 3">
            <a:extLst>
              <a:ext uri="{FF2B5EF4-FFF2-40B4-BE49-F238E27FC236}">
                <a16:creationId xmlns:a16="http://schemas.microsoft.com/office/drawing/2014/main" id="{4F165B50-1C1B-2443-B106-01F5D1ACDFC6}"/>
              </a:ext>
            </a:extLst>
          </p:cNvPr>
          <p:cNvSpPr>
            <a:spLocks noGrp="1"/>
          </p:cNvSpPr>
          <p:nvPr>
            <p:ph type="body" sz="half" idx="24"/>
          </p:nvPr>
        </p:nvSpPr>
        <p:spPr>
          <a:xfrm>
            <a:off x="609600" y="5290602"/>
            <a:ext cx="4639293" cy="430076"/>
          </a:xfrm>
          <a:prstGeom prst="rect">
            <a:avLst/>
          </a:prstGeom>
        </p:spPr>
        <p:txBody>
          <a:bodyPr>
            <a:noAutofit/>
          </a:bodyPr>
          <a:lstStyle>
            <a:lvl1pPr marL="0" indent="0" algn="l">
              <a:buNone/>
              <a:defRPr sz="1867"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Edit Master text styles</a:t>
            </a:r>
          </a:p>
        </p:txBody>
      </p:sp>
      <p:sp>
        <p:nvSpPr>
          <p:cNvPr id="7" name="Rectangle 6">
            <a:extLst>
              <a:ext uri="{FF2B5EF4-FFF2-40B4-BE49-F238E27FC236}">
                <a16:creationId xmlns:a16="http://schemas.microsoft.com/office/drawing/2014/main" id="{A31E69BC-D5F6-444F-9A3C-36B5D3C4A617}"/>
              </a:ext>
            </a:extLst>
          </p:cNvPr>
          <p:cNvSpPr/>
          <p:nvPr userDrawn="1"/>
        </p:nvSpPr>
        <p:spPr>
          <a:xfrm>
            <a:off x="2" y="2701347"/>
            <a:ext cx="373039" cy="727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0" i="0" dirty="0">
              <a:latin typeface="Amazon Ember Light" panose="020B0403020204020204" pitchFamily="34" charset="0"/>
            </a:endParaRPr>
          </a:p>
        </p:txBody>
      </p:sp>
      <p:pic>
        <p:nvPicPr>
          <p:cNvPr id="8" name="Picture 7">
            <a:extLst>
              <a:ext uri="{FF2B5EF4-FFF2-40B4-BE49-F238E27FC236}">
                <a16:creationId xmlns:a16="http://schemas.microsoft.com/office/drawing/2014/main" id="{32F39C1A-6B82-C042-8ECB-D15CD5037A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600" y="6233657"/>
            <a:ext cx="1694688" cy="395744"/>
          </a:xfrm>
          <a:prstGeom prst="rect">
            <a:avLst/>
          </a:prstGeom>
        </p:spPr>
      </p:pic>
    </p:spTree>
    <p:extLst>
      <p:ext uri="{BB962C8B-B14F-4D97-AF65-F5344CB8AC3E}">
        <p14:creationId xmlns:p14="http://schemas.microsoft.com/office/powerpoint/2010/main" val="24943897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880">
          <p15:clr>
            <a:srgbClr val="FBAE40"/>
          </p15:clr>
        </p15:guide>
        <p15:guide id="2" pos="288">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Title_and_Content">
    <p:spTree>
      <p:nvGrpSpPr>
        <p:cNvPr id="1" name=""/>
        <p:cNvGrpSpPr/>
        <p:nvPr/>
      </p:nvGrpSpPr>
      <p:grpSpPr>
        <a:xfrm>
          <a:off x="0" y="0"/>
          <a:ext cx="0" cy="0"/>
          <a:chOff x="0" y="0"/>
          <a:chExt cx="0" cy="0"/>
        </a:xfrm>
      </p:grpSpPr>
      <p:sp>
        <p:nvSpPr>
          <p:cNvPr id="63" name="Title Text"/>
          <p:cNvSpPr txBox="1">
            <a:spLocks noGrp="1"/>
          </p:cNvSpPr>
          <p:nvPr>
            <p:ph type="title"/>
          </p:nvPr>
        </p:nvSpPr>
        <p:spPr>
          <a:xfrm>
            <a:off x="269876" y="289513"/>
            <a:ext cx="11652357" cy="899665"/>
          </a:xfrm>
          <a:prstGeom prst="rect">
            <a:avLst/>
          </a:prstGeom>
        </p:spPr>
        <p:txBody>
          <a:bodyPr>
            <a:normAutofit/>
          </a:bodyPr>
          <a:lstStyle/>
          <a:p>
            <a:r>
              <a:t>Title Text</a:t>
            </a:r>
          </a:p>
        </p:txBody>
      </p:sp>
      <p:sp>
        <p:nvSpPr>
          <p:cNvPr id="64" name="Body Level One…"/>
          <p:cNvSpPr txBox="1">
            <a:spLocks noGrp="1"/>
          </p:cNvSpPr>
          <p:nvPr>
            <p:ph type="body" sz="half" idx="1"/>
          </p:nvPr>
        </p:nvSpPr>
        <p:spPr>
          <a:xfrm>
            <a:off x="269876" y="1189181"/>
            <a:ext cx="11652357" cy="2229671"/>
          </a:xfrm>
          <a:prstGeom prst="rect">
            <a:avLst/>
          </a:prstGeom>
        </p:spPr>
        <p:txBody>
          <a:bodyPr>
            <a:normAutofit/>
          </a:bodyPr>
          <a:lstStyle>
            <a:lvl1pPr>
              <a:spcBef>
                <a:spcPts val="667"/>
              </a:spcBef>
            </a:lvl1pPr>
            <a:lvl2pPr>
              <a:spcBef>
                <a:spcPts val="667"/>
              </a:spcBef>
            </a:lvl2pPr>
            <a:lvl3pPr>
              <a:spcBef>
                <a:spcPts val="667"/>
              </a:spcBef>
            </a:lvl3pPr>
            <a:lvl4pPr>
              <a:spcBef>
                <a:spcPts val="667"/>
              </a:spcBef>
            </a:lvl4pPr>
            <a:lvl5pPr>
              <a:spcBef>
                <a:spcPts val="667"/>
              </a:spcBef>
            </a:lvl5pPr>
          </a:lstStyle>
          <a:p>
            <a:r>
              <a:t>Body Level One</a:t>
            </a:r>
          </a:p>
          <a:p>
            <a:pPr lvl="1"/>
            <a:r>
              <a:t>Body Level Two</a:t>
            </a:r>
          </a:p>
          <a:p>
            <a:pPr lvl="2"/>
            <a:r>
              <a:t>Body Level Three</a:t>
            </a:r>
          </a:p>
          <a:p>
            <a:pPr lvl="3"/>
            <a:r>
              <a:t>Body Level Four</a:t>
            </a:r>
          </a:p>
          <a:p>
            <a:pPr lvl="4"/>
            <a:r>
              <a:t>Body Level Five</a:t>
            </a:r>
          </a:p>
        </p:txBody>
      </p:sp>
      <p:pic>
        <p:nvPicPr>
          <p:cNvPr id="65" name="Graphic 4" descr="Graphic 4"/>
          <p:cNvPicPr>
            <a:picLocks noChangeAspect="1"/>
          </p:cNvPicPr>
          <p:nvPr/>
        </p:nvPicPr>
        <p:blipFill>
          <a:blip r:embed="rId2"/>
          <a:stretch>
            <a:fillRect/>
          </a:stretch>
        </p:blipFill>
        <p:spPr>
          <a:xfrm>
            <a:off x="457141" y="6171772"/>
            <a:ext cx="896251" cy="204345"/>
          </a:xfrm>
          <a:prstGeom prst="rect">
            <a:avLst/>
          </a:prstGeom>
          <a:ln w="12700">
            <a:miter lim="400000"/>
          </a:ln>
        </p:spPr>
      </p:pic>
      <p:pic>
        <p:nvPicPr>
          <p:cNvPr id="66" name="Picture 6" descr="Picture 6"/>
          <p:cNvPicPr>
            <a:picLocks noChangeAspect="1"/>
          </p:cNvPicPr>
          <p:nvPr/>
        </p:nvPicPr>
        <p:blipFill>
          <a:blip r:embed="rId3"/>
          <a:stretch>
            <a:fillRect/>
          </a:stretch>
        </p:blipFill>
        <p:spPr>
          <a:xfrm>
            <a:off x="11113551" y="6196484"/>
            <a:ext cx="645228" cy="385749"/>
          </a:xfrm>
          <a:prstGeom prst="rect">
            <a:avLst/>
          </a:prstGeom>
          <a:ln w="12700">
            <a:miter lim="400000"/>
          </a:ln>
        </p:spPr>
      </p:pic>
      <p:sp>
        <p:nvSpPr>
          <p:cNvPr id="67" name="TextBox 3"/>
          <p:cNvSpPr txBox="1"/>
          <p:nvPr/>
        </p:nvSpPr>
        <p:spPr>
          <a:xfrm>
            <a:off x="4445000" y="6330389"/>
            <a:ext cx="3302000" cy="1155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defRPr sz="900">
                <a:solidFill>
                  <a:srgbClr val="FFFFFF"/>
                </a:solidFill>
              </a:defRPr>
            </a:lvl1pPr>
          </a:lstStyle>
          <a:p>
            <a:r>
              <a:rPr sz="751" dirty="0"/>
              <a:t>© 2019, Amazon Web Services, Inc. or its affiliates. All rights reserved.</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92424187"/>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ontent_and_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89512"/>
            <a:ext cx="5217159" cy="134878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6096000" y="0"/>
            <a:ext cx="6096000" cy="68580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9" name="Text Placeholder 3">
            <a:extLst>
              <a:ext uri="{FF2B5EF4-FFF2-40B4-BE49-F238E27FC236}">
                <a16:creationId xmlns:a16="http://schemas.microsoft.com/office/drawing/2014/main" id="{77022EA0-F6E5-C54D-80FD-A55248E48EA8}"/>
              </a:ext>
            </a:extLst>
          </p:cNvPr>
          <p:cNvSpPr>
            <a:spLocks noGrp="1"/>
          </p:cNvSpPr>
          <p:nvPr>
            <p:ph idx="12" hasCustomPrompt="1"/>
          </p:nvPr>
        </p:nvSpPr>
        <p:spPr>
          <a:xfrm>
            <a:off x="269242" y="2027379"/>
            <a:ext cx="5217159" cy="3370496"/>
          </a:xfrm>
          <a:prstGeom prst="rect">
            <a:avLst/>
          </a:prstGeom>
        </p:spPr>
        <p:txBody>
          <a:bodyPr vert="horz" wrap="square" lIns="182880" tIns="146304" rIns="182880" bIns="146304" rtlCol="0">
            <a:spAutoFit/>
          </a:bodyPr>
          <a:lstStyle>
            <a:lvl1pPr>
              <a:spcAft>
                <a:spcPts val="667"/>
              </a:spcAft>
              <a:defRPr b="0" i="0">
                <a:latin typeface="Amazon Ember Thin" panose="020B0303020204020204" pitchFamily="34" charset="0"/>
                <a:ea typeface="Amazon Ember Thin" panose="020B0303020204020204" pitchFamily="34" charset="0"/>
                <a:cs typeface="Amazon Ember Thin" panose="020B0303020204020204" pitchFamily="34" charset="0"/>
              </a:defRPr>
            </a:lvl1pPr>
            <a:lvl2pPr marL="336126" indent="0">
              <a:spcAft>
                <a:spcPts val="667"/>
              </a:spcAft>
              <a:buFont typeface="Arial" panose="020B0604020202020204" pitchFamily="34" charset="0"/>
              <a:buNone/>
              <a:defRPr b="0" i="0">
                <a:latin typeface="Amazon Ember" panose="020B0603020204020204" pitchFamily="34" charset="0"/>
                <a:ea typeface="Amazon Ember" panose="020B0603020204020204" pitchFamily="34" charset="0"/>
                <a:cs typeface="Amazon Ember" panose="020B0603020204020204" pitchFamily="34" charset="0"/>
              </a:defRPr>
            </a:lvl2pPr>
            <a:lvl3pPr marL="560211" indent="0">
              <a:spcAft>
                <a:spcPts val="667"/>
              </a:spcAft>
              <a:buFont typeface="Arial" panose="020B0604020202020204" pitchFamily="34" charset="0"/>
              <a:buNone/>
              <a:defRPr sz="2000" b="0" i="0">
                <a:latin typeface="Amazon Ember Light" panose="020B0403020204020204" pitchFamily="34" charset="0"/>
                <a:ea typeface="Amazon Ember Light" panose="020B0403020204020204" pitchFamily="34" charset="0"/>
                <a:cs typeface="Amazon Ember Light" panose="020B0403020204020204" pitchFamily="34" charset="0"/>
              </a:defRPr>
            </a:lvl3pPr>
            <a:lvl4pPr marL="784295" indent="0">
              <a:spcAft>
                <a:spcPts val="667"/>
              </a:spcAft>
              <a:buFont typeface="Arial" panose="020B0604020202020204" pitchFamily="34" charset="0"/>
              <a:buNone/>
              <a:defRPr b="0" i="0">
                <a:latin typeface="Amazon Ember" panose="020B0603020204020204" pitchFamily="34" charset="0"/>
                <a:ea typeface="Amazon Ember" panose="020B0603020204020204" pitchFamily="34" charset="0"/>
                <a:cs typeface="Amazon Ember" panose="020B0603020204020204" pitchFamily="34" charset="0"/>
              </a:defRPr>
            </a:lvl4pPr>
            <a:lvl5pPr marL="1008377" marR="0" indent="0" algn="l" defTabSz="914317" rtl="0" eaLnBrk="1" fontAlgn="auto" latinLnBrk="0" hangingPunct="1">
              <a:lnSpc>
                <a:spcPct val="90000"/>
              </a:lnSpc>
              <a:spcBef>
                <a:spcPts val="500"/>
              </a:spcBef>
              <a:spcAft>
                <a:spcPts val="667"/>
              </a:spcAft>
              <a:buClrTx/>
              <a:buSzPct val="90000"/>
              <a:buFont typeface="Arial" panose="020B0604020202020204" pitchFamily="34" charset="0"/>
              <a:buNone/>
              <a:tabLst/>
              <a:defRPr b="0" i="0">
                <a:latin typeface="Amazon Ember" panose="020B0603020204020204" pitchFamily="34" charset="0"/>
                <a:ea typeface="Amazon Ember" panose="020B0603020204020204" pitchFamily="34" charset="0"/>
                <a:cs typeface="Amazon Ember" panose="020B0603020204020204" pitchFamily="34" charset="0"/>
              </a:defRPr>
            </a:lvl5pPr>
            <a:lvl6pPr marL="2228643" indent="0">
              <a:buNone/>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1" name="TextBox 10">
            <a:extLst>
              <a:ext uri="{FF2B5EF4-FFF2-40B4-BE49-F238E27FC236}">
                <a16:creationId xmlns:a16="http://schemas.microsoft.com/office/drawing/2014/main" id="{2065F628-ADC3-7140-9230-55EE8346D471}"/>
              </a:ext>
            </a:extLst>
          </p:cNvPr>
          <p:cNvSpPr txBox="1">
            <a:spLocks noChangeArrowheads="1"/>
          </p:cNvSpPr>
          <p:nvPr userDrawn="1"/>
        </p:nvSpPr>
        <p:spPr bwMode="white">
          <a:xfrm>
            <a:off x="2409723" y="6330390"/>
            <a:ext cx="3302000" cy="115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1" b="0" i="0" dirty="0">
                <a:solidFill>
                  <a:schemeClr val="tx2"/>
                </a:solidFill>
                <a:latin typeface="Amazon Ember" charset="0"/>
                <a:ea typeface="Amazon Ember" charset="0"/>
                <a:cs typeface="Amazon Ember" charset="0"/>
              </a:rPr>
              <a:t>© 2020, Amazon Web Services, Inc. or its affiliates. All rights reserved.</a:t>
            </a:r>
          </a:p>
        </p:txBody>
      </p:sp>
    </p:spTree>
    <p:extLst>
      <p:ext uri="{BB962C8B-B14F-4D97-AF65-F5344CB8AC3E}">
        <p14:creationId xmlns:p14="http://schemas.microsoft.com/office/powerpoint/2010/main" val="392837358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6BA1DA-832A-8D49-BF15-9D95BA7476F2}"/>
              </a:ext>
            </a:extLst>
          </p:cNvPr>
          <p:cNvSpPr/>
          <p:nvPr userDrawn="1"/>
        </p:nvSpPr>
        <p:spPr>
          <a:xfrm>
            <a:off x="0" y="-1554"/>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4" name="TextBox 13">
            <a:extLst>
              <a:ext uri="{FF2B5EF4-FFF2-40B4-BE49-F238E27FC236}">
                <a16:creationId xmlns:a16="http://schemas.microsoft.com/office/drawing/2014/main" id="{FA03C140-2983-1E4A-8DD7-2A3CD52E6795}"/>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121080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O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5A9738-AFF0-E743-9B62-219CA818EF60}"/>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66E1332B-B9B3-44AE-8A49-2626B8091F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26B102C2-77EF-46C1-AFC6-B431B92FCC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6" name="TextBox 15">
            <a:extLst>
              <a:ext uri="{FF2B5EF4-FFF2-40B4-BE49-F238E27FC236}">
                <a16:creationId xmlns:a16="http://schemas.microsoft.com/office/drawing/2014/main" id="{94C838F3-2F79-BF48-9577-D9A63D20A20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rPr>
              <a:t>© 2022, Amazon Web Services, Inc. or its affiliates.</a:t>
            </a:r>
          </a:p>
        </p:txBody>
      </p:sp>
    </p:spTree>
    <p:extLst>
      <p:ext uri="{BB962C8B-B14F-4D97-AF65-F5344CB8AC3E}">
        <p14:creationId xmlns:p14="http://schemas.microsoft.com/office/powerpoint/2010/main" val="337823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theme" Target="../theme/theme2.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theme" Target="../theme/theme3.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9" Type="http://schemas.openxmlformats.org/officeDocument/2006/relationships/slideLayout" Target="../slideLayouts/slideLayout136.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47" Type="http://schemas.openxmlformats.org/officeDocument/2006/relationships/slideLayout" Target="../slideLayouts/slideLayout144.xml"/><Relationship Id="rId50" Type="http://schemas.openxmlformats.org/officeDocument/2006/relationships/slideLayout" Target="../slideLayouts/slideLayout147.xml"/><Relationship Id="rId55" Type="http://schemas.openxmlformats.org/officeDocument/2006/relationships/slideLayout" Target="../slideLayouts/slideLayout152.xml"/><Relationship Id="rId7" Type="http://schemas.openxmlformats.org/officeDocument/2006/relationships/slideLayout" Target="../slideLayouts/slideLayout10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9" Type="http://schemas.openxmlformats.org/officeDocument/2006/relationships/slideLayout" Target="../slideLayouts/slideLayout126.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45" Type="http://schemas.openxmlformats.org/officeDocument/2006/relationships/slideLayout" Target="../slideLayouts/slideLayout142.xml"/><Relationship Id="rId53" Type="http://schemas.openxmlformats.org/officeDocument/2006/relationships/slideLayout" Target="../slideLayouts/slideLayout150.xml"/><Relationship Id="rId58" Type="http://schemas.openxmlformats.org/officeDocument/2006/relationships/theme" Target="../theme/theme4.xml"/><Relationship Id="rId5" Type="http://schemas.openxmlformats.org/officeDocument/2006/relationships/slideLayout" Target="../slideLayouts/slideLayout102.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48" Type="http://schemas.openxmlformats.org/officeDocument/2006/relationships/slideLayout" Target="../slideLayouts/slideLayout145.xml"/><Relationship Id="rId56" Type="http://schemas.openxmlformats.org/officeDocument/2006/relationships/slideLayout" Target="../slideLayouts/slideLayout153.xml"/><Relationship Id="rId8" Type="http://schemas.openxmlformats.org/officeDocument/2006/relationships/slideLayout" Target="../slideLayouts/slideLayout105.xml"/><Relationship Id="rId51" Type="http://schemas.openxmlformats.org/officeDocument/2006/relationships/slideLayout" Target="../slideLayouts/slideLayout148.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slideLayout" Target="../slideLayouts/slideLayout143.xml"/><Relationship Id="rId59" Type="http://schemas.openxmlformats.org/officeDocument/2006/relationships/image" Target="../media/image1.png"/><Relationship Id="rId20" Type="http://schemas.openxmlformats.org/officeDocument/2006/relationships/slideLayout" Target="../slideLayouts/slideLayout117.xml"/><Relationship Id="rId41" Type="http://schemas.openxmlformats.org/officeDocument/2006/relationships/slideLayout" Target="../slideLayouts/slideLayout138.xml"/><Relationship Id="rId54" Type="http://schemas.openxmlformats.org/officeDocument/2006/relationships/slideLayout" Target="../slideLayouts/slideLayout151.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49" Type="http://schemas.openxmlformats.org/officeDocument/2006/relationships/slideLayout" Target="../slideLayouts/slideLayout146.xml"/><Relationship Id="rId57" Type="http://schemas.openxmlformats.org/officeDocument/2006/relationships/slideLayout" Target="../slideLayouts/slideLayout154.xml"/><Relationship Id="rId10" Type="http://schemas.openxmlformats.org/officeDocument/2006/relationships/slideLayout" Target="../slideLayouts/slideLayout107.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52" Type="http://schemas.openxmlformats.org/officeDocument/2006/relationships/slideLayout" Target="../slideLayouts/slideLayout14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9" Type="http://schemas.openxmlformats.org/officeDocument/2006/relationships/slideLayout" Target="../slideLayouts/slideLayout193.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42" Type="http://schemas.openxmlformats.org/officeDocument/2006/relationships/slideLayout" Target="../slideLayouts/slideLayout196.xml"/><Relationship Id="rId47" Type="http://schemas.openxmlformats.org/officeDocument/2006/relationships/slideLayout" Target="../slideLayouts/slideLayout201.xml"/><Relationship Id="rId50" Type="http://schemas.openxmlformats.org/officeDocument/2006/relationships/slideLayout" Target="../slideLayouts/slideLayout204.xml"/><Relationship Id="rId55" Type="http://schemas.openxmlformats.org/officeDocument/2006/relationships/slideLayout" Target="../slideLayouts/slideLayout209.xml"/><Relationship Id="rId7" Type="http://schemas.openxmlformats.org/officeDocument/2006/relationships/slideLayout" Target="../slideLayouts/slideLayout16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9" Type="http://schemas.openxmlformats.org/officeDocument/2006/relationships/slideLayout" Target="../slideLayouts/slideLayout183.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40" Type="http://schemas.openxmlformats.org/officeDocument/2006/relationships/slideLayout" Target="../slideLayouts/slideLayout194.xml"/><Relationship Id="rId45" Type="http://schemas.openxmlformats.org/officeDocument/2006/relationships/slideLayout" Target="../slideLayouts/slideLayout199.xml"/><Relationship Id="rId53" Type="http://schemas.openxmlformats.org/officeDocument/2006/relationships/slideLayout" Target="../slideLayouts/slideLayout207.xml"/><Relationship Id="rId58" Type="http://schemas.openxmlformats.org/officeDocument/2006/relationships/slideLayout" Target="../slideLayouts/slideLayout212.xml"/><Relationship Id="rId5" Type="http://schemas.openxmlformats.org/officeDocument/2006/relationships/slideLayout" Target="../slideLayouts/slideLayout159.xml"/><Relationship Id="rId61" Type="http://schemas.openxmlformats.org/officeDocument/2006/relationships/image" Target="../media/image29.png"/><Relationship Id="rId19" Type="http://schemas.openxmlformats.org/officeDocument/2006/relationships/slideLayout" Target="../slideLayouts/slideLayout17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 Id="rId43" Type="http://schemas.openxmlformats.org/officeDocument/2006/relationships/slideLayout" Target="../slideLayouts/slideLayout197.xml"/><Relationship Id="rId48" Type="http://schemas.openxmlformats.org/officeDocument/2006/relationships/slideLayout" Target="../slideLayouts/slideLayout202.xml"/><Relationship Id="rId56" Type="http://schemas.openxmlformats.org/officeDocument/2006/relationships/slideLayout" Target="../slideLayouts/slideLayout210.xml"/><Relationship Id="rId8" Type="http://schemas.openxmlformats.org/officeDocument/2006/relationships/slideLayout" Target="../slideLayouts/slideLayout162.xml"/><Relationship Id="rId51" Type="http://schemas.openxmlformats.org/officeDocument/2006/relationships/slideLayout" Target="../slideLayouts/slideLayout205.xml"/><Relationship Id="rId3" Type="http://schemas.openxmlformats.org/officeDocument/2006/relationships/slideLayout" Target="../slideLayouts/slideLayout157.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slideLayout" Target="../slideLayouts/slideLayout192.xml"/><Relationship Id="rId46" Type="http://schemas.openxmlformats.org/officeDocument/2006/relationships/slideLayout" Target="../slideLayouts/slideLayout200.xml"/><Relationship Id="rId59" Type="http://schemas.openxmlformats.org/officeDocument/2006/relationships/slideLayout" Target="../slideLayouts/slideLayout213.xml"/><Relationship Id="rId20" Type="http://schemas.openxmlformats.org/officeDocument/2006/relationships/slideLayout" Target="../slideLayouts/slideLayout174.xml"/><Relationship Id="rId41" Type="http://schemas.openxmlformats.org/officeDocument/2006/relationships/slideLayout" Target="../slideLayouts/slideLayout195.xml"/><Relationship Id="rId54" Type="http://schemas.openxmlformats.org/officeDocument/2006/relationships/slideLayout" Target="../slideLayouts/slideLayout208.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49" Type="http://schemas.openxmlformats.org/officeDocument/2006/relationships/slideLayout" Target="../slideLayouts/slideLayout203.xml"/><Relationship Id="rId57" Type="http://schemas.openxmlformats.org/officeDocument/2006/relationships/slideLayout" Target="../slideLayouts/slideLayout211.xml"/><Relationship Id="rId10" Type="http://schemas.openxmlformats.org/officeDocument/2006/relationships/slideLayout" Target="../slideLayouts/slideLayout164.xml"/><Relationship Id="rId31" Type="http://schemas.openxmlformats.org/officeDocument/2006/relationships/slideLayout" Target="../slideLayouts/slideLayout185.xml"/><Relationship Id="rId44" Type="http://schemas.openxmlformats.org/officeDocument/2006/relationships/slideLayout" Target="../slideLayouts/slideLayout198.xml"/><Relationship Id="rId52" Type="http://schemas.openxmlformats.org/officeDocument/2006/relationships/slideLayout" Target="../slideLayouts/slideLayout206.xml"/><Relationship Id="rId60" Type="http://schemas.openxmlformats.org/officeDocument/2006/relationships/theme" Target="../theme/theme5.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slideLayout" Target="../slideLayouts/slideLayout239.xml"/><Relationship Id="rId39" Type="http://schemas.openxmlformats.org/officeDocument/2006/relationships/slideLayout" Target="../slideLayouts/slideLayout252.xml"/><Relationship Id="rId21" Type="http://schemas.openxmlformats.org/officeDocument/2006/relationships/slideLayout" Target="../slideLayouts/slideLayout234.xml"/><Relationship Id="rId34" Type="http://schemas.openxmlformats.org/officeDocument/2006/relationships/slideLayout" Target="../slideLayouts/slideLayout247.xml"/><Relationship Id="rId42" Type="http://schemas.openxmlformats.org/officeDocument/2006/relationships/slideLayout" Target="../slideLayouts/slideLayout255.xml"/><Relationship Id="rId47" Type="http://schemas.openxmlformats.org/officeDocument/2006/relationships/slideLayout" Target="../slideLayouts/slideLayout260.xml"/><Relationship Id="rId50" Type="http://schemas.openxmlformats.org/officeDocument/2006/relationships/slideLayout" Target="../slideLayouts/slideLayout263.xml"/><Relationship Id="rId55" Type="http://schemas.openxmlformats.org/officeDocument/2006/relationships/slideLayout" Target="../slideLayouts/slideLayout268.xml"/><Relationship Id="rId7" Type="http://schemas.openxmlformats.org/officeDocument/2006/relationships/slideLayout" Target="../slideLayouts/slideLayout22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9" Type="http://schemas.openxmlformats.org/officeDocument/2006/relationships/slideLayout" Target="../slideLayouts/slideLayout242.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32" Type="http://schemas.openxmlformats.org/officeDocument/2006/relationships/slideLayout" Target="../slideLayouts/slideLayout245.xml"/><Relationship Id="rId37" Type="http://schemas.openxmlformats.org/officeDocument/2006/relationships/slideLayout" Target="../slideLayouts/slideLayout250.xml"/><Relationship Id="rId40" Type="http://schemas.openxmlformats.org/officeDocument/2006/relationships/slideLayout" Target="../slideLayouts/slideLayout253.xml"/><Relationship Id="rId45" Type="http://schemas.openxmlformats.org/officeDocument/2006/relationships/slideLayout" Target="../slideLayouts/slideLayout258.xml"/><Relationship Id="rId53" Type="http://schemas.openxmlformats.org/officeDocument/2006/relationships/slideLayout" Target="../slideLayouts/slideLayout266.xml"/><Relationship Id="rId58" Type="http://schemas.openxmlformats.org/officeDocument/2006/relationships/theme" Target="../theme/theme6.xml"/><Relationship Id="rId5" Type="http://schemas.openxmlformats.org/officeDocument/2006/relationships/slideLayout" Target="../slideLayouts/slideLayout218.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 Id="rId30" Type="http://schemas.openxmlformats.org/officeDocument/2006/relationships/slideLayout" Target="../slideLayouts/slideLayout243.xml"/><Relationship Id="rId35" Type="http://schemas.openxmlformats.org/officeDocument/2006/relationships/slideLayout" Target="../slideLayouts/slideLayout248.xml"/><Relationship Id="rId43" Type="http://schemas.openxmlformats.org/officeDocument/2006/relationships/slideLayout" Target="../slideLayouts/slideLayout256.xml"/><Relationship Id="rId48" Type="http://schemas.openxmlformats.org/officeDocument/2006/relationships/slideLayout" Target="../slideLayouts/slideLayout261.xml"/><Relationship Id="rId56" Type="http://schemas.openxmlformats.org/officeDocument/2006/relationships/slideLayout" Target="../slideLayouts/slideLayout269.xml"/><Relationship Id="rId8" Type="http://schemas.openxmlformats.org/officeDocument/2006/relationships/slideLayout" Target="../slideLayouts/slideLayout221.xml"/><Relationship Id="rId51" Type="http://schemas.openxmlformats.org/officeDocument/2006/relationships/slideLayout" Target="../slideLayouts/slideLayout264.xml"/><Relationship Id="rId3" Type="http://schemas.openxmlformats.org/officeDocument/2006/relationships/slideLayout" Target="../slideLayouts/slideLayout216.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33" Type="http://schemas.openxmlformats.org/officeDocument/2006/relationships/slideLayout" Target="../slideLayouts/slideLayout246.xml"/><Relationship Id="rId38" Type="http://schemas.openxmlformats.org/officeDocument/2006/relationships/slideLayout" Target="../slideLayouts/slideLayout251.xml"/><Relationship Id="rId46" Type="http://schemas.openxmlformats.org/officeDocument/2006/relationships/slideLayout" Target="../slideLayouts/slideLayout259.xml"/><Relationship Id="rId59" Type="http://schemas.openxmlformats.org/officeDocument/2006/relationships/image" Target="../media/image1.png"/><Relationship Id="rId20" Type="http://schemas.openxmlformats.org/officeDocument/2006/relationships/slideLayout" Target="../slideLayouts/slideLayout233.xml"/><Relationship Id="rId41" Type="http://schemas.openxmlformats.org/officeDocument/2006/relationships/slideLayout" Target="../slideLayouts/slideLayout254.xml"/><Relationship Id="rId54" Type="http://schemas.openxmlformats.org/officeDocument/2006/relationships/slideLayout" Target="../slideLayouts/slideLayout267.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36" Type="http://schemas.openxmlformats.org/officeDocument/2006/relationships/slideLayout" Target="../slideLayouts/slideLayout249.xml"/><Relationship Id="rId49" Type="http://schemas.openxmlformats.org/officeDocument/2006/relationships/slideLayout" Target="../slideLayouts/slideLayout262.xml"/><Relationship Id="rId57" Type="http://schemas.openxmlformats.org/officeDocument/2006/relationships/slideLayout" Target="../slideLayouts/slideLayout270.xml"/><Relationship Id="rId10" Type="http://schemas.openxmlformats.org/officeDocument/2006/relationships/slideLayout" Target="../slideLayouts/slideLayout223.xml"/><Relationship Id="rId31" Type="http://schemas.openxmlformats.org/officeDocument/2006/relationships/slideLayout" Target="../slideLayouts/slideLayout244.xml"/><Relationship Id="rId44" Type="http://schemas.openxmlformats.org/officeDocument/2006/relationships/slideLayout" Target="../slideLayouts/slideLayout257.xml"/><Relationship Id="rId52" Type="http://schemas.openxmlformats.org/officeDocument/2006/relationships/slideLayout" Target="../slideLayouts/slideLayout26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26" Type="http://schemas.openxmlformats.org/officeDocument/2006/relationships/slideLayout" Target="../slideLayouts/slideLayout296.xml"/><Relationship Id="rId39" Type="http://schemas.openxmlformats.org/officeDocument/2006/relationships/slideLayout" Target="../slideLayouts/slideLayout309.xml"/><Relationship Id="rId21" Type="http://schemas.openxmlformats.org/officeDocument/2006/relationships/slideLayout" Target="../slideLayouts/slideLayout291.xml"/><Relationship Id="rId34" Type="http://schemas.openxmlformats.org/officeDocument/2006/relationships/slideLayout" Target="../slideLayouts/slideLayout304.xml"/><Relationship Id="rId42" Type="http://schemas.openxmlformats.org/officeDocument/2006/relationships/slideLayout" Target="../slideLayouts/slideLayout312.xml"/><Relationship Id="rId47" Type="http://schemas.openxmlformats.org/officeDocument/2006/relationships/slideLayout" Target="../slideLayouts/slideLayout317.xml"/><Relationship Id="rId50" Type="http://schemas.openxmlformats.org/officeDocument/2006/relationships/slideLayout" Target="../slideLayouts/slideLayout320.xml"/><Relationship Id="rId55" Type="http://schemas.openxmlformats.org/officeDocument/2006/relationships/slideLayout" Target="../slideLayouts/slideLayout325.xml"/><Relationship Id="rId7" Type="http://schemas.openxmlformats.org/officeDocument/2006/relationships/slideLayout" Target="../slideLayouts/slideLayout277.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9" Type="http://schemas.openxmlformats.org/officeDocument/2006/relationships/slideLayout" Target="../slideLayouts/slideLayout299.xml"/><Relationship Id="rId11" Type="http://schemas.openxmlformats.org/officeDocument/2006/relationships/slideLayout" Target="../slideLayouts/slideLayout281.xml"/><Relationship Id="rId24" Type="http://schemas.openxmlformats.org/officeDocument/2006/relationships/slideLayout" Target="../slideLayouts/slideLayout294.xml"/><Relationship Id="rId32" Type="http://schemas.openxmlformats.org/officeDocument/2006/relationships/slideLayout" Target="../slideLayouts/slideLayout302.xml"/><Relationship Id="rId37" Type="http://schemas.openxmlformats.org/officeDocument/2006/relationships/slideLayout" Target="../slideLayouts/slideLayout307.xml"/><Relationship Id="rId40" Type="http://schemas.openxmlformats.org/officeDocument/2006/relationships/slideLayout" Target="../slideLayouts/slideLayout310.xml"/><Relationship Id="rId45" Type="http://schemas.openxmlformats.org/officeDocument/2006/relationships/slideLayout" Target="../slideLayouts/slideLayout315.xml"/><Relationship Id="rId53" Type="http://schemas.openxmlformats.org/officeDocument/2006/relationships/slideLayout" Target="../slideLayouts/slideLayout323.xml"/><Relationship Id="rId58" Type="http://schemas.openxmlformats.org/officeDocument/2006/relationships/theme" Target="../theme/theme7.xml"/><Relationship Id="rId5" Type="http://schemas.openxmlformats.org/officeDocument/2006/relationships/slideLayout" Target="../slideLayouts/slideLayout275.xml"/><Relationship Id="rId19" Type="http://schemas.openxmlformats.org/officeDocument/2006/relationships/slideLayout" Target="../slideLayouts/slideLayout289.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slideLayout" Target="../slideLayouts/slideLayout292.xml"/><Relationship Id="rId27" Type="http://schemas.openxmlformats.org/officeDocument/2006/relationships/slideLayout" Target="../slideLayouts/slideLayout297.xml"/><Relationship Id="rId30" Type="http://schemas.openxmlformats.org/officeDocument/2006/relationships/slideLayout" Target="../slideLayouts/slideLayout300.xml"/><Relationship Id="rId35" Type="http://schemas.openxmlformats.org/officeDocument/2006/relationships/slideLayout" Target="../slideLayouts/slideLayout305.xml"/><Relationship Id="rId43" Type="http://schemas.openxmlformats.org/officeDocument/2006/relationships/slideLayout" Target="../slideLayouts/slideLayout313.xml"/><Relationship Id="rId48" Type="http://schemas.openxmlformats.org/officeDocument/2006/relationships/slideLayout" Target="../slideLayouts/slideLayout318.xml"/><Relationship Id="rId56" Type="http://schemas.openxmlformats.org/officeDocument/2006/relationships/slideLayout" Target="../slideLayouts/slideLayout326.xml"/><Relationship Id="rId8" Type="http://schemas.openxmlformats.org/officeDocument/2006/relationships/slideLayout" Target="../slideLayouts/slideLayout278.xml"/><Relationship Id="rId51" Type="http://schemas.openxmlformats.org/officeDocument/2006/relationships/slideLayout" Target="../slideLayouts/slideLayout321.xml"/><Relationship Id="rId3" Type="http://schemas.openxmlformats.org/officeDocument/2006/relationships/slideLayout" Target="../slideLayouts/slideLayout273.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5" Type="http://schemas.openxmlformats.org/officeDocument/2006/relationships/slideLayout" Target="../slideLayouts/slideLayout295.xml"/><Relationship Id="rId33" Type="http://schemas.openxmlformats.org/officeDocument/2006/relationships/slideLayout" Target="../slideLayouts/slideLayout303.xml"/><Relationship Id="rId38" Type="http://schemas.openxmlformats.org/officeDocument/2006/relationships/slideLayout" Target="../slideLayouts/slideLayout308.xml"/><Relationship Id="rId46" Type="http://schemas.openxmlformats.org/officeDocument/2006/relationships/slideLayout" Target="../slideLayouts/slideLayout316.xml"/><Relationship Id="rId59" Type="http://schemas.openxmlformats.org/officeDocument/2006/relationships/image" Target="../media/image1.png"/><Relationship Id="rId20" Type="http://schemas.openxmlformats.org/officeDocument/2006/relationships/slideLayout" Target="../slideLayouts/slideLayout290.xml"/><Relationship Id="rId41" Type="http://schemas.openxmlformats.org/officeDocument/2006/relationships/slideLayout" Target="../slideLayouts/slideLayout311.xml"/><Relationship Id="rId54" Type="http://schemas.openxmlformats.org/officeDocument/2006/relationships/slideLayout" Target="../slideLayouts/slideLayout324.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5" Type="http://schemas.openxmlformats.org/officeDocument/2006/relationships/slideLayout" Target="../slideLayouts/slideLayout285.xml"/><Relationship Id="rId23" Type="http://schemas.openxmlformats.org/officeDocument/2006/relationships/slideLayout" Target="../slideLayouts/slideLayout293.xml"/><Relationship Id="rId28" Type="http://schemas.openxmlformats.org/officeDocument/2006/relationships/slideLayout" Target="../slideLayouts/slideLayout298.xml"/><Relationship Id="rId36" Type="http://schemas.openxmlformats.org/officeDocument/2006/relationships/slideLayout" Target="../slideLayouts/slideLayout306.xml"/><Relationship Id="rId49" Type="http://schemas.openxmlformats.org/officeDocument/2006/relationships/slideLayout" Target="../slideLayouts/slideLayout319.xml"/><Relationship Id="rId57" Type="http://schemas.openxmlformats.org/officeDocument/2006/relationships/slideLayout" Target="../slideLayouts/slideLayout327.xml"/><Relationship Id="rId10" Type="http://schemas.openxmlformats.org/officeDocument/2006/relationships/slideLayout" Target="../slideLayouts/slideLayout280.xml"/><Relationship Id="rId31" Type="http://schemas.openxmlformats.org/officeDocument/2006/relationships/slideLayout" Target="../slideLayouts/slideLayout301.xml"/><Relationship Id="rId44" Type="http://schemas.openxmlformats.org/officeDocument/2006/relationships/slideLayout" Target="../slideLayouts/slideLayout314.xml"/><Relationship Id="rId52" Type="http://schemas.openxmlformats.org/officeDocument/2006/relationships/slideLayout" Target="../slideLayouts/slideLayout3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41C11DC-CF14-304A-B650-52BBF25E1B60}" type="datetime1">
              <a:rPr lang="en-US" smtClean="0"/>
              <a:t>11/10/2025</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11500069" y="6542583"/>
            <a:ext cx="610700" cy="221566"/>
          </a:xfrm>
          <a:prstGeom prst="rect">
            <a:avLst/>
          </a:prstGeom>
        </p:spPr>
        <p:txBody>
          <a:bodyPr vert="horz" lIns="91440" tIns="45720" rIns="91440" bIns="45720" rtlCol="0" anchor="ctr"/>
          <a:lstStyle>
            <a:lvl1pPr algn="r">
              <a:defRPr sz="900">
                <a:solidFill>
                  <a:schemeClr val="tx2"/>
                </a:solidFill>
              </a:defRPr>
            </a:lvl1pPr>
          </a:lstStyle>
          <a:p>
            <a:fld id="{EB4B8DE2-A4E8-46E4-8BBF-D75455EFF32C}" type="slidenum">
              <a:rPr lang="en-US" smtClean="0"/>
              <a:pPr/>
              <a:t>‹#›</a:t>
            </a:fld>
            <a:endParaRPr lang="en-US"/>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59">
            <a:extLst>
              <a:ext uri="{28A0092B-C50C-407E-A947-70E740481C1C}">
                <a14:useLocalDpi xmlns:a14="http://schemas.microsoft.com/office/drawing/2010/main" val="0"/>
              </a:ext>
            </a:extLst>
          </a:blip>
          <a:stretch>
            <a:fillRect/>
          </a:stretch>
        </p:blipFill>
        <p:spPr>
          <a:xfrm>
            <a:off x="231580" y="6475099"/>
            <a:ext cx="365760" cy="219048"/>
          </a:xfrm>
          <a:prstGeom prst="rect">
            <a:avLst/>
          </a:prstGeom>
        </p:spPr>
      </p:pic>
      <p:sp>
        <p:nvSpPr>
          <p:cNvPr id="10" name="TextBox 9">
            <a:extLst>
              <a:ext uri="{FF2B5EF4-FFF2-40B4-BE49-F238E27FC236}">
                <a16:creationId xmlns:a16="http://schemas.microsoft.com/office/drawing/2014/main" id="{6A66DC4F-AA17-D74E-875E-22781CDE545B}"/>
              </a:ext>
            </a:extLst>
          </p:cNvPr>
          <p:cNvSpPr txBox="1"/>
          <p:nvPr userDrawn="1"/>
        </p:nvSpPr>
        <p:spPr>
          <a:xfrm>
            <a:off x="5122816" y="6573172"/>
            <a:ext cx="1946367" cy="184666"/>
          </a:xfrm>
          <a:prstGeom prst="rect">
            <a:avLst/>
          </a:prstGeom>
          <a:noFill/>
        </p:spPr>
        <p:txBody>
          <a:bodyPr wrap="none" rtlCol="0">
            <a:spAutoFit/>
          </a:bodyPr>
          <a:lstStyle/>
          <a:p>
            <a:pPr algn="ctr"/>
            <a:r>
              <a:rPr lang="en-US" sz="600" dirty="0"/>
              <a:t>© 2025, Amazon Web Services, Inc. or its affiliates.</a:t>
            </a:r>
          </a:p>
        </p:txBody>
      </p:sp>
    </p:spTree>
    <p:extLst>
      <p:ext uri="{BB962C8B-B14F-4D97-AF65-F5344CB8AC3E}">
        <p14:creationId xmlns:p14="http://schemas.microsoft.com/office/powerpoint/2010/main" val="219311975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4224" userDrawn="1">
          <p15:clr>
            <a:srgbClr val="F26B43"/>
          </p15:clr>
        </p15:guide>
        <p15:guide id="5" orient="horz" pos="1080">
          <p15:clr>
            <a:srgbClr val="F26B43"/>
          </p15:clr>
        </p15:guide>
        <p15:guide id="6" orient="horz" pos="57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79969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Lst>
  <p:hf hdr="0" ftr="0" dt="0"/>
  <p:txStyles>
    <p:title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p:titleStyle>
    <p:bodyStyle>
      <a:lvl1pPr marL="0" indent="0" algn="l" defTabSz="609585" rtl="0" eaLnBrk="1" latinLnBrk="0" hangingPunct="1">
        <a:spcBef>
          <a:spcPct val="20000"/>
        </a:spcBef>
        <a:buFontTx/>
        <a:buNone/>
        <a:defRPr sz="3200" b="0" i="0" kern="1200">
          <a:solidFill>
            <a:schemeClr val="accent6">
              <a:lumMod val="50000"/>
            </a:schemeClr>
          </a:solidFill>
          <a:latin typeface="Arial"/>
          <a:ea typeface="+mn-ea"/>
          <a:cs typeface="Arial"/>
        </a:defRPr>
      </a:lvl1pPr>
      <a:lvl2pPr marL="990575" indent="-380990" algn="l" defTabSz="609585" rtl="0" eaLnBrk="1" latinLnBrk="0" hangingPunct="1">
        <a:spcBef>
          <a:spcPct val="20000"/>
        </a:spcBef>
        <a:buFont typeface="Arial"/>
        <a:buChar char="•"/>
        <a:defRPr sz="2667" b="0" i="0" kern="1200">
          <a:solidFill>
            <a:schemeClr val="accent6">
              <a:lumMod val="50000"/>
            </a:schemeClr>
          </a:solidFill>
          <a:latin typeface="Arial"/>
          <a:ea typeface="+mn-ea"/>
          <a:cs typeface="Arial"/>
        </a:defRPr>
      </a:lvl2pPr>
      <a:lvl3pPr marL="1523962" indent="-304792" algn="l" defTabSz="609585" rtl="0" eaLnBrk="1" latinLnBrk="0" hangingPunct="1">
        <a:spcBef>
          <a:spcPct val="20000"/>
        </a:spcBef>
        <a:buFont typeface="Arial"/>
        <a:buChar char="•"/>
        <a:defRPr sz="2400" b="0" i="0" kern="1200">
          <a:solidFill>
            <a:schemeClr val="accent6">
              <a:lumMod val="50000"/>
            </a:schemeClr>
          </a:solidFill>
          <a:latin typeface="Arial"/>
          <a:ea typeface="+mn-ea"/>
          <a:cs typeface="Arial"/>
        </a:defRPr>
      </a:lvl3pPr>
      <a:lvl4pPr marL="2133547" indent="-304792" algn="l" defTabSz="609585" rtl="0" eaLnBrk="1" latinLnBrk="0" hangingPunct="1">
        <a:spcBef>
          <a:spcPct val="20000"/>
        </a:spcBef>
        <a:buFont typeface="Arial"/>
        <a:buChar char="–"/>
        <a:defRPr sz="2133" b="0" i="0" kern="1200">
          <a:solidFill>
            <a:schemeClr val="accent6">
              <a:lumMod val="50000"/>
            </a:schemeClr>
          </a:solidFill>
          <a:latin typeface="Arial"/>
          <a:ea typeface="+mn-ea"/>
          <a:cs typeface="Arial"/>
        </a:defRPr>
      </a:lvl4pPr>
      <a:lvl5pPr marL="2743131" indent="-304792" algn="l" defTabSz="609585" rtl="0" eaLnBrk="1" latinLnBrk="0" hangingPunct="1">
        <a:spcBef>
          <a:spcPct val="20000"/>
        </a:spcBef>
        <a:buFont typeface="Arial"/>
        <a:buChar char="»"/>
        <a:defRPr sz="2133" b="0" i="0" kern="1200">
          <a:solidFill>
            <a:schemeClr val="accent6">
              <a:lumMod val="50000"/>
            </a:schemeClr>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756545"/>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Lst>
  <p:hf hdr="0" ftr="0" dt="0"/>
  <p:txStyles>
    <p:titleStyle>
      <a:lvl1pPr algn="l" defTabSz="609570" rtl="0" eaLnBrk="1" latinLnBrk="0" hangingPunct="1">
        <a:spcBef>
          <a:spcPct val="0"/>
        </a:spcBef>
        <a:buNone/>
        <a:defRPr sz="3733" b="1" i="0" kern="1200">
          <a:solidFill>
            <a:schemeClr val="accent6">
              <a:lumMod val="50000"/>
            </a:schemeClr>
          </a:solidFill>
          <a:latin typeface="Arial"/>
          <a:ea typeface="+mj-ea"/>
          <a:cs typeface="Arial"/>
        </a:defRPr>
      </a:lvl1pPr>
    </p:titleStyle>
    <p:bodyStyle>
      <a:lvl1pPr marL="0" indent="0" algn="l" defTabSz="609570" rtl="0" eaLnBrk="1" latinLnBrk="0" hangingPunct="1">
        <a:spcBef>
          <a:spcPct val="20000"/>
        </a:spcBef>
        <a:buFontTx/>
        <a:buNone/>
        <a:defRPr sz="3200" b="0" i="0" kern="1200">
          <a:solidFill>
            <a:schemeClr val="accent6">
              <a:lumMod val="50000"/>
            </a:schemeClr>
          </a:solidFill>
          <a:latin typeface="Arial"/>
          <a:ea typeface="+mn-ea"/>
          <a:cs typeface="Arial"/>
        </a:defRPr>
      </a:lvl1pPr>
      <a:lvl2pPr marL="990550" indent="-380981" algn="l" defTabSz="609570" rtl="0" eaLnBrk="1" latinLnBrk="0" hangingPunct="1">
        <a:spcBef>
          <a:spcPct val="20000"/>
        </a:spcBef>
        <a:buFont typeface="Arial"/>
        <a:buChar char="•"/>
        <a:defRPr sz="2667" b="0" i="0" kern="1200">
          <a:solidFill>
            <a:schemeClr val="accent6">
              <a:lumMod val="50000"/>
            </a:schemeClr>
          </a:solidFill>
          <a:latin typeface="Arial"/>
          <a:ea typeface="+mn-ea"/>
          <a:cs typeface="Arial"/>
        </a:defRPr>
      </a:lvl2pPr>
      <a:lvl3pPr marL="1523925" indent="-304784" algn="l" defTabSz="609570" rtl="0" eaLnBrk="1" latinLnBrk="0" hangingPunct="1">
        <a:spcBef>
          <a:spcPct val="20000"/>
        </a:spcBef>
        <a:buFont typeface="Arial"/>
        <a:buChar char="•"/>
        <a:defRPr sz="2400" b="0" i="0" kern="1200">
          <a:solidFill>
            <a:schemeClr val="accent6">
              <a:lumMod val="50000"/>
            </a:schemeClr>
          </a:solidFill>
          <a:latin typeface="Arial"/>
          <a:ea typeface="+mn-ea"/>
          <a:cs typeface="Arial"/>
        </a:defRPr>
      </a:lvl3pPr>
      <a:lvl4pPr marL="2133493" indent="-304784" algn="l" defTabSz="609570" rtl="0" eaLnBrk="1" latinLnBrk="0" hangingPunct="1">
        <a:spcBef>
          <a:spcPct val="20000"/>
        </a:spcBef>
        <a:buFont typeface="Arial"/>
        <a:buChar char="–"/>
        <a:defRPr sz="2133" b="0" i="0" kern="1200">
          <a:solidFill>
            <a:schemeClr val="accent6">
              <a:lumMod val="50000"/>
            </a:schemeClr>
          </a:solidFill>
          <a:latin typeface="Arial"/>
          <a:ea typeface="+mn-ea"/>
          <a:cs typeface="Arial"/>
        </a:defRPr>
      </a:lvl4pPr>
      <a:lvl5pPr marL="2743062" indent="-304784" algn="l" defTabSz="609570" rtl="0" eaLnBrk="1" latinLnBrk="0" hangingPunct="1">
        <a:spcBef>
          <a:spcPct val="20000"/>
        </a:spcBef>
        <a:buFont typeface="Arial"/>
        <a:buChar char="»"/>
        <a:defRPr sz="2133" b="0" i="0" kern="1200">
          <a:solidFill>
            <a:schemeClr val="accent6">
              <a:lumMod val="50000"/>
            </a:schemeClr>
          </a:solidFill>
          <a:latin typeface="Arial"/>
          <a:ea typeface="+mn-ea"/>
          <a:cs typeface="Arial"/>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41C11DC-CF14-304A-B650-52BBF25E1B60}" type="datetime1">
              <a:rPr lang="en-US" smtClean="0"/>
              <a:t>11/10/2025</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2"/>
                </a:solidFill>
              </a:defRPr>
            </a:lvl1pPr>
          </a:lstStyle>
          <a:p>
            <a:fld id="{EB4B8DE2-A4E8-46E4-8BBF-D75455EFF32C}" type="slidenum">
              <a:rPr lang="en-US" smtClean="0"/>
              <a:pPr/>
              <a:t>‹#›</a:t>
            </a:fld>
            <a:endParaRPr lang="en-US"/>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59">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10" name="TextBox 9">
            <a:extLst>
              <a:ext uri="{FF2B5EF4-FFF2-40B4-BE49-F238E27FC236}">
                <a16:creationId xmlns:a16="http://schemas.microsoft.com/office/drawing/2014/main" id="{6A66DC4F-AA17-D74E-875E-22781CDE545B}"/>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2025, Amazon Web Services, Inc. or its affiliates.</a:t>
            </a:r>
          </a:p>
        </p:txBody>
      </p:sp>
    </p:spTree>
    <p:extLst>
      <p:ext uri="{BB962C8B-B14F-4D97-AF65-F5344CB8AC3E}">
        <p14:creationId xmlns:p14="http://schemas.microsoft.com/office/powerpoint/2010/main" val="251709805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 id="2147483805" r:id="rId32"/>
    <p:sldLayoutId id="2147483806" r:id="rId33"/>
    <p:sldLayoutId id="2147483807" r:id="rId34"/>
    <p:sldLayoutId id="2147483808" r:id="rId35"/>
    <p:sldLayoutId id="2147483809" r:id="rId36"/>
    <p:sldLayoutId id="2147483810" r:id="rId37"/>
    <p:sldLayoutId id="2147483811" r:id="rId38"/>
    <p:sldLayoutId id="2147483812" r:id="rId39"/>
    <p:sldLayoutId id="2147483813" r:id="rId40"/>
    <p:sldLayoutId id="2147483814" r:id="rId41"/>
    <p:sldLayoutId id="2147483815" r:id="rId42"/>
    <p:sldLayoutId id="2147483816" r:id="rId43"/>
    <p:sldLayoutId id="2147483817" r:id="rId44"/>
    <p:sldLayoutId id="2147483818" r:id="rId45"/>
    <p:sldLayoutId id="2147483819" r:id="rId46"/>
    <p:sldLayoutId id="2147483820" r:id="rId47"/>
    <p:sldLayoutId id="2147483821" r:id="rId48"/>
    <p:sldLayoutId id="2147483822" r:id="rId49"/>
    <p:sldLayoutId id="2147483823" r:id="rId50"/>
    <p:sldLayoutId id="2147483824" r:id="rId51"/>
    <p:sldLayoutId id="2147483825" r:id="rId52"/>
    <p:sldLayoutId id="2147483826" r:id="rId53"/>
    <p:sldLayoutId id="2147483827" r:id="rId54"/>
    <p:sldLayoutId id="2147483828" r:id="rId55"/>
    <p:sldLayoutId id="2147483829" r:id="rId56"/>
    <p:sldLayoutId id="2147483830" r:id="rId5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15C29CE-3041-7140-9BA9-DCB3249F163A}" type="datetime1">
              <a:rPr lang="en-US" smtClean="0"/>
              <a:t>11/10/2025</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baseline="0" dirty="0">
                <a:latin typeface="Amazon Ember Display" panose="020F0603020204020204" pitchFamily="34" charset="0"/>
              </a:rPr>
              <a:t>2025 Gov Funding Planning</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61">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EEBF6604-AFFA-2144-84A8-B114434DA9D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2025, Amazon Web Services, Inc. or its affiliates.</a:t>
            </a:r>
          </a:p>
        </p:txBody>
      </p:sp>
    </p:spTree>
    <p:extLst>
      <p:ext uri="{BB962C8B-B14F-4D97-AF65-F5344CB8AC3E}">
        <p14:creationId xmlns:p14="http://schemas.microsoft.com/office/powerpoint/2010/main" val="3999335107"/>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 id="2147483856" r:id="rId25"/>
    <p:sldLayoutId id="2147483857" r:id="rId26"/>
    <p:sldLayoutId id="2147483858" r:id="rId27"/>
    <p:sldLayoutId id="2147483859" r:id="rId28"/>
    <p:sldLayoutId id="2147483860" r:id="rId29"/>
    <p:sldLayoutId id="2147483861" r:id="rId30"/>
    <p:sldLayoutId id="2147483862" r:id="rId31"/>
    <p:sldLayoutId id="2147483863" r:id="rId32"/>
    <p:sldLayoutId id="2147483864" r:id="rId33"/>
    <p:sldLayoutId id="2147483865" r:id="rId34"/>
    <p:sldLayoutId id="2147483866" r:id="rId35"/>
    <p:sldLayoutId id="2147483867" r:id="rId36"/>
    <p:sldLayoutId id="2147483868" r:id="rId37"/>
    <p:sldLayoutId id="2147483869" r:id="rId38"/>
    <p:sldLayoutId id="2147483870" r:id="rId39"/>
    <p:sldLayoutId id="2147483871" r:id="rId40"/>
    <p:sldLayoutId id="2147483872" r:id="rId41"/>
    <p:sldLayoutId id="2147483873" r:id="rId42"/>
    <p:sldLayoutId id="2147483874" r:id="rId43"/>
    <p:sldLayoutId id="2147483875" r:id="rId44"/>
    <p:sldLayoutId id="2147483876" r:id="rId45"/>
    <p:sldLayoutId id="2147483877" r:id="rId46"/>
    <p:sldLayoutId id="2147483878" r:id="rId47"/>
    <p:sldLayoutId id="2147483879" r:id="rId48"/>
    <p:sldLayoutId id="2147483880" r:id="rId49"/>
    <p:sldLayoutId id="2147483881" r:id="rId50"/>
    <p:sldLayoutId id="2147483882" r:id="rId51"/>
    <p:sldLayoutId id="2147483883" r:id="rId52"/>
    <p:sldLayoutId id="2147483884" r:id="rId53"/>
    <p:sldLayoutId id="2147483885" r:id="rId54"/>
    <p:sldLayoutId id="2147483886" r:id="rId55"/>
    <p:sldLayoutId id="2147483887" r:id="rId56"/>
    <p:sldLayoutId id="2147483888" r:id="rId57"/>
    <p:sldLayoutId id="2147483889" r:id="rId58"/>
    <p:sldLayoutId id="2147483890" r:id="rId5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41C11DC-CF14-304A-B650-52BBF25E1B60}" type="datetime1">
              <a:rPr lang="en-US" smtClean="0"/>
              <a:t>11/10/2025</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2"/>
                </a:solidFill>
              </a:defRPr>
            </a:lvl1pPr>
          </a:lstStyle>
          <a:p>
            <a:fld id="{EB4B8DE2-A4E8-46E4-8BBF-D75455EFF32C}" type="slidenum">
              <a:rPr lang="en-US" smtClean="0"/>
              <a:pPr/>
              <a:t>‹#›</a:t>
            </a:fld>
            <a:endParaRPr lang="en-US"/>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59">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10" name="TextBox 9">
            <a:extLst>
              <a:ext uri="{FF2B5EF4-FFF2-40B4-BE49-F238E27FC236}">
                <a16:creationId xmlns:a16="http://schemas.microsoft.com/office/drawing/2014/main" id="{6A66DC4F-AA17-D74E-875E-22781CDE545B}"/>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2025, Amazon Web Services, Inc. or its affiliates.</a:t>
            </a:r>
          </a:p>
        </p:txBody>
      </p:sp>
    </p:spTree>
    <p:extLst>
      <p:ext uri="{BB962C8B-B14F-4D97-AF65-F5344CB8AC3E}">
        <p14:creationId xmlns:p14="http://schemas.microsoft.com/office/powerpoint/2010/main" val="3906960904"/>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 id="2147483924" r:id="rId33"/>
    <p:sldLayoutId id="2147483925" r:id="rId34"/>
    <p:sldLayoutId id="2147483926" r:id="rId35"/>
    <p:sldLayoutId id="2147483927" r:id="rId36"/>
    <p:sldLayoutId id="2147483928" r:id="rId37"/>
    <p:sldLayoutId id="2147483929" r:id="rId38"/>
    <p:sldLayoutId id="2147483930" r:id="rId39"/>
    <p:sldLayoutId id="2147483931" r:id="rId40"/>
    <p:sldLayoutId id="2147483932" r:id="rId41"/>
    <p:sldLayoutId id="2147483933" r:id="rId42"/>
    <p:sldLayoutId id="2147483934" r:id="rId43"/>
    <p:sldLayoutId id="2147483935" r:id="rId44"/>
    <p:sldLayoutId id="2147483936" r:id="rId45"/>
    <p:sldLayoutId id="2147483937" r:id="rId46"/>
    <p:sldLayoutId id="2147483938" r:id="rId47"/>
    <p:sldLayoutId id="2147483939" r:id="rId48"/>
    <p:sldLayoutId id="2147483940" r:id="rId49"/>
    <p:sldLayoutId id="2147483941" r:id="rId50"/>
    <p:sldLayoutId id="2147483942" r:id="rId51"/>
    <p:sldLayoutId id="2147483943" r:id="rId52"/>
    <p:sldLayoutId id="2147483944" r:id="rId53"/>
    <p:sldLayoutId id="2147483945" r:id="rId54"/>
    <p:sldLayoutId id="2147483946" r:id="rId55"/>
    <p:sldLayoutId id="2147483947" r:id="rId56"/>
    <p:sldLayoutId id="2147483948" r:id="rId5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41C11DC-CF14-304A-B650-52BBF25E1B60}" type="datetime1">
              <a:rPr lang="en-US" smtClean="0"/>
              <a:t>11/10/2025</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2"/>
                </a:solidFill>
              </a:defRPr>
            </a:lvl1pPr>
          </a:lstStyle>
          <a:p>
            <a:fld id="{EB4B8DE2-A4E8-46E4-8BBF-D75455EFF32C}" type="slidenum">
              <a:rPr lang="en-US" smtClean="0"/>
              <a:pPr/>
              <a:t>‹#›</a:t>
            </a:fld>
            <a:endParaRPr lang="en-US"/>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59">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10" name="TextBox 9">
            <a:extLst>
              <a:ext uri="{FF2B5EF4-FFF2-40B4-BE49-F238E27FC236}">
                <a16:creationId xmlns:a16="http://schemas.microsoft.com/office/drawing/2014/main" id="{6A66DC4F-AA17-D74E-875E-22781CDE545B}"/>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2024, Amazon Web Services, Inc. or its affiliates.</a:t>
            </a:r>
          </a:p>
        </p:txBody>
      </p:sp>
    </p:spTree>
    <p:extLst>
      <p:ext uri="{BB962C8B-B14F-4D97-AF65-F5344CB8AC3E}">
        <p14:creationId xmlns:p14="http://schemas.microsoft.com/office/powerpoint/2010/main" val="958807102"/>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 id="2147483962" r:id="rId13"/>
    <p:sldLayoutId id="2147483963" r:id="rId14"/>
    <p:sldLayoutId id="2147483964" r:id="rId15"/>
    <p:sldLayoutId id="2147483965" r:id="rId16"/>
    <p:sldLayoutId id="2147483966" r:id="rId17"/>
    <p:sldLayoutId id="2147483967" r:id="rId18"/>
    <p:sldLayoutId id="2147483968" r:id="rId19"/>
    <p:sldLayoutId id="2147483969" r:id="rId20"/>
    <p:sldLayoutId id="2147483970" r:id="rId21"/>
    <p:sldLayoutId id="2147483971" r:id="rId22"/>
    <p:sldLayoutId id="2147483972" r:id="rId23"/>
    <p:sldLayoutId id="2147483973" r:id="rId24"/>
    <p:sldLayoutId id="2147483974" r:id="rId25"/>
    <p:sldLayoutId id="2147483975" r:id="rId26"/>
    <p:sldLayoutId id="2147483976" r:id="rId27"/>
    <p:sldLayoutId id="2147483977" r:id="rId28"/>
    <p:sldLayoutId id="2147483978" r:id="rId29"/>
    <p:sldLayoutId id="2147483979" r:id="rId30"/>
    <p:sldLayoutId id="2147483980" r:id="rId31"/>
    <p:sldLayoutId id="2147483981" r:id="rId32"/>
    <p:sldLayoutId id="2147483982" r:id="rId33"/>
    <p:sldLayoutId id="2147483983" r:id="rId34"/>
    <p:sldLayoutId id="2147483984" r:id="rId35"/>
    <p:sldLayoutId id="2147483985" r:id="rId36"/>
    <p:sldLayoutId id="2147483986" r:id="rId37"/>
    <p:sldLayoutId id="2147483987" r:id="rId38"/>
    <p:sldLayoutId id="2147483988" r:id="rId39"/>
    <p:sldLayoutId id="2147483989" r:id="rId40"/>
    <p:sldLayoutId id="2147483990" r:id="rId41"/>
    <p:sldLayoutId id="2147483991" r:id="rId42"/>
    <p:sldLayoutId id="2147483992" r:id="rId43"/>
    <p:sldLayoutId id="2147483993" r:id="rId44"/>
    <p:sldLayoutId id="2147483994" r:id="rId45"/>
    <p:sldLayoutId id="2147483995" r:id="rId46"/>
    <p:sldLayoutId id="2147483996" r:id="rId47"/>
    <p:sldLayoutId id="2147483997" r:id="rId48"/>
    <p:sldLayoutId id="2147483998" r:id="rId49"/>
    <p:sldLayoutId id="2147483999" r:id="rId50"/>
    <p:sldLayoutId id="2147484000" r:id="rId51"/>
    <p:sldLayoutId id="2147484001" r:id="rId52"/>
    <p:sldLayoutId id="2147484002" r:id="rId53"/>
    <p:sldLayoutId id="2147484003" r:id="rId54"/>
    <p:sldLayoutId id="2147484004" r:id="rId55"/>
    <p:sldLayoutId id="2147484005" r:id="rId56"/>
    <p:sldLayoutId id="2147484006" r:id="rId5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notesSlide" Target="../notesSlides/notesSlide1.xml"/><Relationship Id="rId7" Type="http://schemas.openxmlformats.org/officeDocument/2006/relationships/slide" Target="slide10.xml"/><Relationship Id="rId12" Type="http://schemas.openxmlformats.org/officeDocument/2006/relationships/slide" Target="slide3.xml"/><Relationship Id="rId2" Type="http://schemas.openxmlformats.org/officeDocument/2006/relationships/slideLayout" Target="../slideLayouts/slideLayout15.xml"/><Relationship Id="rId1" Type="http://schemas.openxmlformats.org/officeDocument/2006/relationships/tags" Target="../tags/tag1.xml"/><Relationship Id="rId6" Type="http://schemas.openxmlformats.org/officeDocument/2006/relationships/slide" Target="slide9.xml"/><Relationship Id="rId11" Type="http://schemas.openxmlformats.org/officeDocument/2006/relationships/slide" Target="slide2.xml"/><Relationship Id="rId5" Type="http://schemas.openxmlformats.org/officeDocument/2006/relationships/slide" Target="slide20.xml"/><Relationship Id="rId10" Type="http://schemas.openxmlformats.org/officeDocument/2006/relationships/slide" Target="slide7.xml"/><Relationship Id="rId4" Type="http://schemas.openxmlformats.org/officeDocument/2006/relationships/slide" Target="slide5.xml"/><Relationship Id="rId9" Type="http://schemas.openxmlformats.org/officeDocument/2006/relationships/slide" Target="slide8.xml"/></Relationships>
</file>

<file path=ppt/slides/_rels/slide10.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14.xml"/><Relationship Id="rId3" Type="http://schemas.openxmlformats.org/officeDocument/2006/relationships/notesSlide" Target="../notesSlides/notesSlide10.xml"/><Relationship Id="rId7" Type="http://schemas.openxmlformats.org/officeDocument/2006/relationships/slide" Target="slide17.xml"/><Relationship Id="rId12" Type="http://schemas.openxmlformats.org/officeDocument/2006/relationships/slide" Target="slide13.xml"/><Relationship Id="rId2" Type="http://schemas.openxmlformats.org/officeDocument/2006/relationships/slideLayout" Target="../slideLayouts/slideLayout15.xml"/><Relationship Id="rId1" Type="http://schemas.openxmlformats.org/officeDocument/2006/relationships/tags" Target="../tags/tag2.xml"/><Relationship Id="rId6" Type="http://schemas.openxmlformats.org/officeDocument/2006/relationships/slide" Target="slide1.xml"/><Relationship Id="rId11" Type="http://schemas.openxmlformats.org/officeDocument/2006/relationships/slide" Target="slide12.xml"/><Relationship Id="rId5" Type="http://schemas.openxmlformats.org/officeDocument/2006/relationships/slide" Target="slide9.xml"/><Relationship Id="rId10" Type="http://schemas.openxmlformats.org/officeDocument/2006/relationships/slide" Target="slide11.xml"/><Relationship Id="rId4" Type="http://schemas.openxmlformats.org/officeDocument/2006/relationships/slide" Target="slide20.xml"/><Relationship Id="rId9" Type="http://schemas.openxmlformats.org/officeDocument/2006/relationships/slide" Target="slide16.xml"/><Relationship Id="rId14" Type="http://schemas.openxmlformats.org/officeDocument/2006/relationships/slide" Target="slide15.xml"/></Relationships>
</file>

<file path=ppt/slides/_rels/slide11.xml.rels><?xml version="1.0" encoding="UTF-8" standalone="yes"?>
<Relationships xmlns="http://schemas.openxmlformats.org/package/2006/relationships"><Relationship Id="rId3" Type="http://schemas.openxmlformats.org/officeDocument/2006/relationships/hyperlink" Target="https://www.industry-incentive.taipei/"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slide" Target="slide10.xml"/><Relationship Id="rId5" Type="http://schemas.openxmlformats.org/officeDocument/2006/relationships/slide" Target="slide9.xml"/><Relationship Id="rId4" Type="http://schemas.openxmlformats.org/officeDocument/2006/relationships/hyperlink" Target="https://industry-incentive.taipei/download/4" TargetMode="External"/></Relationships>
</file>

<file path=ppt/slides/_rels/slide12.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hyperlink" Target="https://www.industry-incentive.taipei/" TargetMode="External"/><Relationship Id="rId7" Type="http://schemas.openxmlformats.org/officeDocument/2006/relationships/hyperlink" Target="https://www.industry-incentive.taipei/news_detail/12"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hyperlink" Target="https://drive.google.com/file/d/1QQlytyE2-83mdtL8QzVuVHxKZaRry8tD/view?usp=sharing" TargetMode="External"/><Relationship Id="rId5" Type="http://schemas.openxmlformats.org/officeDocument/2006/relationships/hyperlink" Target="https://www.industry-incentive.taipei/download/7" TargetMode="External"/><Relationship Id="rId4" Type="http://schemas.openxmlformats.org/officeDocument/2006/relationships/hyperlink" Target="https://www.industry-incentive.taipei/news_detail/410" TargetMode="External"/><Relationship Id="rId9" Type="http://schemas.openxmlformats.org/officeDocument/2006/relationships/slide" Target="slide10.xml"/></Relationships>
</file>

<file path=ppt/slides/_rels/slide13.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hyperlink" Target="https://www.sbir.org.tw/cross/info" TargetMode="External"/><Relationship Id="rId7" Type="http://schemas.openxmlformats.org/officeDocument/2006/relationships/slide" Target="slide9.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hyperlink" Target="https://www.sbir.org.tw/cross/activity_content?id=12257" TargetMode="External"/><Relationship Id="rId5" Type="http://schemas.openxmlformats.org/officeDocument/2006/relationships/hyperlink" Target="https://www.sbir.org.tw/cross/download" TargetMode="External"/><Relationship Id="rId4" Type="http://schemas.openxmlformats.org/officeDocument/2006/relationships/hyperlink" Target="https://www.sme.gov.tw/files/13653/7F0F3D8E-FF03-47A9-827B-07BD537317A7"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sbir.org.tw/sbir/info" TargetMode="External"/><Relationship Id="rId7" Type="http://schemas.openxmlformats.org/officeDocument/2006/relationships/slide" Target="slide10.xm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slide" Target="slide9.xml"/><Relationship Id="rId5" Type="http://schemas.openxmlformats.org/officeDocument/2006/relationships/hyperlink" Target="https://www.sbir.org.tw/project/introLocal" TargetMode="External"/><Relationship Id="rId4" Type="http://schemas.openxmlformats.org/officeDocument/2006/relationships/hyperlink" Target="https://www.sbir.org.tw/dlsec/document" TargetMode="External"/></Relationships>
</file>

<file path=ppt/slides/_rels/slide15.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hyperlink" Target="https://service.moea.gov.tw/EE514/tw/aiip/50-6753.html" TargetMode="External"/><Relationship Id="rId7" Type="http://schemas.openxmlformats.org/officeDocument/2006/relationships/hyperlink" Target="https://www.moea.gov.tw/MNS/populace/news/wHandNews_File.ashx?file_id=121074"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hyperlink" Target="https://www.moea.gov.tw/MNS/populace/news/wHandNews_File.ashx?file_id=121071" TargetMode="External"/><Relationship Id="rId5" Type="http://schemas.openxmlformats.org/officeDocument/2006/relationships/hyperlink" Target="https://www.moea.gov.tw/MNS/populace/news/wHandNews_File.ashx?file_id=121069" TargetMode="External"/><Relationship Id="rId4" Type="http://schemas.openxmlformats.org/officeDocument/2006/relationships/hyperlink" Target="https://www.moea.gov.tw/MNS/populace/news/wHandNews_File.ashx?file_id=121068" TargetMode="External"/><Relationship Id="rId9" Type="http://schemas.openxmlformats.org/officeDocument/2006/relationships/slide" Target="slide10.xml"/></Relationships>
</file>

<file path=ppt/slides/_rels/slide16.xml.rels><?xml version="1.0" encoding="UTF-8" standalone="yes"?>
<Relationships xmlns="http://schemas.openxmlformats.org/package/2006/relationships"><Relationship Id="rId3" Type="http://schemas.openxmlformats.org/officeDocument/2006/relationships/hyperlink" Target="https://www.ecos.org.tw/news-co.php?keyValue=fkaRrp0E2rFGsIioOl4utg%3D%3D"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slide" Target="slide10.xml"/><Relationship Id="rId5" Type="http://schemas.openxmlformats.org/officeDocument/2006/relationships/slide" Target="slide5.xml"/><Relationship Id="rId4" Type="http://schemas.openxmlformats.org/officeDocument/2006/relationships/hyperlink" Target="https://digiplus.adi.gov.tw/news_new.html"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tiip.itnet.org.tw/news_list.php?m=1" TargetMode="External"/><Relationship Id="rId3" Type="http://schemas.openxmlformats.org/officeDocument/2006/relationships/hyperlink" Target="https://tiip.itnet.org.tw/index.php" TargetMode="External"/><Relationship Id="rId7" Type="http://schemas.openxmlformats.org/officeDocument/2006/relationships/hyperlink" Target="https://tiip.itnet.org.tw/dfile.php?kind=download&amp;id=382"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hyperlink" Target="https://tiip.itnet.org.tw/dfile.php?kind=download&amp;id=641" TargetMode="External"/><Relationship Id="rId5" Type="http://schemas.openxmlformats.org/officeDocument/2006/relationships/hyperlink" Target="https://tiip.itnet.org.tw/dfile.php?kind=download&amp;id=640" TargetMode="External"/><Relationship Id="rId10" Type="http://schemas.openxmlformats.org/officeDocument/2006/relationships/slide" Target="slide10.xml"/><Relationship Id="rId4" Type="http://schemas.openxmlformats.org/officeDocument/2006/relationships/hyperlink" Target="https://tiip.itnet.org.tw/downloadList.php?c_id=99&amp;pp_id1=&amp;dTitle=" TargetMode="External"/><Relationship Id="rId9" Type="http://schemas.openxmlformats.org/officeDocument/2006/relationships/slide" Target="slide9.xml"/></Relationships>
</file>

<file path=ppt/slides/_rels/slide18.xml.rels><?xml version="1.0" encoding="UTF-8" standalone="yes"?>
<Relationships xmlns="http://schemas.openxmlformats.org/package/2006/relationships"><Relationship Id="rId3" Type="http://schemas.openxmlformats.org/officeDocument/2006/relationships/hyperlink" Target="https://tiip.itnet.org.tw/news_page.php?m=1&amp;pk=1112" TargetMode="External"/><Relationship Id="rId7" Type="http://schemas.openxmlformats.org/officeDocument/2006/relationships/slide" Target="slide10.xml"/><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slide" Target="slide9.xml"/><Relationship Id="rId5" Type="http://schemas.openxmlformats.org/officeDocument/2006/relationships/hyperlink" Target="https://tiip.itnet.org.tw/FilesSummernote/News/files/%E8%A8%88%E7%95%AB%E6%9B%B8%E6%A0%BC%E5%BC%8F%E5%8F%8A%E7%94%B3%E8%AB%8B%E8%A1%A8(Word%E6%AA%94)(75).zip" TargetMode="External"/><Relationship Id="rId4" Type="http://schemas.openxmlformats.org/officeDocument/2006/relationships/hyperlink" Target="https://tiip.itnet.org.tw/FilesSummernote/News/files/%E4%BA%9E%E7%81%A32_0%20AI%E9%AB%98%E5%80%BC%E7%A0%94%E7%99%BC%E8%81%9A%E8%90%BD%E8%A3%9C%E5%8A%A9%E8%A8%88%E7%95%AB-%E7%94%B3%E8%AB%8B%E9%A0%88%E7%9F%A5.pdf"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aiip.tdp.org.tw/" TargetMode="External"/><Relationship Id="rId7" Type="http://schemas.openxmlformats.org/officeDocument/2006/relationships/slide" Target="slide10.xml"/><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slide" Target="slide9.xml"/><Relationship Id="rId5" Type="http://schemas.openxmlformats.org/officeDocument/2006/relationships/hyperlink" Target="https://service.moea.gov.tw/EE514/wSite/public/Attachment/00106/f1737358601814.pdf" TargetMode="External"/><Relationship Id="rId4" Type="http://schemas.openxmlformats.org/officeDocument/2006/relationships/hyperlink" Target="https://service.moea.gov.tw/EE514/wSite/public/Attachment/00106/f1747622694067.pdf" TargetMode="External"/></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hyperlink" Target="https://gcis.nat.gov.tw/neo-s/Web/Default.aspx" TargetMode="External"/><Relationship Id="rId7" Type="http://schemas.openxmlformats.org/officeDocument/2006/relationships/hyperlink" Target="https://gcis.nat.gov.tw/neo-s/Web/About_Award.aspx"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hyperlink" Target="https://gcis.nat.gov.tw/neo-s/Web/Download/114-1_SIIR%E8%A8%88%E7%95%AB%E6%9B%B8%E6%92%B0%E5%AF%AB%E6%8A%80%E5%B7%A7(%E4%B8%8A%E5%82%B3%E7%89%88).pdf" TargetMode="External"/><Relationship Id="rId5" Type="http://schemas.openxmlformats.org/officeDocument/2006/relationships/hyperlink" Target="https://gcis.nat.gov.tw/neo-s/Web/Download/114SIIR%E8%A8%88%E7%95%AB%E7%94%B3%E8%AB%8B%E8%AA%AA%E6%98%8E_%E4%B8%8A%E5%82%B3%E7%89%88_1223.pdf" TargetMode="External"/><Relationship Id="rId4" Type="http://schemas.openxmlformats.org/officeDocument/2006/relationships/hyperlink" Target="https://gcis.nat.gov.tw/neo-s/Web/Download/114SIIR%E7%94%B3%E8%AB%8B%E9%A0%88%E7%9F%A5_%E5%85%AC%E5%91%8A%E7%89%88FL.pdf" TargetMode="External"/><Relationship Id="rId9" Type="http://schemas.openxmlformats.org/officeDocument/2006/relationships/slide" Target="slide1.xml"/></Relationships>
</file>

<file path=ppt/slides/_rels/slide20.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notesSlide" Target="../notesSlides/notesSlide20.xml"/><Relationship Id="rId7" Type="http://schemas.openxmlformats.org/officeDocument/2006/relationships/slide" Target="slide10.xml"/><Relationship Id="rId12" Type="http://schemas.openxmlformats.org/officeDocument/2006/relationships/slide" Target="slide24.xml"/><Relationship Id="rId2" Type="http://schemas.openxmlformats.org/officeDocument/2006/relationships/slideLayout" Target="../slideLayouts/slideLayout15.xml"/><Relationship Id="rId1" Type="http://schemas.openxmlformats.org/officeDocument/2006/relationships/tags" Target="../tags/tag3.xml"/><Relationship Id="rId6" Type="http://schemas.openxmlformats.org/officeDocument/2006/relationships/slide" Target="slide1.xml"/><Relationship Id="rId11" Type="http://schemas.openxmlformats.org/officeDocument/2006/relationships/slide" Target="slide23.xml"/><Relationship Id="rId5" Type="http://schemas.openxmlformats.org/officeDocument/2006/relationships/slide" Target="slide9.xml"/><Relationship Id="rId10" Type="http://schemas.openxmlformats.org/officeDocument/2006/relationships/slide" Target="slide25.xml"/><Relationship Id="rId4" Type="http://schemas.openxmlformats.org/officeDocument/2006/relationships/hyperlink" Target="https://pages.awscloud.com/tw-aws-training-paid-course.html" TargetMode="External"/><Relationship Id="rId9" Type="http://schemas.openxmlformats.org/officeDocument/2006/relationships/slide" Target="slide22.xml"/></Relationships>
</file>

<file path=ppt/slides/_rels/slide21.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hyperlink" Target="https://onjobtraining.wda.gov.tw/Plan/Index/1" TargetMode="External"/><Relationship Id="rId7" Type="http://schemas.openxmlformats.org/officeDocument/2006/relationships/slide" Target="slide9.xm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microsoft.com/office/2007/relationships/hdphoto" Target="../media/hdphoto4.wdp"/><Relationship Id="rId5" Type="http://schemas.openxmlformats.org/officeDocument/2006/relationships/image" Target="../media/image35.png"/><Relationship Id="rId4" Type="http://schemas.openxmlformats.org/officeDocument/2006/relationships/hyperlink" Target="https://pages.awscloud.com/tw-aws-training-paid-course.html" TargetMode="External"/></Relationships>
</file>

<file path=ppt/slides/_rels/slide2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hyperlink" Target="https://onjobtraining.wda.gov.tw/Plan/Index/3" TargetMode="External"/><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slide" Target="slide20.xml"/><Relationship Id="rId5" Type="http://schemas.openxmlformats.org/officeDocument/2006/relationships/slide" Target="slide9.xml"/><Relationship Id="rId4" Type="http://schemas.openxmlformats.org/officeDocument/2006/relationships/hyperlink" Target="https://pages.awscloud.com/tw-aws-training-paid-course.html" TargetMode="External"/></Relationships>
</file>

<file path=ppt/slides/_rels/slide23.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hyperlink" Target="https://www.dtts.org.tw/subsidy/news/news.aspx" TargetMode="External"/><Relationship Id="rId7" Type="http://schemas.openxmlformats.org/officeDocument/2006/relationships/slide" Target="slide9.xml"/><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hyperlink" Target="https://www.dtts.org.tw/subsidy/news/news_ct.aspx?p0=40&amp;pageno=1" TargetMode="External"/><Relationship Id="rId5" Type="http://schemas.openxmlformats.org/officeDocument/2006/relationships/hyperlink" Target="https://www.dtts.org.tw/subsidy/Org/OrgDetail.aspx?keyword=%E9%9B%B2%E8%82%B2%E9%8F%88%E8%82%A1%E4%BB%BD%E6%9C%89%E9%99%90%E5%85%AC%E5%8F%B8" TargetMode="External"/><Relationship Id="rId4" Type="http://schemas.openxmlformats.org/officeDocument/2006/relationships/hyperlink" Target="https://pages.awscloud.com/tw-aws-training-paid-course.html" TargetMode="External"/></Relationships>
</file>

<file path=ppt/slides/_rels/slide24.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hyperlink" Target="https://www.sme.gov.tw/30ai/subsidy/index/index.aspx" TargetMode="External"/><Relationship Id="rId7" Type="http://schemas.openxmlformats.org/officeDocument/2006/relationships/slide" Target="slide9.xml"/><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hyperlink" Target="https://www.sme.gov.tw/30ai/subsidy/tips/plan_bag.aspx" TargetMode="External"/><Relationship Id="rId5" Type="http://schemas.openxmlformats.org/officeDocument/2006/relationships/hyperlink" Target="https://www.sme.gov.tw/30ai/subsidy/course/course_detail.aspx?p0=82794020" TargetMode="External"/><Relationship Id="rId4" Type="http://schemas.openxmlformats.org/officeDocument/2006/relationships/hyperlink" Target="https://pages.awscloud.com/tw-aws-training-paid-course.html" TargetMode="External"/></Relationships>
</file>

<file path=ppt/slides/_rels/slide25.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hyperlink" Target="https://onjobtraining.wda.gov.tw/Plan/Index/5" TargetMode="External"/><Relationship Id="rId7" Type="http://schemas.openxmlformats.org/officeDocument/2006/relationships/slide" Target="slide9.xml"/><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microsoft.com/office/2007/relationships/hdphoto" Target="../media/hdphoto4.wdp"/><Relationship Id="rId5" Type="http://schemas.openxmlformats.org/officeDocument/2006/relationships/image" Target="../media/image35.png"/><Relationship Id="rId4" Type="http://schemas.openxmlformats.org/officeDocument/2006/relationships/hyperlink" Target="https://pages.awscloud.com/tw-aws-training-paid-course.html" TargetMode="External"/></Relationships>
</file>

<file path=ppt/slides/_rels/slide26.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hyperlink" Target="https://tiip.itnet.org.tw/news_page.php?m=1&amp;pk=1110" TargetMode="External"/><Relationship Id="rId7" Type="http://schemas.openxmlformats.org/officeDocument/2006/relationships/slide" Target="slide9.xml"/><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hyperlink" Target="https://tiip.itnet.org.tw/FilesSummernote/News/files/%E9%9B%BB%E5%AD%90%E8%B3%87%E8%A8%8A%E6%99%BA%E6%85%A7%E6%AC%A1%E7%B3%BB%E7%B5%B1%E5%9C%8B%E9%9A%9B%E9%8F%88%E7%B5%90%E8%A8%88%E7%95%AB-%E8%A3%9C%E5%8A%A9%E8%B3%87%E6%A0%BC%E6%A2%9D%E4%BB%B6.pdf" TargetMode="External"/><Relationship Id="rId5" Type="http://schemas.openxmlformats.org/officeDocument/2006/relationships/hyperlink" Target="https://tiip.itnet.org.tw/FilesSummernote/News/files/%E9%9B%BB%E5%AD%90%E8%B3%87%E8%A8%8A%E6%99%BA%E6%85%A7%E6%AC%A1%E7%B3%BB%E7%B5%B1%E5%9C%8B%E9%9A%9B%E9%8F%88%E7%B5%90%E8%A8%88%E7%95%AB-%E5%85%AC%E5%91%8A(%E5%90%AB%E5%85%AC%E5%91%8A%E4%BA%8B%E9%A0%85).pdf" TargetMode="External"/><Relationship Id="rId4" Type="http://schemas.openxmlformats.org/officeDocument/2006/relationships/hyperlink" Target="https://tiip.itnet.org.tw/FilesSummernote/News/files/%E9%9B%BB%E5%AD%90%E8%B3%87%E8%A8%8A%E6%99%BA%E6%85%A7%E6%AC%A1%E7%B3%BB%E7%B5%B1%E5%9C%8B%E9%9A%9B%E9%8F%88%E7%B5%90%E8%A8%88%E7%95%AB-%E7%94%B3%E8%AB%8B%E9%A0%88%E7%9F%A5(1).pdf"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twsmartcity.org.tw/" TargetMode="External"/><Relationship Id="rId7" Type="http://schemas.openxmlformats.org/officeDocument/2006/relationships/slide" Target="slide10.xml"/><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slide" Target="slide9.xml"/><Relationship Id="rId5" Type="http://schemas.openxmlformats.org/officeDocument/2006/relationships/hyperlink" Target="https://apply.tw-smartcity.org.tw/" TargetMode="External"/><Relationship Id="rId4" Type="http://schemas.openxmlformats.org/officeDocument/2006/relationships/hyperlink" Target="https://www.twsmartcity.org.tw/downloads/46" TargetMode="External"/></Relationships>
</file>

<file path=ppt/slides/_rels/slide28.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hyperlink" Target="https://www.ecos.org.tw/news-co.php?keyValue=wqfjWXd%2FqQBHIriIX%2FALBg%3D%3D" TargetMode="External"/><Relationship Id="rId7" Type="http://schemas.openxmlformats.org/officeDocument/2006/relationships/slide" Target="slide9.xml"/><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hyperlink" Target="https://www.ecos.org.tw/file/20250610/%E9%99%84%E4%BB%B6%EF%BC%97%20114%E5%B9%B4AI%E9%9B%B2%E6%9C%8D%E5%8B%99%E5%AF%A6%E8%AD%89%E6%A1%88%E8%A8%88%E7%95%AB%E6%9B%B8%E6%A0%BC%E5%BC%8F.odt" TargetMode="External"/><Relationship Id="rId5" Type="http://schemas.openxmlformats.org/officeDocument/2006/relationships/hyperlink" Target="https://www.ecos.org.tw/file/20250610/114%E5%B9%B4AI%E9%9B%B2%E6%9C%8D%E5%8B%99%E5%AF%A6%E8%AD%89%E6%A1%88%E5%9F%B7%E8%A1%8C%E8%AA%AA%E6%98%8E.pdf" TargetMode="External"/><Relationship Id="rId10" Type="http://schemas.microsoft.com/office/2007/relationships/hdphoto" Target="../media/hdphoto4.wdp"/><Relationship Id="rId4" Type="http://schemas.openxmlformats.org/officeDocument/2006/relationships/hyperlink" Target="https://www.ecos.org.tw/file/20250610/114%E5%B9%B4AI%E9%9B%B2%E6%9C%8D%E5%8B%99%E5%AF%A6%E8%AD%89%E6%A1%88%E7%94%B3%E8%AB%8B%E9%A0%88%E7%9F%A5.pdf" TargetMode="External"/><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hyperlink" Target="https://www.gogreen.org.tw/gogreen/index.php?" TargetMode="External"/><Relationship Id="rId7" Type="http://schemas.openxmlformats.org/officeDocument/2006/relationships/slide" Target="slide1.xml"/><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slide" Target="slide9.xml"/><Relationship Id="rId5" Type="http://schemas.openxmlformats.org/officeDocument/2006/relationships/hyperlink" Target="https://www.gogreen.org.tw/gogreen/uploads/doc/113%E5%B9%B4%E5%95%86%E6%A5%AD%E6%9C%8D%E5%8B%99%E6%A5%AD%E6%99%BA%E6%85%A7%E6%B8%9B%E7%A2%B3%E8%A3%9C%E5%8A%A9%E8%A8%88%E7%95%AB_%E8%A8%88%E7%95%AB%E8%AA%AA%E6%98%8E.pdf" TargetMode="External"/><Relationship Id="rId4" Type="http://schemas.openxmlformats.org/officeDocument/2006/relationships/hyperlink" Target="https://gogreen.org.tw/website/uploads/doc/%E7%B6%93%E6%BF%9F%E9%83%A8%E5%95%86%E6%A5%AD%E6%9C%8D%E5%8B%99%E6%A5%AD%E6%99%BA%E6%85%A7%E6%B8%9B%E7%A2%B3%E8%A3%9C%E5%8A%A9%E8%A8%88%E7%95%AB%E7%94%B3%E8%AB%8B%E9%A0%88%E7%9F%A51121207.pdf"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aoc.gov.tw/showPublic/366"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slide" Target="slide1.xml"/><Relationship Id="rId5" Type="http://schemas.openxmlformats.org/officeDocument/2006/relationships/slide" Target="slide9.xml"/><Relationship Id="rId4" Type="http://schemas.openxmlformats.org/officeDocument/2006/relationships/hyperlink" Target="https://ievents.iii.org.tw/EventS.aspx?t=0&amp;id=2784" TargetMode="External"/></Relationships>
</file>

<file path=ppt/slides/_rels/slide30.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hyperlink" Target="https://www.cisanet.org.tw/Project/Detail/1182" TargetMode="External"/><Relationship Id="rId7" Type="http://schemas.openxmlformats.org/officeDocument/2006/relationships/slide" Target="slide9.xml"/><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slide" Target="slide38.xml"/><Relationship Id="rId5" Type="http://schemas.openxmlformats.org/officeDocument/2006/relationships/hyperlink" Target="https://www.cisanet.org.tw/ReadFile/?p=Announce&amp;n=92d1e259-15ff-49b0-a294-d8ca1a85af54.pdf" TargetMode="External"/><Relationship Id="rId4" Type="http://schemas.openxmlformats.org/officeDocument/2006/relationships/hyperlink" Target="https://www.cisanet.org.tw/ReadFile/?p=Announce&amp;n=8476cc84-f2b6-40c0-95de-e49b37e53605.pdf" TargetMode="External"/></Relationships>
</file>

<file path=ppt/slides/_rels/slide31.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hyperlink" Target="https://digiplus.adi.gov.tw/plan_detail.html?id=980AA9F5-6E9F-4BF0-97F7-BB87BCFC5912" TargetMode="External"/><Relationship Id="rId7" Type="http://schemas.openxmlformats.org/officeDocument/2006/relationships/slide" Target="slide38.xml"/><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hyperlink" Target="https://youtu.be/cAiAZ8Gm8II?si=iO5YY5IEWIvr2Peq&amp;t=11" TargetMode="External"/><Relationship Id="rId5" Type="http://schemas.openxmlformats.org/officeDocument/2006/relationships/hyperlink" Target="https://reurl.cc/WxMYZy" TargetMode="External"/><Relationship Id="rId4" Type="http://schemas.openxmlformats.org/officeDocument/2006/relationships/hyperlink" Target="https://digiplus.adi.gov.tw/api/v1/contentDownload/file?id=D8E977EB-2B5F-4CE1-9E96-8E92851878CF&amp;fname=%E9%AB%98%E9%BD%A1%E6%95%B8%E4%BD%8D%E8%B3%A6%E8%83%BD_%E7%94%B3%E8%AB%8B%E9%A0%88%E7%9F%A5.pdf" TargetMode="External"/><Relationship Id="rId9" Type="http://schemas.openxmlformats.org/officeDocument/2006/relationships/slide" Target="slide10.xml"/></Relationships>
</file>

<file path=ppt/slides/_rels/slide32.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hyperlink" Target="https://www.cisanet.org.tw/Project/Detail/1181" TargetMode="External"/><Relationship Id="rId7" Type="http://schemas.openxmlformats.org/officeDocument/2006/relationships/slide" Target="slide9.xml"/><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slide" Target="slide38.xml"/><Relationship Id="rId5" Type="http://schemas.openxmlformats.org/officeDocument/2006/relationships/hyperlink" Target="https://www.cisanet.org.tw/ReadFile/?p=Announce&amp;n=1de267e8-997e-4a10-88d8-06727cfa2094.pdf" TargetMode="External"/><Relationship Id="rId4" Type="http://schemas.openxmlformats.org/officeDocument/2006/relationships/hyperlink" Target="https://www.cisanet.org.tw/Course/Detail/5384"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userapply.uat.org.tw/openfile/downloadarea?id=11196" TargetMode="External"/><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slide" Target="slide1.xml"/><Relationship Id="rId5" Type="http://schemas.openxmlformats.org/officeDocument/2006/relationships/slide" Target="slide9.xml"/><Relationship Id="rId4" Type="http://schemas.openxmlformats.org/officeDocument/2006/relationships/slide" Target="slide38.xml"/></Relationships>
</file>

<file path=ppt/slides/_rels/slide34.xml.rels><?xml version="1.0" encoding="UTF-8" standalone="yes"?>
<Relationships xmlns="http://schemas.openxmlformats.org/package/2006/relationships"><Relationship Id="rId3" Type="http://schemas.openxmlformats.org/officeDocument/2006/relationships/hyperlink" Target="https://tiip.itnet.org.tw/news_page.php?m=1&amp;pk=1039" TargetMode="External"/><Relationship Id="rId7" Type="http://schemas.openxmlformats.org/officeDocument/2006/relationships/slide" Target="slide1.xml"/><Relationship Id="rId2" Type="http://schemas.openxmlformats.org/officeDocument/2006/relationships/notesSlide" Target="../notesSlides/notesSlide34.xml"/><Relationship Id="rId1" Type="http://schemas.openxmlformats.org/officeDocument/2006/relationships/slideLayout" Target="../slideLayouts/slideLayout15.xml"/><Relationship Id="rId6" Type="http://schemas.openxmlformats.org/officeDocument/2006/relationships/slide" Target="slide9.xml"/><Relationship Id="rId5" Type="http://schemas.openxmlformats.org/officeDocument/2006/relationships/slide" Target="slide38.xml"/><Relationship Id="rId4" Type="http://schemas.openxmlformats.org/officeDocument/2006/relationships/hyperlink" Target="https://tiip.itnet.org.tw/FilesSummernote/News/files/EMS%E7%94%A2%E6%A5%AD%E7%94%9F%E6%88%90%E5%BC%8FAI%E6%87%89%E7%94%A8%E9%96%8B%E7%99%BC%E5%8F%8AIPC%E7%94%A2%E6%A5%AD%E4%BE%9B%E6%87%89%E9%8F%88%E5%84%AA%E5%8C%96%E8%A8%88%E7%95%AB%20-%E7%94%B3%E8%AB%8B%E9%A0%88%E7%9F%A5.pdf"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digiplus.adi.gov.tw/api/v1/contentDownload/file?id=9FF03359-C3D7-46AF-AE33-96D84C52748B&amp;fname=%E8%BB%8D%E6%B0%91%E9%80%9A%E7%94%A8%E8%B3%87%E5%AE%89_%E6%AD%A3%E5%BC%8F%E5%85%AC%E5%91%8A.pdf" TargetMode="External"/><Relationship Id="rId2" Type="http://schemas.openxmlformats.org/officeDocument/2006/relationships/notesSlide" Target="../notesSlides/notesSlide35.xml"/><Relationship Id="rId1" Type="http://schemas.openxmlformats.org/officeDocument/2006/relationships/slideLayout" Target="../slideLayouts/slideLayout15.xml"/><Relationship Id="rId6" Type="http://schemas.openxmlformats.org/officeDocument/2006/relationships/slide" Target="slide10.xml"/><Relationship Id="rId5" Type="http://schemas.openxmlformats.org/officeDocument/2006/relationships/slide" Target="slide9.xml"/><Relationship Id="rId4" Type="http://schemas.openxmlformats.org/officeDocument/2006/relationships/slide" Target="slide38.xml"/></Relationships>
</file>

<file path=ppt/slides/_rels/slide36.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hyperlink" Target="https://digiplus.adi.gov.tw/news_new.html?classfy=0&amp;idx=1" TargetMode="External"/><Relationship Id="rId7" Type="http://schemas.openxmlformats.org/officeDocument/2006/relationships/slide" Target="slide9.xml"/><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slide" Target="slide38.xml"/><Relationship Id="rId5" Type="http://schemas.openxmlformats.org/officeDocument/2006/relationships/hyperlink" Target="http://dlru6eczsza6t.cloudfront.net/0415CloudSaaSFund/113-intro-deck" TargetMode="External"/><Relationship Id="rId4" Type="http://schemas.openxmlformats.org/officeDocument/2006/relationships/hyperlink" Target="file:///C:\Users\maggieyj\Downloads\&#233;&#155;&#182;&#228;&#191;&#161;&#228;&#187;&#187;_&#230;&#173;&#163;&#229;&#188;&#143;&#229;&#133;&#172;&#229;&#145;&#138;.pdf"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igiplus.adi.gov.tw/news_new.html?classfy=0&amp;idx=1" TargetMode="External"/><Relationship Id="rId7" Type="http://schemas.openxmlformats.org/officeDocument/2006/relationships/slide" Target="slide10.xml"/><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slide" Target="slide9.xml"/><Relationship Id="rId5" Type="http://schemas.openxmlformats.org/officeDocument/2006/relationships/slide" Target="slide38.xml"/><Relationship Id="rId4" Type="http://schemas.openxmlformats.org/officeDocument/2006/relationships/hyperlink" Target="https://digiplus.adi.gov.tw/api/v1/contentDownload/file?id=90C633EC-653A-4CDB-B1A9-683B69239076&amp;fname=%E6%95%B8%E4%BD%8D%E6%9C%8D%E5%8B%99%E5%89%B5%E6%96%B0%E8%A3%9C%E5%8A%A9%E8%A8%88%E7%95%AB_%E7%94%B3%E8%AB%8B%E9%A0%88%E7%9F%A5.pdf" TargetMode="External"/></Relationships>
</file>

<file path=ppt/slides/_rels/slide38.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hyperlink" Target="https://digiplus.adi.gov.tw/plan_detail.html?id=A1EBA7D6-451C-4D32-9733-474EE6DAD3FF" TargetMode="External"/><Relationship Id="rId7" Type="http://schemas.openxmlformats.org/officeDocument/2006/relationships/slide" Target="slide9.xml"/><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slide" Target="slide38.xml"/><Relationship Id="rId5" Type="http://schemas.openxmlformats.org/officeDocument/2006/relationships/hyperlink" Target="https://digiplus.adi.gov.tw/api/v1/contentDownload/file?id=9F170CB5-28D9-49B7-B0BD-BA7F91431858&amp;fname=240718-113_AI%E9%A0%98%E8%88%AA_%E5%BE%B5%E6%A1%88%E5%AE%A3%E5%B0%8E%E8%AA%AA%E6%98%8E%E6%9C%83%E7%B0%A1%E5%A0%B1_%E7%B6%B2%E7%AB%99%E5%85%AC%E5%91%8A%E7%89%88.pdf" TargetMode="External"/><Relationship Id="rId4" Type="http://schemas.openxmlformats.org/officeDocument/2006/relationships/hyperlink" Target="https://digiplus.adi.gov.tw/api/v1/contentDownload/file?id=1F0B835F-B0EF-4581-B5C4-911D87B00446&amp;fname=113%E5%B9%B4AI%E9%A0%98%E8%88%AA%E6%8E%A8%E5%8B%95%E8%A8%88%E7%95%ABII_%E7%94%B3%E8%AB%8B%E9%A0%88%E7%9F%A5.pdf"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smebiz.org.tw/news.php?nid=151" TargetMode="External"/><Relationship Id="rId7" Type="http://schemas.openxmlformats.org/officeDocument/2006/relationships/slide" Target="slide1.xml"/><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slide" Target="slide9.xml"/><Relationship Id="rId5" Type="http://schemas.openxmlformats.org/officeDocument/2006/relationships/slide" Target="slide38.xml"/><Relationship Id="rId4" Type="http://schemas.openxmlformats.org/officeDocument/2006/relationships/hyperlink" Target="https://www.smebiz.org.tw/getfile.php?k=news&amp;f=2&amp;c=0YtkTmSjiM&amp;nid=151"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aoc.gov.tw/showPublic/381"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slide" Target="slide1.xml"/><Relationship Id="rId4" Type="http://schemas.openxmlformats.org/officeDocument/2006/relationships/slide" Target="slide9.xml"/></Relationships>
</file>

<file path=ppt/slides/_rels/slide40.xml.rels><?xml version="1.0" encoding="UTF-8" standalone="yes"?>
<Relationships xmlns="http://schemas.openxmlformats.org/package/2006/relationships"><Relationship Id="rId3" Type="http://schemas.openxmlformats.org/officeDocument/2006/relationships/hyperlink" Target="file:///C:\Users\linachen\Downloads\&#229;&#133;&#172;&#229;&#145;&#138;113&#229;&#185;&#180;&#229;&#186;&#166;&#230;&#181;&#129;&#233;&#128;&#154;&#230;&#156;&#141;&#229;&#139;&#153;&#230;&#153;&#186;&#230;&#133;&#167;&#229;&#140;&#150;&#230;&#142;&#168;&#229;&#139;&#149;&#232;&#168;&#136;&#231;&#149;&#171;&#232;&#163;&#156;&#229;&#138;&#169;&#231;&#148;&#179;&#232;&#171;&#139;&#233;&#160;&#136;&#231;&#159;&#165;-&#230;&#160;&#184;&#229;&#174;&#154;&#231;&#137;&#136;.pdf" TargetMode="External"/><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slide" Target="slide1.xml"/><Relationship Id="rId5" Type="http://schemas.openxmlformats.org/officeDocument/2006/relationships/slide" Target="slide9.xml"/><Relationship Id="rId4" Type="http://schemas.openxmlformats.org/officeDocument/2006/relationships/slide" Target="slide38.xml"/></Relationships>
</file>

<file path=ppt/slides/_rels/slide41.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hyperlink" Target="https://www.gogreen.org.tw/gogreen/index.php?" TargetMode="External"/><Relationship Id="rId7" Type="http://schemas.openxmlformats.org/officeDocument/2006/relationships/slide" Target="slide9.xml"/><Relationship Id="rId2" Type="http://schemas.openxmlformats.org/officeDocument/2006/relationships/notesSlide" Target="../notesSlides/notesSlide41.xml"/><Relationship Id="rId1" Type="http://schemas.openxmlformats.org/officeDocument/2006/relationships/slideLayout" Target="../slideLayouts/slideLayout15.xml"/><Relationship Id="rId6" Type="http://schemas.openxmlformats.org/officeDocument/2006/relationships/slide" Target="slide38.xml"/><Relationship Id="rId5" Type="http://schemas.openxmlformats.org/officeDocument/2006/relationships/hyperlink" Target="https://www.gogreen.org.tw/gogreen/uploads/doc/113%E5%B9%B4%E5%95%86%E6%A5%AD%E6%9C%8D%E5%8B%99%E6%A5%AD%E6%99%BA%E6%85%A7%E6%B8%9B%E7%A2%B3%E8%A3%9C%E5%8A%A9%E8%A8%88%E7%95%AB_%E8%A8%88%E7%95%AB%E8%AA%AA%E6%98%8E.pdf" TargetMode="External"/><Relationship Id="rId4" Type="http://schemas.openxmlformats.org/officeDocument/2006/relationships/hyperlink" Target="https://gogreen.org.tw/website/uploads/doc/%E7%B6%93%E6%BF%9F%E9%83%A8%E5%95%86%E6%A5%AD%E6%9C%8D%E5%8B%99%E6%A5%AD%E6%99%BA%E6%85%A7%E6%B8%9B%E7%A2%B3%E8%A3%9C%E5%8A%A9%E8%A8%88%E7%95%AB%E7%94%B3%E8%AB%8B%E9%A0%88%E7%9F%A51121207.pdf" TargetMode="External"/></Relationships>
</file>

<file path=ppt/slides/_rels/slide42.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hyperlink" Target="https://www.nstc.gov.tw/spu/ch/detail/89b1c850-459c-47de-b81e-a49c63519795" TargetMode="External"/><Relationship Id="rId7" Type="http://schemas.openxmlformats.org/officeDocument/2006/relationships/slide" Target="slide9.xml"/><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slide" Target="slide38.xml"/><Relationship Id="rId5" Type="http://schemas.openxmlformats.org/officeDocument/2006/relationships/hyperlink" Target="https://www.youtube.com/watch?v=-VJ1H-MDIL0&amp;feature=youtu.be" TargetMode="External"/><Relationship Id="rId4" Type="http://schemas.openxmlformats.org/officeDocument/2006/relationships/hyperlink" Target="https://www.nstc.gov.tw/nstc/attachments/03b2aaab-05ef-4645-bf7b-151965118b95"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ic.cpc.tw/aicweb/Web/AboutPlan.aspx?p=1c350671-ca5c-425c-a06c-5fb50ba374d0" TargetMode="External"/><Relationship Id="rId2" Type="http://schemas.openxmlformats.org/officeDocument/2006/relationships/notesSlide" Target="../notesSlides/notesSlide43.xml"/><Relationship Id="rId1" Type="http://schemas.openxmlformats.org/officeDocument/2006/relationships/slideLayout" Target="../slideLayouts/slideLayout15.xml"/><Relationship Id="rId6" Type="http://schemas.openxmlformats.org/officeDocument/2006/relationships/slide" Target="slide10.xml"/><Relationship Id="rId5" Type="http://schemas.openxmlformats.org/officeDocument/2006/relationships/slide" Target="slide9.xml"/><Relationship Id="rId4" Type="http://schemas.openxmlformats.org/officeDocument/2006/relationships/slide" Target="slide38.xml"/></Relationships>
</file>

<file path=ppt/slides/_rels/slide44.xml.rels><?xml version="1.0" encoding="UTF-8" standalone="yes"?>
<Relationships xmlns="http://schemas.openxmlformats.org/package/2006/relationships"><Relationship Id="rId3" Type="http://schemas.openxmlformats.org/officeDocument/2006/relationships/hyperlink" Target="https://aic.cpc.tw/aicweb/Web/AboutPlan.aspx?p=3a86775b-c645-486a-b8e5-6d076f4faf4f" TargetMode="External"/><Relationship Id="rId2" Type="http://schemas.openxmlformats.org/officeDocument/2006/relationships/notesSlide" Target="../notesSlides/notesSlide44.xml"/><Relationship Id="rId1" Type="http://schemas.openxmlformats.org/officeDocument/2006/relationships/slideLayout" Target="../slideLayouts/slideLayout15.xml"/><Relationship Id="rId6" Type="http://schemas.openxmlformats.org/officeDocument/2006/relationships/slide" Target="slide10.xml"/><Relationship Id="rId5" Type="http://schemas.openxmlformats.org/officeDocument/2006/relationships/slide" Target="slide9.xml"/><Relationship Id="rId4" Type="http://schemas.openxmlformats.org/officeDocument/2006/relationships/slide" Target="slide38.xml"/></Relationships>
</file>

<file path=ppt/slides/_rels/slide45.xml.rels><?xml version="1.0" encoding="UTF-8" standalone="yes"?>
<Relationships xmlns="http://schemas.openxmlformats.org/package/2006/relationships"><Relationship Id="rId3" Type="http://schemas.openxmlformats.org/officeDocument/2006/relationships/hyperlink" Target="https://www.imdp.org.tw/" TargetMode="External"/><Relationship Id="rId2" Type="http://schemas.openxmlformats.org/officeDocument/2006/relationships/notesSlide" Target="../notesSlides/notesSlide45.xml"/><Relationship Id="rId1" Type="http://schemas.openxmlformats.org/officeDocument/2006/relationships/slideLayout" Target="../slideLayouts/slideLayout15.xml"/><Relationship Id="rId5" Type="http://schemas.openxmlformats.org/officeDocument/2006/relationships/slide" Target="slide38.xml"/><Relationship Id="rId4" Type="http://schemas.openxmlformats.org/officeDocument/2006/relationships/hyperlink" Target="https://www.imdp.org.tw/upload/files/1137014941_114%E5%B9%B4%E4%BD%9C%E6%A5%AD%E5%8E%9F%E5%89%87%E5%8F%8A%E9%99%84%E4%BB%B6.pdf"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moea.gov.tw/MNS/Populace/news/News.aspx?kind=2&amp;menu_id=41&amp;news_id=119852" TargetMode="External"/><Relationship Id="rId7" Type="http://schemas.openxmlformats.org/officeDocument/2006/relationships/slide" Target="slide1.xml"/><Relationship Id="rId2" Type="http://schemas.openxmlformats.org/officeDocument/2006/relationships/notesSlide" Target="../notesSlides/notesSlide46.xml"/><Relationship Id="rId1" Type="http://schemas.openxmlformats.org/officeDocument/2006/relationships/slideLayout" Target="../slideLayouts/slideLayout15.xml"/><Relationship Id="rId6" Type="http://schemas.openxmlformats.org/officeDocument/2006/relationships/slide" Target="slide9.xml"/><Relationship Id="rId5" Type="http://schemas.openxmlformats.org/officeDocument/2006/relationships/hyperlink" Target="https://www.smebiz.org.tw/news2.php?nid=183" TargetMode="External"/><Relationship Id="rId4" Type="http://schemas.openxmlformats.org/officeDocument/2006/relationships/hyperlink" Target="file:///C:\Users\cindyjw\Downloads\%E9%99%84%E4%BB%B6-114%E5%B9%B4%E5%BA%A6%E3%80%8C%E5%BB%BA%E6%A7%8B%E9%9B%B6%E5%94%AE%E6%9A%A8%E6%9C%8D%E5%8B%99%E6%A5%AD%E6%95%B8%E6%93%9A%E5%85%B1%E4%BA%AB%E5%89%B5%E6%96%B0%E6%9C%8D%E5%8B%99%E8%A8%88%E7%95%AB%E3%80%8D%E9%9B%B2%E7%AB%AF%E8%A7%A3%E6%B1%BA%E6%96%B9%E6%A1%88%E7%94%B3%E8%AB%8B%E9%A0%88%E7%9F%A5_114%E5%B9%B47%E6%9C%88%E7%89%88.pdf"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industry-incentive.taipei/page_newsview.aspx?id=987" TargetMode="External"/><Relationship Id="rId2" Type="http://schemas.openxmlformats.org/officeDocument/2006/relationships/notesSlide" Target="../notesSlides/notesSlide47.xml"/><Relationship Id="rId1" Type="http://schemas.openxmlformats.org/officeDocument/2006/relationships/slideLayout" Target="../slideLayouts/slideLayout15.xml"/><Relationship Id="rId5" Type="http://schemas.openxmlformats.org/officeDocument/2006/relationships/slide" Target="slide10.xml"/><Relationship Id="rId4" Type="http://schemas.openxmlformats.org/officeDocument/2006/relationships/slide" Target="slide9.xml"/></Relationships>
</file>

<file path=ppt/slides/_rels/slide48.xml.rels><?xml version="1.0" encoding="UTF-8" standalone="yes"?>
<Relationships xmlns="http://schemas.openxmlformats.org/package/2006/relationships"><Relationship Id="rId3" Type="http://schemas.openxmlformats.org/officeDocument/2006/relationships/hyperlink" Target="https://www.aoc.gov.tw/showPublic/366" TargetMode="External"/><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slide" Target="slide1.xml"/><Relationship Id="rId5" Type="http://schemas.openxmlformats.org/officeDocument/2006/relationships/slide" Target="slide9.xml"/><Relationship Id="rId4" Type="http://schemas.openxmlformats.org/officeDocument/2006/relationships/hyperlink" Target="https://ievents.iii.org.tw/EventS.aspx?t=0&amp;id=2784"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aoc.gov.tw/showPublic/381" TargetMode="External"/><Relationship Id="rId2" Type="http://schemas.openxmlformats.org/officeDocument/2006/relationships/notesSlide" Target="../notesSlides/notesSlide49.xml"/><Relationship Id="rId1" Type="http://schemas.openxmlformats.org/officeDocument/2006/relationships/slideLayout" Target="../slideLayouts/slideLayout15.xml"/><Relationship Id="rId5" Type="http://schemas.openxmlformats.org/officeDocument/2006/relationships/slide" Target="slide1.xml"/><Relationship Id="rId4" Type="http://schemas.openxmlformats.org/officeDocument/2006/relationships/slide" Target="slide9.xml"/></Relationships>
</file>

<file path=ppt/slides/_rels/slide5.xml.rels><?xml version="1.0" encoding="UTF-8" standalone="yes"?>
<Relationships xmlns="http://schemas.openxmlformats.org/package/2006/relationships"><Relationship Id="rId3" Type="http://schemas.openxmlformats.org/officeDocument/2006/relationships/hyperlink" Target="https://www.smebiz.org.tw/news.php?nid=166"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slide" Target="slide1.xml"/><Relationship Id="rId5" Type="http://schemas.openxmlformats.org/officeDocument/2006/relationships/slide" Target="slide9.xml"/><Relationship Id="rId4" Type="http://schemas.openxmlformats.org/officeDocument/2006/relationships/hyperlink" Target="https://www.aoc.gov.tw/showPublicAttach/311"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www.aoc.gov.tw/showPublic/376" TargetMode="External"/><Relationship Id="rId2" Type="http://schemas.openxmlformats.org/officeDocument/2006/relationships/notesSlide" Target="../notesSlides/notesSlide50.xml"/><Relationship Id="rId1" Type="http://schemas.openxmlformats.org/officeDocument/2006/relationships/slideLayout" Target="../slideLayouts/slideLayout15.xml"/><Relationship Id="rId5" Type="http://schemas.openxmlformats.org/officeDocument/2006/relationships/slide" Target="slide1.xml"/><Relationship Id="rId4" Type="http://schemas.openxmlformats.org/officeDocument/2006/relationships/slide" Target="slide9.xml"/></Relationships>
</file>

<file path=ppt/slides/_rels/slide51.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hyperlink" Target="https://proj05.ekm.org.tw/cloud/web/AThings.aspx?P=52f3f06e-c11b-4ffc-a019-92680ff99ee2" TargetMode="External"/><Relationship Id="rId7" Type="http://schemas.openxmlformats.org/officeDocument/2006/relationships/slide" Target="slide9.xml"/><Relationship Id="rId2" Type="http://schemas.openxmlformats.org/officeDocument/2006/relationships/notesSlide" Target="../notesSlides/notesSlide51.xml"/><Relationship Id="rId1" Type="http://schemas.openxmlformats.org/officeDocument/2006/relationships/slideLayout" Target="../slideLayouts/slideLayout15.xml"/><Relationship Id="rId6" Type="http://schemas.openxmlformats.org/officeDocument/2006/relationships/hyperlink" Target="https://docs.google.com/forms/d/e/1FAIpQLScZmph6ijlQ4nqTDBiTyLPLpkLP48dN2mfwl85oWYsIYk2tUA/viewform" TargetMode="External"/><Relationship Id="rId5" Type="http://schemas.openxmlformats.org/officeDocument/2006/relationships/hyperlink" Target="https://assist.nat.gov.tw/wSite/DownloadFile?type=attach&amp;file=f1739000706809.pdf&amp;realname=05_%E4%B8%AD%E5%B0%8F%E8%A3%BD%E9%80%A0%E6%A5%AD%E6%8E%A5%E7%8F%AD%E5%82%B3%E6%89%BF%E6%95%B8%E4%BD%8D%E8%BD%89%E5%9E%8B.pdf" TargetMode="External"/><Relationship Id="rId4" Type="http://schemas.openxmlformats.org/officeDocument/2006/relationships/hyperlink" Target="https://proj05.ekm.org.tw/cloud/Web/UpWebload/867a6a2a-a3bc-42c7-a55a-0a2cf59abdde.pdf"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moda.gov.tw/ADI/news/events/16118" TargetMode="External"/><Relationship Id="rId2" Type="http://schemas.openxmlformats.org/officeDocument/2006/relationships/notesSlide" Target="../notesSlides/notesSlide52.xml"/><Relationship Id="rId1" Type="http://schemas.openxmlformats.org/officeDocument/2006/relationships/slideLayout" Target="../slideLayouts/slideLayout15.xml"/><Relationship Id="rId5" Type="http://schemas.openxmlformats.org/officeDocument/2006/relationships/slide" Target="slide1.xml"/><Relationship Id="rId4" Type="http://schemas.openxmlformats.org/officeDocument/2006/relationships/slide" Target="slide9.xml"/></Relationships>
</file>

<file path=ppt/slides/_rels/slide53.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hyperlink" Target="https://ndx.dta.tw/" TargetMode="External"/><Relationship Id="rId7" Type="http://schemas.openxmlformats.org/officeDocument/2006/relationships/hyperlink" Target="https://ndx.dta.tw/year2-round1/" TargetMode="External"/><Relationship Id="rId2" Type="http://schemas.openxmlformats.org/officeDocument/2006/relationships/notesSlide" Target="../notesSlides/notesSlide53.xml"/><Relationship Id="rId1" Type="http://schemas.openxmlformats.org/officeDocument/2006/relationships/slideLayout" Target="../slideLayouts/slideLayout15.xml"/><Relationship Id="rId6" Type="http://schemas.openxmlformats.org/officeDocument/2006/relationships/hyperlink" Target="https://drive.google.com/file/d/1puEA-ygF3akk3peoE__lWFcfDGRhYYIi/view" TargetMode="External"/><Relationship Id="rId5" Type="http://schemas.openxmlformats.org/officeDocument/2006/relationships/hyperlink" Target="https://drive.google.com/file/d/1ePQvgaZ4Wjc_ncC9pLBclTNgUQEUxI-k/view?usp=sharing" TargetMode="External"/><Relationship Id="rId4" Type="http://schemas.openxmlformats.org/officeDocument/2006/relationships/hyperlink" Target="https://drive.google.com/file/d/13NJ0Q0u8TCSMqBb96FvHmLOobvzE_j4W/view?usp=sharing" TargetMode="External"/><Relationship Id="rId9" Type="http://schemas.openxmlformats.org/officeDocument/2006/relationships/slide" Target="slide1.xml"/></Relationships>
</file>

<file path=ppt/slides/_rels/slide54.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hyperlink" Target="https://tiip.itnet.org.tw/news_page.php?m=1&amp;pk=1088" TargetMode="External"/><Relationship Id="rId7" Type="http://schemas.openxmlformats.org/officeDocument/2006/relationships/slide" Target="slide38.xml"/><Relationship Id="rId2" Type="http://schemas.openxmlformats.org/officeDocument/2006/relationships/notesSlide" Target="../notesSlides/notesSlide54.xml"/><Relationship Id="rId1" Type="http://schemas.openxmlformats.org/officeDocument/2006/relationships/slideLayout" Target="../slideLayouts/slideLayout15.xml"/><Relationship Id="rId6" Type="http://schemas.openxmlformats.org/officeDocument/2006/relationships/hyperlink" Target="https://www.sipo.org.tw/event-area/all-events/item/3982-%E7%B6%93%E6%BF%9F%E9%83%A8%E3%80%8C%E9%A9%85%E5%8B%95%E5%9C%8B%E5%85%A7ic%E8%A8%AD%E8%A8%88%E6%A5%AD%E8%80%85%E5%85%88%E9%80%B2%E7%99%BC%E5%B1%95%E8%A3%9C%E5%8A%A9%E8%A8%88%E7%95%AB%E8%AA%AA%E6%98%8E%E6%9C%83%E3%80%8D.html" TargetMode="External"/><Relationship Id="rId5" Type="http://schemas.openxmlformats.org/officeDocument/2006/relationships/hyperlink" Target="https://www.sipo.org.tw/event-area/all-events/item/3981-%E7%B6%93%E6%BF%9F%E9%83%A8%E3%80%8C%E9%A9%85%E5%8B%95%E5%9C%8B%E5%85%A7ic%E8%A8%AD%E8%A8%88%E6%A5%AD%E8%80%85%E5%85%88%E9%80%B2%E7%99%BC%E5%B1%95%E8%A3%9C%E5%8A%A9%E3%80%81ic%E8%A8%AD%E8%A8%88%E6%94%BB%E9%A0%82%E8%A3%9C%E5%8A%A9%E8%A8%88%E7%95%AB%E8%AA%AA%E6%98%8E%E6%9C%83%E3%80%8D.html" TargetMode="External"/><Relationship Id="rId4" Type="http://schemas.openxmlformats.org/officeDocument/2006/relationships/hyperlink" Target="https://tiip.itnet.org.tw/FilesSummernote/News/files/%E7%94%B3%E8%AB%8B%E9%A0%88%E7%9F%A5_%E9%A9%85%E5%8B%95%E5%9C%8B%E5%85%A7IC%E8%A8%AD%E8%A8%88%E6%A5%AD%E8%80%85%E5%85%88%E9%80%B2%E7%99%BC%E5%B1%95%E8%A3%9C%E5%8A%A9%E8%A8%88%E7%95%AB_0103.pdf" TargetMode="External"/><Relationship Id="rId9" Type="http://schemas.openxmlformats.org/officeDocument/2006/relationships/slide" Target="slide10.xml"/></Relationships>
</file>

<file path=ppt/slides/_rels/slide55.xml.rels><?xml version="1.0" encoding="UTF-8" standalone="yes"?>
<Relationships xmlns="http://schemas.openxmlformats.org/package/2006/relationships"><Relationship Id="rId3" Type="http://schemas.openxmlformats.org/officeDocument/2006/relationships/hyperlink" Target="https://tiip.itnet.org.tw/news_page.php?m=1&amp;pk=1092" TargetMode="External"/><Relationship Id="rId7" Type="http://schemas.openxmlformats.org/officeDocument/2006/relationships/slide" Target="slide10.xml"/><Relationship Id="rId2" Type="http://schemas.openxmlformats.org/officeDocument/2006/relationships/notesSlide" Target="../notesSlides/notesSlide55.xml"/><Relationship Id="rId1" Type="http://schemas.openxmlformats.org/officeDocument/2006/relationships/slideLayout" Target="../slideLayouts/slideLayout15.xml"/><Relationship Id="rId6" Type="http://schemas.openxmlformats.org/officeDocument/2006/relationships/slide" Target="slide9.xml"/><Relationship Id="rId5" Type="http://schemas.openxmlformats.org/officeDocument/2006/relationships/slide" Target="slide38.xml"/><Relationship Id="rId4" Type="http://schemas.openxmlformats.org/officeDocument/2006/relationships/hyperlink" Target="https://tiip.itnet.org.tw/FilesSummernote/News/files/%E7%94%B3%E8%AB%8B%E9%A0%88%E7%9F%A5_%E6%99%BA%E6%85%A7%E6%A9%9F%E6%A2%B0(%E5%90%AB%E5%B7%A5%E5%85%B7%E6%A9%9F)%E5%9C%8B%E7%94%A2%E6%8E%A7%E5%88%B6%E5%99%A8%E6%87%89%E7%94%A8%E5%8F%8A%E9%8A%B7%E5%94%AE%E5%9C%8B%E9%9A%9B%E4%BE%9B%E6%87%89%E9%8F%88(1).pdf"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tiip.itnet.org.tw/news_page.php?m=1&amp;pk=1086" TargetMode="External"/><Relationship Id="rId7" Type="http://schemas.openxmlformats.org/officeDocument/2006/relationships/slide" Target="slide10.xml"/><Relationship Id="rId2" Type="http://schemas.openxmlformats.org/officeDocument/2006/relationships/notesSlide" Target="../notesSlides/notesSlide56.xml"/><Relationship Id="rId1" Type="http://schemas.openxmlformats.org/officeDocument/2006/relationships/slideLayout" Target="../slideLayouts/slideLayout15.xml"/><Relationship Id="rId6" Type="http://schemas.openxmlformats.org/officeDocument/2006/relationships/slide" Target="slide9.xml"/><Relationship Id="rId5" Type="http://schemas.openxmlformats.org/officeDocument/2006/relationships/slide" Target="slide38.xml"/><Relationship Id="rId4" Type="http://schemas.openxmlformats.org/officeDocument/2006/relationships/hyperlink" Target="https://tiip.itnet.org.tw/FilesSummernote/News/files/%E9%AB%98%E9%BD%A1%E6%99%AE%E6%83%A0%E7%A7%91%E6%8A%80%E7%A0%94%E7%99%BC%E8%88%87%E5%AF%A6%E8%AD%89%E8%A3%9C%E5%8A%A9%E8%A8%88%E7%95%AB-%E7%94%B3%E8%AB%8B%E9%A0%88%E7%9F%A5.pdf" TargetMode="External"/></Relationships>
</file>

<file path=ppt/slides/_rels/slide57.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hyperlink" Target="https://www.aoc.gov.tw/showPublic/330" TargetMode="External"/><Relationship Id="rId7" Type="http://schemas.openxmlformats.org/officeDocument/2006/relationships/slide" Target="slide38.xml"/><Relationship Id="rId2" Type="http://schemas.openxmlformats.org/officeDocument/2006/relationships/notesSlide" Target="../notesSlides/notesSlide57.xml"/><Relationship Id="rId1" Type="http://schemas.openxmlformats.org/officeDocument/2006/relationships/slideLayout" Target="../slideLayouts/slideLayout15.xml"/><Relationship Id="rId6" Type="http://schemas.openxmlformats.org/officeDocument/2006/relationships/slide" Target="slide9.xml"/><Relationship Id="rId5" Type="http://schemas.openxmlformats.org/officeDocument/2006/relationships/hyperlink" Target="https://m.facebook.com/lifeindustryincubator" TargetMode="External"/><Relationship Id="rId4" Type="http://schemas.openxmlformats.org/officeDocument/2006/relationships/hyperlink" Target="&#29983;&#27963;&#26381;&#21209;&#26989;&#31185;&#25216;&#21109;&#26032;&#25033;&#29992;&#36628;&#23566;&#30003;&#35531;&#38920;&#30693;.pdf" TargetMode="External"/></Relationships>
</file>

<file path=ppt/slides/_rels/slide58.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hyperlink" Target="https://www.aoc.gov.tw/showPublic/331" TargetMode="External"/><Relationship Id="rId7" Type="http://schemas.openxmlformats.org/officeDocument/2006/relationships/slide" Target="slide38.xml"/><Relationship Id="rId2" Type="http://schemas.openxmlformats.org/officeDocument/2006/relationships/notesSlide" Target="../notesSlides/notesSlide58.xml"/><Relationship Id="rId1" Type="http://schemas.openxmlformats.org/officeDocument/2006/relationships/slideLayout" Target="../slideLayouts/slideLayout15.xml"/><Relationship Id="rId6" Type="http://schemas.openxmlformats.org/officeDocument/2006/relationships/slide" Target="slide9.xml"/><Relationship Id="rId5" Type="http://schemas.openxmlformats.org/officeDocument/2006/relationships/hyperlink" Target="https://line.me/R/ti/g/sXCnQIgz6A" TargetMode="External"/><Relationship Id="rId4" Type="http://schemas.openxmlformats.org/officeDocument/2006/relationships/hyperlink" Target="&#26234;&#24935;&#31038;&#21312;&#30701;&#37832;&#29983;&#27963;&#22280;&#23526;&#35657;&#26696;&#36628;&#23566;&#30003;&#35531;&#38920;&#30693;.pdf" TargetMode="External"/></Relationships>
</file>

<file path=ppt/slides/_rels/slide59.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hyperlink" Target="https://citd.cpc.tw/CITDWeb/Web/Detail.aspx?p=6f067fad-252d-4f11-a4e1-46390e92d6be" TargetMode="External"/><Relationship Id="rId7" Type="http://schemas.openxmlformats.org/officeDocument/2006/relationships/slide" Target="slide38.xml"/><Relationship Id="rId2" Type="http://schemas.openxmlformats.org/officeDocument/2006/relationships/notesSlide" Target="../notesSlides/notesSlide59.xml"/><Relationship Id="rId1" Type="http://schemas.openxmlformats.org/officeDocument/2006/relationships/slideLayout" Target="../slideLayouts/slideLayout15.xml"/><Relationship Id="rId6" Type="http://schemas.openxmlformats.org/officeDocument/2006/relationships/slide" Target="slide9.xml"/><Relationship Id="rId5" Type="http://schemas.openxmlformats.org/officeDocument/2006/relationships/hyperlink" Target="https://citd.cpc.tw/CITDWeb/Web/UpWebload/67912477-5e51-4cef-9143-be49aef317c3.pdf" TargetMode="External"/><Relationship Id="rId4" Type="http://schemas.openxmlformats.org/officeDocument/2006/relationships/hyperlink" Target="https://citd.cpc.tw/CITDWeb/Web/UpWebload/682a1435-c1d8-4e5d-a759-8aadde2160b0.pdf"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ssist.nat.gov.tw/wSite/ct?xItem=284983&amp;ctNode=254&amp;mp=2&amp;xPublic=" TargetMode="External"/><Relationship Id="rId7" Type="http://schemas.openxmlformats.org/officeDocument/2006/relationships/slide" Target="slide1.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slide" Target="slide9.xml"/><Relationship Id="rId5" Type="http://schemas.openxmlformats.org/officeDocument/2006/relationships/hyperlink" Target="https://citd.ekm.org.tw/IOMD2/Web/Download/%E6%8F%90%E5%8D%87%E7%94%A2%E6%A5%AD%E7%AB%B6%E7%88%AD%E5%8A%9B-%E7%A0%94%E7%99%BC%E8%BD%89%E5%9E%8B%E6%94%AF%E6%8C%81(%E7%94%B3%E8%AB%8B%E9%A0%88%E7%9F%A5).pdf" TargetMode="External"/><Relationship Id="rId4" Type="http://schemas.openxmlformats.org/officeDocument/2006/relationships/hyperlink" Target="https://citd.ekm.org.tw/IOMD2/UserOn.html"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moda.gov.tw/ADI/news/events/14856" TargetMode="External"/><Relationship Id="rId7" Type="http://schemas.openxmlformats.org/officeDocument/2006/relationships/slide" Target="slide10.xml"/><Relationship Id="rId2" Type="http://schemas.openxmlformats.org/officeDocument/2006/relationships/notesSlide" Target="../notesSlides/notesSlide60.xml"/><Relationship Id="rId1" Type="http://schemas.openxmlformats.org/officeDocument/2006/relationships/slideLayout" Target="../slideLayouts/slideLayout15.xml"/><Relationship Id="rId6" Type="http://schemas.openxmlformats.org/officeDocument/2006/relationships/slide" Target="slide9.xml"/><Relationship Id="rId5" Type="http://schemas.openxmlformats.org/officeDocument/2006/relationships/slide" Target="slide38.xml"/><Relationship Id="rId4" Type="http://schemas.openxmlformats.org/officeDocument/2006/relationships/hyperlink" Target="https://drive.google.com/drive/folders/1NeCadi1s_hbN2bx3fx4W3vs14pwzGw_h" TargetMode="External"/></Relationships>
</file>

<file path=ppt/slides/_rels/slide61.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hyperlink" Target="https://www.sbir.org.tw/cross/info" TargetMode="External"/><Relationship Id="rId7" Type="http://schemas.openxmlformats.org/officeDocument/2006/relationships/slide" Target="slide9.xml"/><Relationship Id="rId2" Type="http://schemas.openxmlformats.org/officeDocument/2006/relationships/notesSlide" Target="../notesSlides/notesSlide61.xml"/><Relationship Id="rId1" Type="http://schemas.openxmlformats.org/officeDocument/2006/relationships/slideLayout" Target="../slideLayouts/slideLayout15.xml"/><Relationship Id="rId6" Type="http://schemas.openxmlformats.org/officeDocument/2006/relationships/slide" Target="slide38.xml"/><Relationship Id="rId5" Type="http://schemas.openxmlformats.org/officeDocument/2006/relationships/hyperlink" Target="https://digiplus.adi.gov.tw/news_listinner.html?id=71C14487-CABA-42CF-81E3-D8C4B96CA551" TargetMode="External"/><Relationship Id="rId4" Type="http://schemas.openxmlformats.org/officeDocument/2006/relationships/hyperlink" Target="https://digiplus.adi.gov.tw/api/v1/contentDownload/file?id=7B501F70-9440-4EDA-9F27-164FFC97F8CB&amp;fname=114%E5%B9%B4%E5%B0%8E%E5%85%A5%E9%9B%B2%E7%AB%AF%E6%96%B9%E6%A1%88%E6%95%B8%E4%BD%8D%E8%BD%89%E5%9E%8B%E8%A8%88%E7%95%AB_%E7%94%B3%E8%AB%8B%E9%A0%88%E7%9F%A5.pdf" TargetMode="External"/></Relationships>
</file>

<file path=ppt/slides/_rels/slide62.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hyperlink" Target="https://service.moea.gov.tw/EE514/tw/aiip/370.html" TargetMode="External"/><Relationship Id="rId7" Type="http://schemas.openxmlformats.org/officeDocument/2006/relationships/slide" Target="slide9.xml"/><Relationship Id="rId2" Type="http://schemas.openxmlformats.org/officeDocument/2006/relationships/notesSlide" Target="../notesSlides/notesSlide62.xml"/><Relationship Id="rId1" Type="http://schemas.openxmlformats.org/officeDocument/2006/relationships/slideLayout" Target="../slideLayouts/slideLayout15.xml"/><Relationship Id="rId6" Type="http://schemas.openxmlformats.org/officeDocument/2006/relationships/slide" Target="slide38.xml"/><Relationship Id="rId5" Type="http://schemas.openxmlformats.org/officeDocument/2006/relationships/hyperlink" Target="https://www.moea.gov.tw/MNS/populace/news/wHandNews_File.ashx?file_id=116495" TargetMode="External"/><Relationship Id="rId4" Type="http://schemas.openxmlformats.org/officeDocument/2006/relationships/hyperlink" Target="https://www.moea.gov.tw/MNS/populace/news/News.aspx?kind=2&amp;menu_id=41&amp;news_id=118312" TargetMode="External"/></Relationships>
</file>

<file path=ppt/slides/_rels/slide63.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hyperlink" Target="https://service.moea.gov.tw/EE514/tw/aiip/336.html" TargetMode="External"/><Relationship Id="rId7" Type="http://schemas.openxmlformats.org/officeDocument/2006/relationships/slide" Target="slide9.xml"/><Relationship Id="rId2" Type="http://schemas.openxmlformats.org/officeDocument/2006/relationships/notesSlide" Target="../notesSlides/notesSlide63.xml"/><Relationship Id="rId1" Type="http://schemas.openxmlformats.org/officeDocument/2006/relationships/slideLayout" Target="../slideLayouts/slideLayout15.xml"/><Relationship Id="rId6" Type="http://schemas.openxmlformats.org/officeDocument/2006/relationships/slide" Target="slide38.xml"/><Relationship Id="rId5" Type="http://schemas.openxmlformats.org/officeDocument/2006/relationships/hyperlink" Target="https://www.moea.gov.tw/MNS/populace/news/wHandNews_File.ashx?file_id=116453" TargetMode="External"/><Relationship Id="rId4" Type="http://schemas.openxmlformats.org/officeDocument/2006/relationships/hyperlink" Target="https://www.moea.gov.tw/MNS/populace/news/News.aspx?kind=2&amp;menu_id=41&amp;news_id=118260"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ievents.iii.org.tw/EventS.aspx?t=0&amp;id=2377" TargetMode="External"/><Relationship Id="rId7" Type="http://schemas.openxmlformats.org/officeDocument/2006/relationships/slide" Target="slide1.xml"/><Relationship Id="rId2" Type="http://schemas.openxmlformats.org/officeDocument/2006/relationships/notesSlide" Target="../notesSlides/notesSlide64.xml"/><Relationship Id="rId1" Type="http://schemas.openxmlformats.org/officeDocument/2006/relationships/slideLayout" Target="../slideLayouts/slideLayout15.xml"/><Relationship Id="rId6" Type="http://schemas.openxmlformats.org/officeDocument/2006/relationships/slide" Target="slide9.xml"/><Relationship Id="rId5" Type="http://schemas.openxmlformats.org/officeDocument/2006/relationships/slide" Target="slide38.xml"/><Relationship Id="rId4" Type="http://schemas.openxmlformats.org/officeDocument/2006/relationships/hyperlink" Target="http://www.tcfa.org.tw/announce_detail.asp?id=9205708" TargetMode="External"/></Relationships>
</file>

<file path=ppt/slides/_rels/slide65.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hyperlink" Target="https://www.tiipnet.org.tw/file/1121218_&#30003;&#35531;&#38920;&#30693;&#26412;&#25991;-(&#22823;&#24118;&#23567;).pdf" TargetMode="External"/><Relationship Id="rId7" Type="http://schemas.openxmlformats.org/officeDocument/2006/relationships/slide" Target="slide38.xml"/><Relationship Id="rId2" Type="http://schemas.openxmlformats.org/officeDocument/2006/relationships/notesSlide" Target="../notesSlides/notesSlide65.xml"/><Relationship Id="rId1" Type="http://schemas.openxmlformats.org/officeDocument/2006/relationships/slideLayout" Target="../slideLayouts/slideLayout15.xml"/><Relationship Id="rId6" Type="http://schemas.openxmlformats.org/officeDocument/2006/relationships/hyperlink" Target="https://www.tiipnet.org.tw/stage.html" TargetMode="External"/><Relationship Id="rId5" Type="http://schemas.openxmlformats.org/officeDocument/2006/relationships/hyperlink" Target="https://www.tiipnet.org.tw/file/&#23529;&#26597;&#26371;&#35696;&#31777;&#22577;&#26684;&#24335;-(&#22823;&#24118;&#23567;)113.pptx" TargetMode="External"/><Relationship Id="rId4" Type="http://schemas.openxmlformats.org/officeDocument/2006/relationships/hyperlink" Target="https://www.tiipnet.org.tw/file/1121218_&#30003;&#35531;&#26360;&#26684;&#24335;(&#22823;&#24118;&#23567;).docx" TargetMode="External"/><Relationship Id="rId9" Type="http://schemas.openxmlformats.org/officeDocument/2006/relationships/slide" Target="slide1.xml"/></Relationships>
</file>

<file path=ppt/slides/_rels/slide66.xml.rels><?xml version="1.0" encoding="UTF-8" standalone="yes"?>
<Relationships xmlns="http://schemas.openxmlformats.org/package/2006/relationships"><Relationship Id="rId3" Type="http://schemas.openxmlformats.org/officeDocument/2006/relationships/hyperlink" Target="https://www.moea.gov.tw/MNS/populace/news/News.aspx?kind=2&amp;menu_id=41&amp;news_id=112572" TargetMode="External"/><Relationship Id="rId7" Type="http://schemas.openxmlformats.org/officeDocument/2006/relationships/slide" Target="slide1.xml"/><Relationship Id="rId2" Type="http://schemas.openxmlformats.org/officeDocument/2006/relationships/notesSlide" Target="../notesSlides/notesSlide66.xml"/><Relationship Id="rId1" Type="http://schemas.openxmlformats.org/officeDocument/2006/relationships/slideLayout" Target="../slideLayouts/slideLayout15.xml"/><Relationship Id="rId6" Type="http://schemas.openxmlformats.org/officeDocument/2006/relationships/slide" Target="slide9.xml"/><Relationship Id="rId5" Type="http://schemas.openxmlformats.org/officeDocument/2006/relationships/slide" Target="slide38.xml"/><Relationship Id="rId4" Type="http://schemas.openxmlformats.org/officeDocument/2006/relationships/hyperlink" Target="https://proj05.ekm.org.tw/cloud/Web/UpWebload/f609987b-f213-479c-a7ff-223b6ef1d7ba.pdf"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moea.gov.tw/MNS/populace/news/wHandNews_File.ashx?file_id=116889" TargetMode="External"/><Relationship Id="rId7" Type="http://schemas.openxmlformats.org/officeDocument/2006/relationships/slide" Target="slide10.xml"/><Relationship Id="rId2" Type="http://schemas.openxmlformats.org/officeDocument/2006/relationships/notesSlide" Target="../notesSlides/notesSlide67.xml"/><Relationship Id="rId1" Type="http://schemas.openxmlformats.org/officeDocument/2006/relationships/slideLayout" Target="../slideLayouts/slideLayout15.xml"/><Relationship Id="rId6" Type="http://schemas.openxmlformats.org/officeDocument/2006/relationships/slide" Target="slide38.xml"/><Relationship Id="rId5" Type="http://schemas.openxmlformats.org/officeDocument/2006/relationships/slide" Target="slide9.xml"/><Relationship Id="rId4" Type="http://schemas.openxmlformats.org/officeDocument/2006/relationships/hyperlink" Target="https://www.moea.gov.tw/MNS/populace/news/wHandNews_File.ashx?file_id=116887"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citd.cpc.tw/CITDWeb/Web/Detail.aspx?p=6d367b26-5717-436e-9cbc-a498feb07df2" TargetMode="External"/><Relationship Id="rId7" Type="http://schemas.openxmlformats.org/officeDocument/2006/relationships/slide" Target="slide1.xml"/><Relationship Id="rId2" Type="http://schemas.openxmlformats.org/officeDocument/2006/relationships/notesSlide" Target="../notesSlides/notesSlide68.xml"/><Relationship Id="rId1" Type="http://schemas.openxmlformats.org/officeDocument/2006/relationships/slideLayout" Target="../slideLayouts/slideLayout15.xml"/><Relationship Id="rId6" Type="http://schemas.openxmlformats.org/officeDocument/2006/relationships/slide" Target="slide38.xml"/><Relationship Id="rId5" Type="http://schemas.openxmlformats.org/officeDocument/2006/relationships/slide" Target="slide9.xml"/><Relationship Id="rId4" Type="http://schemas.openxmlformats.org/officeDocument/2006/relationships/hyperlink" Target="https://citd.cpc.tw/CITDWeb/Web/UpWebload/80f79366-79c8-4211-83b0-0d624b604adc.pdf" TargetMode="External"/></Relationships>
</file>

<file path=ppt/slides/_rels/slide69.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hyperlink" Target="https://tiip.itnet.org.tw/news_page.php?m=1&amp;pk=1099" TargetMode="External"/><Relationship Id="rId7" Type="http://schemas.openxmlformats.org/officeDocument/2006/relationships/slide" Target="slide38.xml"/><Relationship Id="rId2" Type="http://schemas.openxmlformats.org/officeDocument/2006/relationships/notesSlide" Target="../notesSlides/notesSlide69.xml"/><Relationship Id="rId1" Type="http://schemas.openxmlformats.org/officeDocument/2006/relationships/slideLayout" Target="../slideLayouts/slideLayout15.xml"/><Relationship Id="rId6" Type="http://schemas.openxmlformats.org/officeDocument/2006/relationships/hyperlink" Target="https://tiip.itnet.org.tw/FilesSummernote/News/files/%E5%8D%94%E5%8A%A9%E7%94%A2%E6%A5%AD%E6%8F%90%E5%8D%87%E7%AB%B6%E7%88%AD%E5%8A%9B%E5%B8%83%E5%B1%80%E6%B5%B7%E5%A4%96%E5%B8%82%E5%A0%B4%E8%A8%88%E7%95%AB_%E6%87%B6%E4%BA%BA%E5%8C%85.pdf" TargetMode="External"/><Relationship Id="rId5" Type="http://schemas.openxmlformats.org/officeDocument/2006/relationships/hyperlink" Target="https://tiip.itnet.org.tw/FilesSummernote/News/files/%E5%8D%94%E5%8A%A9%E7%94%A2%E6%A5%AD%E6%8F%90%E5%8D%87%E7%AB%B6%E7%88%AD%E5%8A%9B%E5%B8%83%E5%B1%80%E6%B5%B7%E5%A4%96%E5%B8%82%E5%A0%B4%E8%A8%88%E7%95%AB_%E7%B0%A1%E5%A0%B1.pdf" TargetMode="External"/><Relationship Id="rId4" Type="http://schemas.openxmlformats.org/officeDocument/2006/relationships/hyperlink" Target="https://tiip.itnet.org.tw/FilesSummernote/News/files/%E5%8D%94%E5%8A%A9%E7%94%A2%E6%A5%AD%E6%8F%90%E5%8D%87%E7%AB%B6%E7%88%AD%E5%8A%9B%E5%B8%83%E5%B1%80%E6%B5%B7%E5%A4%96%E5%B8%82%E5%A0%B4%E8%A8%88%E7%95%AB-%E7%94%A2%E6%A5%AD%E8%81%AF%E7%9B%9F-%E7%94%B3%E8%AB%8B%E9%A0%88%E7%9F%A5(2).pdf" TargetMode="External"/><Relationship Id="rId9" Type="http://schemas.openxmlformats.org/officeDocument/2006/relationships/slide" Target="slide1.xml"/></Relationships>
</file>

<file path=ppt/slides/_rels/slide7.xml.rels><?xml version="1.0" encoding="UTF-8" standalone="yes"?>
<Relationships xmlns="http://schemas.openxmlformats.org/package/2006/relationships"><Relationship Id="rId3" Type="http://schemas.openxmlformats.org/officeDocument/2006/relationships/hyperlink" Target="https://assist.nat.gov.tw/wSite/ct?xItem=284983&amp;ctNode=254&amp;mp=2&amp;xPublic=" TargetMode="Externa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slide" Target="slide1.xml"/><Relationship Id="rId5" Type="http://schemas.openxmlformats.org/officeDocument/2006/relationships/slide" Target="slide9.xml"/><Relationship Id="rId4" Type="http://schemas.openxmlformats.org/officeDocument/2006/relationships/hyperlink" Target="https://eii.nat.gov.tw/tiip-net/file/%E7%94%B3%E8%AB%8B%E9%A0%88%E7%9F%A5v18_0808_0900.pdf"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proj05.ekm.org.tw/cloud/web/AThings_AI.aspx?P=4be58907-400e-4749-ae7e-bf30de35a98f" TargetMode="External"/><Relationship Id="rId7" Type="http://schemas.openxmlformats.org/officeDocument/2006/relationships/slide" Target="slide1.xml"/><Relationship Id="rId2" Type="http://schemas.openxmlformats.org/officeDocument/2006/relationships/notesSlide" Target="../notesSlides/notesSlide70.xml"/><Relationship Id="rId1" Type="http://schemas.openxmlformats.org/officeDocument/2006/relationships/slideLayout" Target="../slideLayouts/slideLayout15.xml"/><Relationship Id="rId6" Type="http://schemas.openxmlformats.org/officeDocument/2006/relationships/slide" Target="slide38.xml"/><Relationship Id="rId5" Type="http://schemas.openxmlformats.org/officeDocument/2006/relationships/slide" Target="slide9.xml"/><Relationship Id="rId4" Type="http://schemas.openxmlformats.org/officeDocument/2006/relationships/hyperlink" Target="https://proj05.ekm.org.tw/cloud/Web/UpWebload/ac2ed87c-786b-48ea-a82c-ec4eb6b7405d.pdf"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tiip.itnet.org.tw/news_page.php?m=1&amp;pk=1091" TargetMode="External"/><Relationship Id="rId7" Type="http://schemas.openxmlformats.org/officeDocument/2006/relationships/slide" Target="slide1.xml"/><Relationship Id="rId2" Type="http://schemas.openxmlformats.org/officeDocument/2006/relationships/notesSlide" Target="../notesSlides/notesSlide71.xml"/><Relationship Id="rId1" Type="http://schemas.openxmlformats.org/officeDocument/2006/relationships/slideLayout" Target="../slideLayouts/slideLayout15.xml"/><Relationship Id="rId6" Type="http://schemas.openxmlformats.org/officeDocument/2006/relationships/slide" Target="slide9.xml"/><Relationship Id="rId5" Type="http://schemas.openxmlformats.org/officeDocument/2006/relationships/slide" Target="slide38.xml"/><Relationship Id="rId4" Type="http://schemas.openxmlformats.org/officeDocument/2006/relationships/hyperlink" Target="https://tiip.itnet.org.tw/FilesSummernote/News/files/%E6%B0%91%E7%94%9F%E5%8C%96%E5%B7%A5%E7%94%A2%E6%A5%AD%E4%BD%8E%E7%A2%B3%E8%BD%89%E5%9E%8B%E6%8E%A8%E5%8B%95%E8%A8%88%E7%95%AB%20-%E7%94%B3%E8%AB%8B%E9%A0%88%E7%9F%A5.pdf"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www.aoc.gov.tw/showPublic/376" TargetMode="External"/><Relationship Id="rId2" Type="http://schemas.openxmlformats.org/officeDocument/2006/relationships/notesSlide" Target="../notesSlides/notesSlide72.xml"/><Relationship Id="rId1" Type="http://schemas.openxmlformats.org/officeDocument/2006/relationships/slideLayout" Target="../slideLayouts/slideLayout15.xml"/><Relationship Id="rId5" Type="http://schemas.openxmlformats.org/officeDocument/2006/relationships/slide" Target="slide1.xml"/><Relationship Id="rId4" Type="http://schemas.openxmlformats.org/officeDocument/2006/relationships/slide" Target="slide9.xml"/></Relationships>
</file>

<file path=ppt/slides/_rels/slide73.xml.rels><?xml version="1.0" encoding="UTF-8" standalone="yes"?>
<Relationships xmlns="http://schemas.openxmlformats.org/package/2006/relationships"><Relationship Id="rId3" Type="http://schemas.openxmlformats.org/officeDocument/2006/relationships/hyperlink" Target="https://digiplus.adi.gov.tw/plan_detail.html?id=3697ED39-F172-42FE-BAEA-ACEE967D58DE" TargetMode="External"/><Relationship Id="rId2" Type="http://schemas.openxmlformats.org/officeDocument/2006/relationships/notesSlide" Target="../notesSlides/notesSlide73.xml"/><Relationship Id="rId1" Type="http://schemas.openxmlformats.org/officeDocument/2006/relationships/slideLayout" Target="../slideLayouts/slideLayout15.xml"/><Relationship Id="rId6" Type="http://schemas.openxmlformats.org/officeDocument/2006/relationships/slide" Target="slide10.xml"/><Relationship Id="rId5" Type="http://schemas.openxmlformats.org/officeDocument/2006/relationships/slide" Target="slide9.xml"/><Relationship Id="rId4" Type="http://schemas.openxmlformats.org/officeDocument/2006/relationships/hyperlink" Target="https://digiplus.adi.gov.tw/api/v1/contentDownload/file?id=889DE52B-EF0E-443D-B096-91E20A1DE86E&amp;fname=114%E5%B9%B4%E5%BA%A6%E6%95%B8%E4%BD%8D%E6%9C%8D%E5%8B%99%E5%89%B5%E6%96%B0%E8%A3%9C%E5%8A%A9%E8%A8%88%E7%95%AB_%E7%94%B3%E8%AB%8B%E9%A0%88%E7%9F%A5.pdf" TargetMode="External"/></Relationships>
</file>

<file path=ppt/slides/_rels/slide74.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notesSlide" Target="../notesSlides/notesSlide74.xml"/><Relationship Id="rId7" Type="http://schemas.openxmlformats.org/officeDocument/2006/relationships/slide" Target="slide5.xml"/><Relationship Id="rId12" Type="http://schemas.openxmlformats.org/officeDocument/2006/relationships/slide" Target="slide11.xml"/><Relationship Id="rId2" Type="http://schemas.openxmlformats.org/officeDocument/2006/relationships/slideLayout" Target="../slideLayouts/slideLayout15.xml"/><Relationship Id="rId1" Type="http://schemas.openxmlformats.org/officeDocument/2006/relationships/tags" Target="../tags/tag4.xml"/><Relationship Id="rId6" Type="http://schemas.openxmlformats.org/officeDocument/2006/relationships/slide" Target="slide10.xml"/><Relationship Id="rId11" Type="http://schemas.openxmlformats.org/officeDocument/2006/relationships/slide" Target="slide2.xml"/><Relationship Id="rId5" Type="http://schemas.openxmlformats.org/officeDocument/2006/relationships/slide" Target="slide9.xml"/><Relationship Id="rId10" Type="http://schemas.openxmlformats.org/officeDocument/2006/relationships/slide" Target="slide7.xml"/><Relationship Id="rId4" Type="http://schemas.openxmlformats.org/officeDocument/2006/relationships/slide" Target="slide20.xml"/><Relationship Id="rId9" Type="http://schemas.openxmlformats.org/officeDocument/2006/relationships/slide" Target="slide8.xml"/></Relationships>
</file>

<file path=ppt/slides/_rels/slide75.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14.xml"/><Relationship Id="rId3" Type="http://schemas.openxmlformats.org/officeDocument/2006/relationships/notesSlide" Target="../notesSlides/notesSlide75.xml"/><Relationship Id="rId7" Type="http://schemas.openxmlformats.org/officeDocument/2006/relationships/slide" Target="slide17.xml"/><Relationship Id="rId12" Type="http://schemas.openxmlformats.org/officeDocument/2006/relationships/slide" Target="slide13.xml"/><Relationship Id="rId2" Type="http://schemas.openxmlformats.org/officeDocument/2006/relationships/slideLayout" Target="../slideLayouts/slideLayout15.xml"/><Relationship Id="rId1" Type="http://schemas.openxmlformats.org/officeDocument/2006/relationships/tags" Target="../tags/tag5.xml"/><Relationship Id="rId6" Type="http://schemas.openxmlformats.org/officeDocument/2006/relationships/slide" Target="slide1.xml"/><Relationship Id="rId11" Type="http://schemas.openxmlformats.org/officeDocument/2006/relationships/slide" Target="slide12.xml"/><Relationship Id="rId5" Type="http://schemas.openxmlformats.org/officeDocument/2006/relationships/slide" Target="slide9.xml"/><Relationship Id="rId10" Type="http://schemas.openxmlformats.org/officeDocument/2006/relationships/slide" Target="slide11.xml"/><Relationship Id="rId4" Type="http://schemas.openxmlformats.org/officeDocument/2006/relationships/slide" Target="slide20.xml"/><Relationship Id="rId9" Type="http://schemas.openxmlformats.org/officeDocument/2006/relationships/slide" Target="slide16.xml"/><Relationship Id="rId14" Type="http://schemas.openxmlformats.org/officeDocument/2006/relationships/slide" Target="slide15.xml"/></Relationships>
</file>

<file path=ppt/slides/_rels/slide76.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notesSlide" Target="../notesSlides/notesSlide76.xml"/><Relationship Id="rId7" Type="http://schemas.openxmlformats.org/officeDocument/2006/relationships/slide" Target="slide10.xml"/><Relationship Id="rId12" Type="http://schemas.openxmlformats.org/officeDocument/2006/relationships/slide" Target="slide24.xml"/><Relationship Id="rId2" Type="http://schemas.openxmlformats.org/officeDocument/2006/relationships/slideLayout" Target="../slideLayouts/slideLayout15.xml"/><Relationship Id="rId1" Type="http://schemas.openxmlformats.org/officeDocument/2006/relationships/tags" Target="../tags/tag6.xml"/><Relationship Id="rId6" Type="http://schemas.openxmlformats.org/officeDocument/2006/relationships/slide" Target="slide1.xml"/><Relationship Id="rId11" Type="http://schemas.openxmlformats.org/officeDocument/2006/relationships/slide" Target="slide23.xml"/><Relationship Id="rId5" Type="http://schemas.openxmlformats.org/officeDocument/2006/relationships/slide" Target="slide9.xml"/><Relationship Id="rId10" Type="http://schemas.openxmlformats.org/officeDocument/2006/relationships/slide" Target="slide25.xml"/><Relationship Id="rId4" Type="http://schemas.openxmlformats.org/officeDocument/2006/relationships/hyperlink" Target="https://pages.awscloud.com/tw-aws-training-paid-course.html" TargetMode="External"/><Relationship Id="rId9" Type="http://schemas.openxmlformats.org/officeDocument/2006/relationships/slide" Target="slide22.xml"/></Relationships>
</file>

<file path=ppt/slides/_rels/slide8.xml.rels><?xml version="1.0" encoding="UTF-8" standalone="yes"?>
<Relationships xmlns="http://schemas.openxmlformats.org/package/2006/relationships"><Relationship Id="rId3" Type="http://schemas.openxmlformats.org/officeDocument/2006/relationships/hyperlink" Target="https://citd.cpc.tw/CITDWeb/Web/UpWebload/e78ce0fc-f910-4c96-95ee-305624dd10b0.pdf"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slide" Target="slide1.xml"/><Relationship Id="rId5" Type="http://schemas.openxmlformats.org/officeDocument/2006/relationships/slide" Target="slide9.xml"/><Relationship Id="rId4" Type="http://schemas.openxmlformats.org/officeDocument/2006/relationships/hyperlink" Target="https://keid.nat.gov.tw/citdweb/Web/Index.aspx"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keid.nat.gov.tw/brand-evaluation/" TargetMode="External"/><Relationship Id="rId7" Type="http://schemas.openxmlformats.org/officeDocument/2006/relationships/slide" Target="slide1.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slide" Target="slide9.xml"/><Relationship Id="rId5" Type="http://schemas.openxmlformats.org/officeDocument/2006/relationships/hyperlink" Target="https://keid.nat.gov.tw/branding-taiwan/news/events_more?id=ba6072eabb4f464f92f76f81f8f72010" TargetMode="External"/><Relationship Id="rId4" Type="http://schemas.openxmlformats.org/officeDocument/2006/relationships/hyperlink" Target="https://keid.nat.gov.tw/branding-taiwa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65F89713-ADFF-EC85-E8C1-4B7EC0C7DE10}"/>
              </a:ext>
            </a:extLst>
          </p:cNvPr>
          <p:cNvSpPr txBox="1"/>
          <p:nvPr/>
        </p:nvSpPr>
        <p:spPr>
          <a:xfrm>
            <a:off x="2682068" y="2314439"/>
            <a:ext cx="721351" cy="215444"/>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8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資本額 </a:t>
            </a:r>
            <a:r>
              <a:rPr lang="en-US" altLang="zh-TW" sz="8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&gt;</a:t>
            </a:r>
            <a:r>
              <a:rPr lang="zh-TW" altLang="en-US" sz="8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 </a:t>
            </a:r>
            <a:r>
              <a:rPr lang="en-US" altLang="zh-TW" sz="8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800</a:t>
            </a:r>
            <a:r>
              <a:rPr lang="zh-TW" altLang="en-US" sz="8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萬</a:t>
            </a:r>
            <a:endParaRPr lang="en-US" sz="800" b="1" kern="0" dirty="0" err="1">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endParaRPr>
          </a:p>
        </p:txBody>
      </p:sp>
      <p:sp>
        <p:nvSpPr>
          <p:cNvPr id="100" name="TextBox 99">
            <a:extLst>
              <a:ext uri="{FF2B5EF4-FFF2-40B4-BE49-F238E27FC236}">
                <a16:creationId xmlns:a16="http://schemas.microsoft.com/office/drawing/2014/main" id="{B047EBB7-D02D-4BFA-A072-F0F5795EADE4}"/>
              </a:ext>
            </a:extLst>
          </p:cNvPr>
          <p:cNvSpPr txBox="1"/>
          <p:nvPr/>
        </p:nvSpPr>
        <p:spPr>
          <a:xfrm>
            <a:off x="882294" y="4428040"/>
            <a:ext cx="615553" cy="382295"/>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000000"/>
                </a:solidFill>
                <a:effectLst/>
                <a:uLnTx/>
                <a:uFillTx/>
                <a:latin typeface="Amazon Ember"/>
                <a:ea typeface="+mn-ea"/>
                <a:cs typeface="+mn-cs"/>
              </a:rPr>
              <a:t>製造業</a:t>
            </a:r>
            <a:endParaRPr kumimoji="0" lang="en-US" sz="1600" b="1" i="0" u="none" strike="noStrike" kern="1200" cap="none" spc="0" normalizeH="0" baseline="0" noProof="0" dirty="0" err="1">
              <a:ln>
                <a:noFill/>
              </a:ln>
              <a:solidFill>
                <a:srgbClr val="000000"/>
              </a:solidFill>
              <a:effectLst/>
              <a:uLnTx/>
              <a:uFillTx/>
              <a:latin typeface="Amazon Ember"/>
              <a:ea typeface="+mn-ea"/>
              <a:cs typeface="+mn-cs"/>
            </a:endParaRPr>
          </a:p>
        </p:txBody>
      </p:sp>
      <p:grpSp>
        <p:nvGrpSpPr>
          <p:cNvPr id="12" name="Group 11">
            <a:extLst>
              <a:ext uri="{FF2B5EF4-FFF2-40B4-BE49-F238E27FC236}">
                <a16:creationId xmlns:a16="http://schemas.microsoft.com/office/drawing/2014/main" id="{6AB6FBCC-E2E5-F953-016D-7206F9D2F1F8}"/>
              </a:ext>
            </a:extLst>
          </p:cNvPr>
          <p:cNvGrpSpPr/>
          <p:nvPr/>
        </p:nvGrpSpPr>
        <p:grpSpPr>
          <a:xfrm>
            <a:off x="2892458" y="5365490"/>
            <a:ext cx="375484" cy="530303"/>
            <a:chOff x="2829440" y="4385754"/>
            <a:chExt cx="375484" cy="471258"/>
          </a:xfrm>
        </p:grpSpPr>
        <p:cxnSp>
          <p:nvCxnSpPr>
            <p:cNvPr id="131" name="Straight Connector 130">
              <a:extLst>
                <a:ext uri="{FF2B5EF4-FFF2-40B4-BE49-F238E27FC236}">
                  <a16:creationId xmlns:a16="http://schemas.microsoft.com/office/drawing/2014/main" id="{7014EE60-2305-4CF7-A154-6D129D8552F3}"/>
                </a:ext>
              </a:extLst>
            </p:cNvPr>
            <p:cNvCxnSpPr>
              <a:cxnSpLocks/>
            </p:cNvCxnSpPr>
            <p:nvPr/>
          </p:nvCxnSpPr>
          <p:spPr>
            <a:xfrm>
              <a:off x="2833795" y="4385754"/>
              <a:ext cx="348424"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0428944-8E45-4B14-9EE7-004B3D39C105}"/>
                </a:ext>
              </a:extLst>
            </p:cNvPr>
            <p:cNvCxnSpPr>
              <a:cxnSpLocks/>
            </p:cNvCxnSpPr>
            <p:nvPr/>
          </p:nvCxnSpPr>
          <p:spPr>
            <a:xfrm flipH="1" flipV="1">
              <a:off x="2829440" y="4387027"/>
              <a:ext cx="2384" cy="469985"/>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0725B8D-9B1A-427D-A729-6394B722BDA1}"/>
                </a:ext>
              </a:extLst>
            </p:cNvPr>
            <p:cNvCxnSpPr>
              <a:cxnSpLocks/>
            </p:cNvCxnSpPr>
            <p:nvPr/>
          </p:nvCxnSpPr>
          <p:spPr>
            <a:xfrm>
              <a:off x="2833994" y="4856998"/>
              <a:ext cx="370930"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429E934D-F766-E601-4D49-3BB2A0A8265D}"/>
              </a:ext>
            </a:extLst>
          </p:cNvPr>
          <p:cNvSpPr txBox="1"/>
          <p:nvPr/>
        </p:nvSpPr>
        <p:spPr>
          <a:xfrm>
            <a:off x="1967668" y="1770814"/>
            <a:ext cx="527515" cy="646331"/>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餐飲</a:t>
            </a:r>
            <a:br>
              <a:rPr lang="en-US" altLang="zh-TW" sz="1200" b="1" kern="0" dirty="0">
                <a:solidFill>
                  <a:srgbClr val="FFFFFF">
                    <a:lumMod val="50000"/>
                  </a:srgbClr>
                </a:solidFill>
                <a:latin typeface="Microsoft JhengHei UI" panose="020B0604030504040204" pitchFamily="34" charset="-120"/>
                <a:ea typeface="Microsoft JhengHei UI" panose="020B0604030504040204" pitchFamily="34" charset="-120"/>
                <a:cs typeface="Amazon Ember" panose="020B0603020204020204" pitchFamily="34" charset="0"/>
              </a:rPr>
            </a:br>
            <a:r>
              <a:rPr lang="zh-TW" altLang="en-US" sz="12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零售</a:t>
            </a:r>
            <a:br>
              <a:rPr lang="en-US" altLang="zh-TW" sz="1200" b="1" kern="0" dirty="0">
                <a:solidFill>
                  <a:srgbClr val="FFFFFF">
                    <a:lumMod val="50000"/>
                  </a:srgbClr>
                </a:solidFill>
                <a:latin typeface="Microsoft JhengHei UI" panose="020B0604030504040204" pitchFamily="34" charset="-120"/>
                <a:ea typeface="Microsoft JhengHei UI" panose="020B0604030504040204" pitchFamily="34" charset="-120"/>
                <a:cs typeface="Amazon Ember" panose="020B0603020204020204" pitchFamily="34" charset="0"/>
              </a:rPr>
            </a:br>
            <a:r>
              <a:rPr lang="zh-TW" altLang="en-US" sz="12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旅宿</a:t>
            </a:r>
            <a:r>
              <a:rPr lang="zh-TW" altLang="en-US" sz="800" b="1" kern="0" dirty="0">
                <a:solidFill>
                  <a:srgbClr val="FFFFFF">
                    <a:lumMod val="50000"/>
                  </a:srgbClr>
                </a:solidFill>
                <a:latin typeface="Microsoft JhengHei UI" panose="020B0604030504040204" pitchFamily="34" charset="-120"/>
                <a:ea typeface="Microsoft JhengHei UI" panose="020B0604030504040204" pitchFamily="34" charset="-120"/>
                <a:cs typeface="Amazon Ember" panose="020B0603020204020204" pitchFamily="34" charset="0"/>
              </a:rPr>
              <a:t>等</a:t>
            </a:r>
            <a:endParaRPr lang="en-US" sz="1200" b="1" kern="0" dirty="0">
              <a:solidFill>
                <a:srgbClr val="FFFFFF">
                  <a:lumMod val="50000"/>
                </a:srgbClr>
              </a:solidFill>
              <a:latin typeface="Microsoft JhengHei UI" panose="020B0604030504040204" pitchFamily="34" charset="-120"/>
              <a:ea typeface="Microsoft JhengHei UI" panose="020B0604030504040204" pitchFamily="34" charset="-120"/>
              <a:cs typeface="Amazon Ember" panose="020B0603020204020204" pitchFamily="34" charset="0"/>
            </a:endParaRPr>
          </a:p>
        </p:txBody>
      </p:sp>
      <p:sp>
        <p:nvSpPr>
          <p:cNvPr id="25" name="TextBox 24">
            <a:extLst>
              <a:ext uri="{FF2B5EF4-FFF2-40B4-BE49-F238E27FC236}">
                <a16:creationId xmlns:a16="http://schemas.microsoft.com/office/drawing/2014/main" id="{4238DB2E-78B9-B058-0FA7-A4EAF8BAC4D1}"/>
              </a:ext>
            </a:extLst>
          </p:cNvPr>
          <p:cNvSpPr txBox="1"/>
          <p:nvPr/>
        </p:nvSpPr>
        <p:spPr>
          <a:xfrm>
            <a:off x="1952813" y="2440010"/>
            <a:ext cx="242054" cy="230832"/>
          </a:xfrm>
          <a:prstGeom prst="rect">
            <a:avLst/>
          </a:prstGeom>
          <a:noFill/>
        </p:spPr>
        <p:txBody>
          <a:bodyPr wrap="none" lIns="0" rIns="0" rtlCol="0">
            <a:spAutoFit/>
          </a:bodyPr>
          <a:lstStyle>
            <a:defPPr>
              <a:defRPr lang="en-US"/>
            </a:defPPr>
            <a:lvl1pPr>
              <a:defRPr sz="900" b="1">
                <a:solidFill>
                  <a:srgbClr val="FF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FF0000"/>
                </a:solidFill>
                <a:effectLst/>
                <a:uLnTx/>
                <a:uFillTx/>
                <a:latin typeface="Amazon Ember"/>
                <a:ea typeface="+mn-ea"/>
                <a:cs typeface="+mn-cs"/>
              </a:rPr>
              <a:t>#</a:t>
            </a:r>
            <a:r>
              <a:rPr kumimoji="0" lang="zh-TW" altLang="en-US" sz="900" b="1" i="0" u="none" strike="noStrike" kern="1200" cap="none" spc="0" normalizeH="0" baseline="0" noProof="0" dirty="0">
                <a:ln>
                  <a:noFill/>
                </a:ln>
                <a:solidFill>
                  <a:srgbClr val="FF0000"/>
                </a:solidFill>
                <a:effectLst/>
                <a:uLnTx/>
                <a:uFillTx/>
                <a:latin typeface="Amazon Ember"/>
                <a:ea typeface="+mn-ea"/>
                <a:cs typeface="+mn-cs"/>
              </a:rPr>
              <a:t> </a:t>
            </a:r>
            <a:r>
              <a:rPr kumimoji="0" lang="en-US" altLang="zh-TW" sz="900" b="1" i="0" u="none" strike="noStrike" kern="1200" cap="none" spc="0" normalizeH="0" baseline="0" noProof="0" dirty="0">
                <a:ln>
                  <a:noFill/>
                </a:ln>
                <a:solidFill>
                  <a:srgbClr val="FF0000"/>
                </a:solidFill>
                <a:effectLst/>
                <a:uLnTx/>
                <a:uFillTx/>
                <a:latin typeface="Amazon Ember"/>
                <a:ea typeface="+mn-ea"/>
                <a:cs typeface="+mn-cs"/>
              </a:rPr>
              <a:t>AI</a:t>
            </a:r>
            <a:r>
              <a:rPr kumimoji="0" lang="zh-TW" altLang="en-US" sz="900" b="1" i="0" u="none" strike="noStrike" kern="1200" cap="none" spc="0" normalizeH="0" baseline="0" noProof="0" dirty="0">
                <a:ln>
                  <a:noFill/>
                </a:ln>
                <a:solidFill>
                  <a:srgbClr val="FF0000"/>
                </a:solidFill>
                <a:effectLst/>
                <a:uLnTx/>
                <a:uFillTx/>
                <a:latin typeface="Amazon Ember"/>
                <a:ea typeface="+mn-ea"/>
                <a:cs typeface="+mn-cs"/>
              </a:rPr>
              <a:t> </a:t>
            </a:r>
            <a:endParaRPr kumimoji="0" lang="en-US" sz="900" b="1" i="0" u="none" strike="noStrike" kern="1200" cap="none" spc="0" normalizeH="0" baseline="0" noProof="0" dirty="0">
              <a:ln>
                <a:noFill/>
              </a:ln>
              <a:solidFill>
                <a:srgbClr val="FF0000"/>
              </a:solidFill>
              <a:effectLst/>
              <a:uLnTx/>
              <a:uFillTx/>
              <a:latin typeface="Amazon Ember"/>
              <a:ea typeface="+mn-ea"/>
              <a:cs typeface="+mn-cs"/>
            </a:endParaRPr>
          </a:p>
        </p:txBody>
      </p:sp>
      <p:sp>
        <p:nvSpPr>
          <p:cNvPr id="26" name="TextBox 25">
            <a:extLst>
              <a:ext uri="{FF2B5EF4-FFF2-40B4-BE49-F238E27FC236}">
                <a16:creationId xmlns:a16="http://schemas.microsoft.com/office/drawing/2014/main" id="{F76237E6-58DC-EC73-209C-DDF9DF360E99}"/>
              </a:ext>
            </a:extLst>
          </p:cNvPr>
          <p:cNvSpPr txBox="1"/>
          <p:nvPr/>
        </p:nvSpPr>
        <p:spPr>
          <a:xfrm>
            <a:off x="2220071" y="2448510"/>
            <a:ext cx="314189" cy="230832"/>
          </a:xfrm>
          <a:prstGeom prst="rect">
            <a:avLst/>
          </a:prstGeom>
          <a:noFill/>
        </p:spPr>
        <p:txBody>
          <a:bodyPr wrap="none" lIns="0" rIns="0" rtlCol="0">
            <a:spAutoFit/>
          </a:bodyPr>
          <a:lstStyle>
            <a:defPPr>
              <a:defRPr lang="en-US"/>
            </a:defPPr>
            <a:lvl1pPr>
              <a:defRPr sz="900" b="1">
                <a:solidFill>
                  <a:srgbClr val="FF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900" b="1" i="0" u="none" strike="noStrike" kern="1200" cap="none" spc="0" normalizeH="0" baseline="0" noProof="0" dirty="0">
                <a:ln>
                  <a:noFill/>
                </a:ln>
                <a:solidFill>
                  <a:srgbClr val="FF0000"/>
                </a:solidFill>
                <a:effectLst/>
                <a:uLnTx/>
                <a:uFillTx/>
                <a:latin typeface="Amazon Ember"/>
                <a:ea typeface="+mn-ea"/>
                <a:cs typeface="+mn-cs"/>
              </a:rPr>
              <a:t>#</a:t>
            </a:r>
            <a:r>
              <a:rPr kumimoji="0" lang="zh-TW" altLang="en-US" sz="900" b="1" i="0" u="none" strike="noStrike" kern="1200" cap="none" spc="0" normalizeH="0" baseline="0" noProof="0" dirty="0">
                <a:ln>
                  <a:noFill/>
                </a:ln>
                <a:solidFill>
                  <a:srgbClr val="FF0000"/>
                </a:solidFill>
                <a:effectLst/>
                <a:uLnTx/>
                <a:uFillTx/>
                <a:latin typeface="Amazon Ember"/>
                <a:ea typeface="+mn-ea"/>
                <a:cs typeface="+mn-cs"/>
              </a:rPr>
              <a:t> </a:t>
            </a:r>
            <a:r>
              <a:rPr kumimoji="0" lang="en-US" altLang="zh-TW" sz="900" b="1" i="0" u="none" strike="noStrike" kern="1200" cap="none" spc="0" normalizeH="0" baseline="0" noProof="0" dirty="0">
                <a:ln>
                  <a:noFill/>
                </a:ln>
                <a:solidFill>
                  <a:srgbClr val="FF0000"/>
                </a:solidFill>
                <a:effectLst/>
                <a:uLnTx/>
                <a:uFillTx/>
                <a:latin typeface="Amazon Ember"/>
                <a:ea typeface="+mn-ea"/>
                <a:cs typeface="+mn-cs"/>
              </a:rPr>
              <a:t>ESG</a:t>
            </a:r>
            <a:endParaRPr kumimoji="0" lang="en-US" sz="900" b="1" i="0" u="none" strike="noStrike" kern="1200" cap="none" spc="0" normalizeH="0" baseline="0" noProof="0" dirty="0">
              <a:ln>
                <a:noFill/>
              </a:ln>
              <a:solidFill>
                <a:srgbClr val="FF0000"/>
              </a:solidFill>
              <a:effectLst/>
              <a:uLnTx/>
              <a:uFillTx/>
              <a:latin typeface="Amazon Ember"/>
              <a:ea typeface="+mn-ea"/>
              <a:cs typeface="+mn-cs"/>
            </a:endParaRPr>
          </a:p>
        </p:txBody>
      </p:sp>
      <p:grpSp>
        <p:nvGrpSpPr>
          <p:cNvPr id="4" name="Group 3">
            <a:extLst>
              <a:ext uri="{FF2B5EF4-FFF2-40B4-BE49-F238E27FC236}">
                <a16:creationId xmlns:a16="http://schemas.microsoft.com/office/drawing/2014/main" id="{15E6F74D-39DF-D841-8034-33AA7F9EDC59}"/>
              </a:ext>
            </a:extLst>
          </p:cNvPr>
          <p:cNvGrpSpPr/>
          <p:nvPr/>
        </p:nvGrpSpPr>
        <p:grpSpPr>
          <a:xfrm>
            <a:off x="2616438" y="1729070"/>
            <a:ext cx="1368066" cy="1719921"/>
            <a:chOff x="3438918" y="3545763"/>
            <a:chExt cx="434350" cy="435259"/>
          </a:xfrm>
        </p:grpSpPr>
        <p:cxnSp>
          <p:nvCxnSpPr>
            <p:cNvPr id="10" name="Straight Connector 9">
              <a:extLst>
                <a:ext uri="{FF2B5EF4-FFF2-40B4-BE49-F238E27FC236}">
                  <a16:creationId xmlns:a16="http://schemas.microsoft.com/office/drawing/2014/main" id="{9F1D2D47-AD92-3773-8CED-F41262CA5356}"/>
                </a:ext>
              </a:extLst>
            </p:cNvPr>
            <p:cNvCxnSpPr>
              <a:cxnSpLocks/>
            </p:cNvCxnSpPr>
            <p:nvPr/>
          </p:nvCxnSpPr>
          <p:spPr>
            <a:xfrm>
              <a:off x="3438918" y="3545763"/>
              <a:ext cx="264001"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A89D30-39E7-B234-E511-6D99388A8BA9}"/>
                </a:ext>
              </a:extLst>
            </p:cNvPr>
            <p:cNvCxnSpPr>
              <a:cxnSpLocks/>
            </p:cNvCxnSpPr>
            <p:nvPr/>
          </p:nvCxnSpPr>
          <p:spPr>
            <a:xfrm flipV="1">
              <a:off x="3438918" y="3545763"/>
              <a:ext cx="0" cy="430015"/>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C4214F8-CDC9-E373-6154-3E61E2383D3D}"/>
                </a:ext>
              </a:extLst>
            </p:cNvPr>
            <p:cNvCxnSpPr>
              <a:cxnSpLocks/>
            </p:cNvCxnSpPr>
            <p:nvPr/>
          </p:nvCxnSpPr>
          <p:spPr>
            <a:xfrm flipV="1">
              <a:off x="3438918" y="3697820"/>
              <a:ext cx="433785" cy="359"/>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AD93A63-FBBC-1BBA-A1D1-320487E47F4D}"/>
                </a:ext>
              </a:extLst>
            </p:cNvPr>
            <p:cNvCxnSpPr>
              <a:cxnSpLocks/>
            </p:cNvCxnSpPr>
            <p:nvPr/>
          </p:nvCxnSpPr>
          <p:spPr>
            <a:xfrm>
              <a:off x="3440696" y="3979377"/>
              <a:ext cx="382831" cy="1645"/>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366BBEC-1541-4BCB-5EDE-093A728679AE}"/>
                </a:ext>
              </a:extLst>
            </p:cNvPr>
            <p:cNvCxnSpPr>
              <a:cxnSpLocks/>
            </p:cNvCxnSpPr>
            <p:nvPr/>
          </p:nvCxnSpPr>
          <p:spPr>
            <a:xfrm flipV="1">
              <a:off x="3439483" y="3843679"/>
              <a:ext cx="433785" cy="359"/>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 name="Rectangle: Rounded Corners 14">
            <a:hlinkClick r:id="rId4" action="ppaction://hlinksldjump"/>
            <a:extLst>
              <a:ext uri="{FF2B5EF4-FFF2-40B4-BE49-F238E27FC236}">
                <a16:creationId xmlns:a16="http://schemas.microsoft.com/office/drawing/2014/main" id="{BD8B466F-7CF3-6FCF-EB21-DF3C8BFB9556}"/>
              </a:ext>
            </a:extLst>
          </p:cNvPr>
          <p:cNvSpPr/>
          <p:nvPr/>
        </p:nvSpPr>
        <p:spPr>
          <a:xfrm>
            <a:off x="3501996" y="3259176"/>
            <a:ext cx="4754880" cy="370565"/>
          </a:xfrm>
          <a:prstGeom prst="roundRect">
            <a:avLst/>
          </a:prstGeom>
          <a:solidFill>
            <a:schemeClr val="tx1">
              <a:lumMod val="65000"/>
              <a:lumOff val="3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b="1" i="0" u="none" strike="noStrike" kern="1200" cap="none" spc="0" normalizeH="0" baseline="0" noProof="0" dirty="0">
                <a:ln>
                  <a:noFill/>
                </a:ln>
                <a:solidFill>
                  <a:srgbClr val="FFFFFF"/>
                </a:solidFill>
                <a:effectLst/>
                <a:uLnTx/>
                <a:uFillTx/>
                <a:latin typeface="Amazon Ember"/>
                <a:ea typeface="+mn-ea"/>
                <a:cs typeface="+mn-cs"/>
              </a:rPr>
              <a:t>商業服務業數據驅動價值創造計畫</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 </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最高</a:t>
            </a:r>
            <a:r>
              <a:rPr kumimoji="0" lang="zh-TW" altLang="en-US" sz="1400" b="0" i="0" u="none" strike="noStrike" kern="1200" cap="none" spc="0" normalizeH="0" baseline="0" noProof="0" dirty="0">
                <a:ln>
                  <a:noFill/>
                </a:ln>
                <a:solidFill>
                  <a:srgbClr val="FFFFFF"/>
                </a:solidFill>
                <a:effectLst/>
                <a:uLnTx/>
                <a:uFillTx/>
                <a:latin typeface="Amazon Ember"/>
                <a:ea typeface="+mn-ea"/>
                <a:cs typeface="+mn-cs"/>
              </a:rPr>
              <a:t> </a:t>
            </a:r>
            <a:r>
              <a:rPr kumimoji="0" lang="en-US" altLang="zh-TW" sz="1600" b="1" i="0" u="none" strike="noStrike" kern="1200" cap="none" spc="0" normalizeH="0" baseline="0" noProof="0" dirty="0">
                <a:ln>
                  <a:noFill/>
                </a:ln>
                <a:solidFill>
                  <a:srgbClr val="FFFF00"/>
                </a:solidFill>
                <a:effectLst/>
                <a:uLnTx/>
                <a:uFillTx/>
                <a:latin typeface="Amazon Ember"/>
                <a:ea typeface="+mn-ea"/>
                <a:cs typeface="+mn-cs"/>
              </a:rPr>
              <a:t>600</a:t>
            </a:r>
            <a:r>
              <a:rPr kumimoji="0" lang="zh-TW" altLang="en-US" sz="1600" b="1" i="0" u="none" strike="noStrike" kern="1200" cap="none" spc="0" normalizeH="0" baseline="0" noProof="0" dirty="0">
                <a:ln>
                  <a:noFill/>
                </a:ln>
                <a:solidFill>
                  <a:srgbClr val="FFFF00"/>
                </a:solidFill>
                <a:effectLst/>
                <a:uLnTx/>
                <a:uFillTx/>
                <a:latin typeface="Amazon Ember"/>
                <a:ea typeface="+mn-ea"/>
                <a:cs typeface="+mn-cs"/>
              </a:rPr>
              <a:t> </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萬</a:t>
            </a:r>
            <a:endParaRPr kumimoji="0" lang="en-US" sz="11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6" name="TextBox 15">
            <a:extLst>
              <a:ext uri="{FF2B5EF4-FFF2-40B4-BE49-F238E27FC236}">
                <a16:creationId xmlns:a16="http://schemas.microsoft.com/office/drawing/2014/main" id="{6B24146A-54E0-486B-8E5E-5A0CE8EBFD9D}"/>
              </a:ext>
            </a:extLst>
          </p:cNvPr>
          <p:cNvSpPr txBox="1"/>
          <p:nvPr/>
        </p:nvSpPr>
        <p:spPr>
          <a:xfrm>
            <a:off x="8432971" y="3316866"/>
            <a:ext cx="1306448" cy="276999"/>
          </a:xfrm>
          <a:prstGeom prst="rect">
            <a:avLst/>
          </a:prstGeom>
          <a:noFill/>
        </p:spPr>
        <p:txBody>
          <a:bodyPr wrap="none" lIns="0" r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rgbClr val="1D72D4"/>
                </a:solidFill>
                <a:effectLst/>
                <a:uLnTx/>
                <a:uFillTx/>
                <a:latin typeface="Amazon Ember"/>
              </a:defRPr>
            </a:lvl1pPr>
          </a:lstStyle>
          <a:p>
            <a:r>
              <a:rPr lang="zh-TW" altLang="en-US" dirty="0"/>
              <a:t>預計 </a:t>
            </a:r>
            <a:r>
              <a:rPr lang="en-US" altLang="zh-TW" dirty="0"/>
              <a:t>2026</a:t>
            </a:r>
            <a:r>
              <a:rPr lang="zh-TW" altLang="en-US" dirty="0"/>
              <a:t> </a:t>
            </a:r>
            <a:r>
              <a:rPr lang="en-US" altLang="zh-TW" dirty="0"/>
              <a:t>Q2</a:t>
            </a:r>
            <a:r>
              <a:rPr lang="zh-TW" altLang="en-US" dirty="0"/>
              <a:t> 公告</a:t>
            </a:r>
          </a:p>
        </p:txBody>
      </p:sp>
      <p:sp>
        <p:nvSpPr>
          <p:cNvPr id="28" name="Rectangle 27">
            <a:extLst>
              <a:ext uri="{FF2B5EF4-FFF2-40B4-BE49-F238E27FC236}">
                <a16:creationId xmlns:a16="http://schemas.microsoft.com/office/drawing/2014/main" id="{EF18E35D-CD9D-4FA4-84EE-477E510FAD84}"/>
              </a:ext>
            </a:extLst>
          </p:cNvPr>
          <p:cNvSpPr/>
          <p:nvPr/>
        </p:nvSpPr>
        <p:spPr>
          <a:xfrm>
            <a:off x="0" y="288760"/>
            <a:ext cx="2723949" cy="719999"/>
          </a:xfrm>
          <a:prstGeom prst="rect">
            <a:avLst/>
          </a:prstGeom>
          <a:solidFill>
            <a:srgbClr val="6D4D9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 name="Title 1">
            <a:extLst>
              <a:ext uri="{FF2B5EF4-FFF2-40B4-BE49-F238E27FC236}">
                <a16:creationId xmlns:a16="http://schemas.microsoft.com/office/drawing/2014/main" id="{B64B837B-CCDE-49AB-8364-4A2B43B7F381}"/>
              </a:ext>
            </a:extLst>
          </p:cNvPr>
          <p:cNvSpPr>
            <a:spLocks noGrp="1"/>
          </p:cNvSpPr>
          <p:nvPr>
            <p:ph type="title"/>
          </p:nvPr>
        </p:nvSpPr>
        <p:spPr/>
        <p:txBody>
          <a:bodyPr/>
          <a:lstStyle/>
          <a:p>
            <a:r>
              <a:rPr lang="en-US" altLang="zh-TW" dirty="0">
                <a:solidFill>
                  <a:schemeClr val="bg1"/>
                </a:solidFill>
              </a:rPr>
              <a:t>#</a:t>
            </a:r>
            <a:r>
              <a:rPr lang="zh-TW" altLang="en-US" dirty="0">
                <a:solidFill>
                  <a:schemeClr val="bg1"/>
                </a:solidFill>
              </a:rPr>
              <a:t>數位轉型   </a:t>
            </a:r>
            <a:r>
              <a:rPr lang="zh-TW" altLang="en-US" sz="2000" dirty="0"/>
              <a:t>相關政府補助</a:t>
            </a:r>
            <a:endParaRPr lang="en-US" sz="2000" dirty="0"/>
          </a:p>
        </p:txBody>
      </p:sp>
      <p:sp>
        <p:nvSpPr>
          <p:cNvPr id="3" name="Slide Number Placeholder 2">
            <a:extLst>
              <a:ext uri="{FF2B5EF4-FFF2-40B4-BE49-F238E27FC236}">
                <a16:creationId xmlns:a16="http://schemas.microsoft.com/office/drawing/2014/main" id="{21284D46-2669-4B8E-AF38-411CD2EA58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05" name="TextBox 104">
            <a:extLst>
              <a:ext uri="{FF2B5EF4-FFF2-40B4-BE49-F238E27FC236}">
                <a16:creationId xmlns:a16="http://schemas.microsoft.com/office/drawing/2014/main" id="{CF30ECC7-415A-4D83-83DB-8B85D4FAF262}"/>
              </a:ext>
            </a:extLst>
          </p:cNvPr>
          <p:cNvSpPr txBox="1"/>
          <p:nvPr/>
        </p:nvSpPr>
        <p:spPr>
          <a:xfrm>
            <a:off x="4348189" y="503653"/>
            <a:ext cx="519056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1" u="none" strike="noStrike" kern="1200" cap="none" spc="0" normalizeH="0" baseline="0" noProof="0" dirty="0">
                <a:ln>
                  <a:noFill/>
                </a:ln>
                <a:solidFill>
                  <a:srgbClr val="FFFFFF">
                    <a:lumMod val="65000"/>
                  </a:srgbClr>
                </a:solidFill>
                <a:effectLst/>
                <a:uLnTx/>
                <a:uFillTx/>
                <a:latin typeface="Amazon Ember"/>
                <a:ea typeface="+mn-ea"/>
                <a:cs typeface="+mn-cs"/>
              </a:rPr>
              <a:t>*</a:t>
            </a:r>
            <a:r>
              <a:rPr kumimoji="0" lang="en-US" altLang="zh-TW" sz="900" b="0" i="1" u="none" strike="noStrike" kern="1200" cap="none" spc="0" normalizeH="0" baseline="0" noProof="0" dirty="0">
                <a:ln>
                  <a:noFill/>
                </a:ln>
                <a:solidFill>
                  <a:srgbClr val="FFFFFF">
                    <a:lumMod val="65000"/>
                  </a:srgbClr>
                </a:solidFill>
                <a:effectLst/>
                <a:uLnTx/>
                <a:uFillTx/>
                <a:latin typeface="Amazon Ember"/>
                <a:ea typeface="+mn-ea"/>
                <a:cs typeface="+mn-cs"/>
              </a:rPr>
              <a:t>2025.10.21 </a:t>
            </a:r>
            <a:r>
              <a:rPr kumimoji="0" lang="zh-TW" altLang="en-US" sz="900" b="0" i="1" u="none" strike="noStrike" kern="1200" cap="none" spc="0" normalizeH="0" baseline="0" noProof="0" dirty="0">
                <a:ln>
                  <a:noFill/>
                </a:ln>
                <a:solidFill>
                  <a:srgbClr val="FFFFFF">
                    <a:lumMod val="65000"/>
                  </a:srgbClr>
                </a:solidFill>
                <a:effectLst/>
                <a:uLnTx/>
                <a:uFillTx/>
                <a:latin typeface="Amazon Ember"/>
                <a:ea typeface="+mn-ea"/>
                <a:cs typeface="+mn-cs"/>
              </a:rPr>
              <a:t>版本，持續更新中，不代表全部政府計畫，僅列出目前已公告且適合 </a:t>
            </a:r>
            <a:r>
              <a:rPr kumimoji="0" lang="en-US" altLang="zh-TW" sz="900" b="0" i="1" u="none" strike="noStrike" kern="1200" cap="none" spc="0" normalizeH="0" baseline="0" noProof="0" dirty="0">
                <a:ln>
                  <a:noFill/>
                </a:ln>
                <a:solidFill>
                  <a:srgbClr val="FFFFFF">
                    <a:lumMod val="65000"/>
                  </a:srgbClr>
                </a:solidFill>
                <a:effectLst/>
                <a:uLnTx/>
                <a:uFillTx/>
                <a:latin typeface="Amazon Ember"/>
                <a:ea typeface="+mn-ea"/>
                <a:cs typeface="+mn-cs"/>
              </a:rPr>
              <a:t>AWS</a:t>
            </a:r>
            <a:r>
              <a:rPr kumimoji="0" lang="zh-TW" altLang="en-US" sz="900" b="0" i="1" u="none" strike="noStrike" kern="1200" cap="none" spc="0" normalizeH="0" baseline="0" noProof="0" dirty="0">
                <a:ln>
                  <a:noFill/>
                </a:ln>
                <a:solidFill>
                  <a:srgbClr val="FFFFFF">
                    <a:lumMod val="65000"/>
                  </a:srgbClr>
                </a:solidFill>
                <a:effectLst/>
                <a:uLnTx/>
                <a:uFillTx/>
                <a:latin typeface="Amazon Ember"/>
                <a:ea typeface="+mn-ea"/>
                <a:cs typeface="+mn-cs"/>
              </a:rPr>
              <a:t>客戶之補助，申請相關規定及是否執行計畫，請以政府公告為準。</a:t>
            </a:r>
            <a:endParaRPr kumimoji="0" lang="en-US" altLang="zh-TW" sz="1000" b="0" i="1" u="none" strike="noStrike" kern="1200" cap="none" spc="0" normalizeH="0" baseline="0" noProof="0" dirty="0">
              <a:ln>
                <a:noFill/>
              </a:ln>
              <a:solidFill>
                <a:srgbClr val="FFFFFF">
                  <a:lumMod val="65000"/>
                </a:srgbClr>
              </a:solidFill>
              <a:effectLst/>
              <a:uLnTx/>
              <a:uFillTx/>
              <a:latin typeface="Amazon Ember"/>
              <a:ea typeface="+mn-ea"/>
              <a:cs typeface="+mn-cs"/>
            </a:endParaRPr>
          </a:p>
        </p:txBody>
      </p:sp>
      <p:sp>
        <p:nvSpPr>
          <p:cNvPr id="6" name="TextBox 5">
            <a:hlinkClick r:id="rId5" action="ppaction://hlinksldjump"/>
            <a:extLst>
              <a:ext uri="{FF2B5EF4-FFF2-40B4-BE49-F238E27FC236}">
                <a16:creationId xmlns:a16="http://schemas.microsoft.com/office/drawing/2014/main" id="{668098F3-5BF1-128C-C373-3BA7B26927F1}"/>
              </a:ext>
            </a:extLst>
          </p:cNvPr>
          <p:cNvSpPr txBox="1"/>
          <p:nvPr/>
        </p:nvSpPr>
        <p:spPr>
          <a:xfrm>
            <a:off x="10929079" y="664708"/>
            <a:ext cx="1188720" cy="230832"/>
          </a:xfrm>
          <a:prstGeom prst="rect">
            <a:avLst/>
          </a:prstGeom>
          <a:solidFill>
            <a:srgbClr val="1D72D4"/>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人才培訓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
        <p:nvSpPr>
          <p:cNvPr id="7" name="TextBox 6">
            <a:extLst>
              <a:ext uri="{FF2B5EF4-FFF2-40B4-BE49-F238E27FC236}">
                <a16:creationId xmlns:a16="http://schemas.microsoft.com/office/drawing/2014/main" id="{FBC1B0F1-0B0D-AAB8-84D6-1E439D375F97}"/>
              </a:ext>
            </a:extLst>
          </p:cNvPr>
          <p:cNvSpPr txBox="1"/>
          <p:nvPr/>
        </p:nvSpPr>
        <p:spPr>
          <a:xfrm>
            <a:off x="10441058" y="78386"/>
            <a:ext cx="1676741" cy="230832"/>
          </a:xfrm>
          <a:prstGeom prst="rect">
            <a:avLst/>
          </a:prstGeom>
          <a:noFill/>
          <a:ln>
            <a:solidFill>
              <a:schemeClr val="bg1">
                <a:lumMod val="75000"/>
              </a:schemeClr>
            </a:solidFill>
          </a:ln>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點擊計畫名稱可跳轉至簡介頁面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6" action="ppaction://hlinksldjump"/>
            <a:extLst>
              <a:ext uri="{FF2B5EF4-FFF2-40B4-BE49-F238E27FC236}">
                <a16:creationId xmlns:a16="http://schemas.microsoft.com/office/drawing/2014/main" id="{0F0ED3B0-6F4F-8E50-2413-D73C3A485D34}"/>
              </a:ext>
            </a:extLst>
          </p:cNvPr>
          <p:cNvSpPr txBox="1"/>
          <p:nvPr/>
        </p:nvSpPr>
        <p:spPr>
          <a:xfrm>
            <a:off x="10929079" y="371752"/>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9" name="TextBox 8">
            <a:hlinkClick r:id="rId7" action="ppaction://hlinksldjump"/>
            <a:extLst>
              <a:ext uri="{FF2B5EF4-FFF2-40B4-BE49-F238E27FC236}">
                <a16:creationId xmlns:a16="http://schemas.microsoft.com/office/drawing/2014/main" id="{FBE0FEF7-95C5-CAB1-3CB0-44ED26EF6D01}"/>
              </a:ext>
            </a:extLst>
          </p:cNvPr>
          <p:cNvSpPr txBox="1"/>
          <p:nvPr/>
        </p:nvSpPr>
        <p:spPr>
          <a:xfrm>
            <a:off x="10929079" y="958484"/>
            <a:ext cx="1188720" cy="230832"/>
          </a:xfrm>
          <a:prstGeom prst="rect">
            <a:avLst/>
          </a:prstGeom>
          <a:solidFill>
            <a:srgbClr val="C65A98"/>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grpSp>
        <p:nvGrpSpPr>
          <p:cNvPr id="74" name="Group 73">
            <a:extLst>
              <a:ext uri="{FF2B5EF4-FFF2-40B4-BE49-F238E27FC236}">
                <a16:creationId xmlns:a16="http://schemas.microsoft.com/office/drawing/2014/main" id="{414F5243-B61A-4786-B292-FF49887DED1D}"/>
              </a:ext>
            </a:extLst>
          </p:cNvPr>
          <p:cNvGrpSpPr/>
          <p:nvPr/>
        </p:nvGrpSpPr>
        <p:grpSpPr>
          <a:xfrm>
            <a:off x="400745" y="2426727"/>
            <a:ext cx="408747" cy="2163107"/>
            <a:chOff x="1077868" y="2956921"/>
            <a:chExt cx="284106" cy="798272"/>
          </a:xfrm>
        </p:grpSpPr>
        <p:cxnSp>
          <p:nvCxnSpPr>
            <p:cNvPr id="157" name="Straight Connector 156">
              <a:extLst>
                <a:ext uri="{FF2B5EF4-FFF2-40B4-BE49-F238E27FC236}">
                  <a16:creationId xmlns:a16="http://schemas.microsoft.com/office/drawing/2014/main" id="{B9EF79EB-B126-43F8-B5B5-D051385DB64F}"/>
                </a:ext>
              </a:extLst>
            </p:cNvPr>
            <p:cNvCxnSpPr>
              <a:cxnSpLocks/>
            </p:cNvCxnSpPr>
            <p:nvPr/>
          </p:nvCxnSpPr>
          <p:spPr>
            <a:xfrm>
              <a:off x="1078047" y="2956921"/>
              <a:ext cx="283927"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16F2430-0726-4C8C-8887-BF5634AC2025}"/>
                </a:ext>
              </a:extLst>
            </p:cNvPr>
            <p:cNvCxnSpPr>
              <a:cxnSpLocks/>
            </p:cNvCxnSpPr>
            <p:nvPr/>
          </p:nvCxnSpPr>
          <p:spPr>
            <a:xfrm flipV="1">
              <a:off x="1077868" y="2956922"/>
              <a:ext cx="0" cy="798271"/>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BEF4744-5FA3-492E-98A5-91D9E284AC7C}"/>
                </a:ext>
              </a:extLst>
            </p:cNvPr>
            <p:cNvCxnSpPr>
              <a:cxnSpLocks/>
            </p:cNvCxnSpPr>
            <p:nvPr/>
          </p:nvCxnSpPr>
          <p:spPr>
            <a:xfrm>
              <a:off x="1077868" y="3755193"/>
              <a:ext cx="284106"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21A4E8B5-CE7F-4A0F-AD96-FC98758A4CF3}"/>
              </a:ext>
            </a:extLst>
          </p:cNvPr>
          <p:cNvSpPr txBox="1"/>
          <p:nvPr/>
        </p:nvSpPr>
        <p:spPr>
          <a:xfrm>
            <a:off x="838937" y="2250702"/>
            <a:ext cx="891944" cy="339834"/>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000000"/>
                </a:solidFill>
                <a:effectLst/>
                <a:uLnTx/>
                <a:uFillTx/>
                <a:latin typeface="Amazon Ember"/>
                <a:ea typeface="+mn-ea"/>
                <a:cs typeface="+mn-cs"/>
              </a:rPr>
              <a:t>商業服務業</a:t>
            </a:r>
            <a:endParaRPr kumimoji="0" lang="en-US" sz="1600" b="1" i="0" u="none" strike="noStrike" kern="1200" cap="none" spc="0" normalizeH="0" baseline="0" noProof="0" dirty="0" err="1">
              <a:ln>
                <a:noFill/>
              </a:ln>
              <a:solidFill>
                <a:srgbClr val="000000"/>
              </a:solidFill>
              <a:effectLst/>
              <a:uLnTx/>
              <a:uFillTx/>
              <a:latin typeface="Amazon Ember"/>
              <a:ea typeface="+mn-ea"/>
              <a:cs typeface="+mn-cs"/>
            </a:endParaRPr>
          </a:p>
        </p:txBody>
      </p:sp>
      <p:cxnSp>
        <p:nvCxnSpPr>
          <p:cNvPr id="80" name="Straight Connector 79">
            <a:extLst>
              <a:ext uri="{FF2B5EF4-FFF2-40B4-BE49-F238E27FC236}">
                <a16:creationId xmlns:a16="http://schemas.microsoft.com/office/drawing/2014/main" id="{2C6C2E61-AF16-46F4-AE45-E5293F0ABCCD}"/>
              </a:ext>
            </a:extLst>
          </p:cNvPr>
          <p:cNvCxnSpPr>
            <a:cxnSpLocks/>
          </p:cNvCxnSpPr>
          <p:nvPr/>
        </p:nvCxnSpPr>
        <p:spPr>
          <a:xfrm flipV="1">
            <a:off x="1947310" y="2420619"/>
            <a:ext cx="650339" cy="6109"/>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65D82DDF-75EA-4896-B06D-6A044ACF37E7}"/>
              </a:ext>
            </a:extLst>
          </p:cNvPr>
          <p:cNvSpPr txBox="1"/>
          <p:nvPr/>
        </p:nvSpPr>
        <p:spPr>
          <a:xfrm>
            <a:off x="775664" y="4663180"/>
            <a:ext cx="891944" cy="2066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1000" b="0" i="0" u="none" strike="noStrike" kern="1200" cap="none" spc="0" normalizeH="0" baseline="0" noProof="0" dirty="0">
                <a:ln>
                  <a:noFill/>
                </a:ln>
                <a:solidFill>
                  <a:srgbClr val="FFFFFF">
                    <a:lumMod val="50000"/>
                  </a:srgbClr>
                </a:solidFill>
                <a:effectLst/>
                <a:uLnTx/>
                <a:uFillTx/>
                <a:latin typeface="Amazon Ember"/>
                <a:ea typeface="+mn-ea"/>
                <a:cs typeface="+mn-cs"/>
              </a:rPr>
              <a:t>有工廠登記</a:t>
            </a:r>
            <a:r>
              <a:rPr kumimoji="0" lang="en-US" altLang="zh-TW" sz="1000" b="0" i="0" u="none" strike="noStrike" kern="1200" cap="none" spc="0" normalizeH="0" baseline="0" noProof="0" dirty="0">
                <a:ln>
                  <a:noFill/>
                </a:ln>
                <a:solidFill>
                  <a:srgbClr val="FFFFFF">
                    <a:lumMod val="50000"/>
                  </a:srgbClr>
                </a:solidFill>
                <a:effectLst/>
                <a:uLnTx/>
                <a:uFillTx/>
                <a:latin typeface="Amazon Ember"/>
                <a:ea typeface="+mn-ea"/>
                <a:cs typeface="+mn-cs"/>
              </a:rPr>
              <a:t>)</a:t>
            </a:r>
            <a:endParaRPr kumimoji="0" lang="en-US" sz="10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cxnSp>
        <p:nvCxnSpPr>
          <p:cNvPr id="101" name="Straight Connector 100">
            <a:extLst>
              <a:ext uri="{FF2B5EF4-FFF2-40B4-BE49-F238E27FC236}">
                <a16:creationId xmlns:a16="http://schemas.microsoft.com/office/drawing/2014/main" id="{CB7B943F-FA39-406F-9FBE-6EB58DD4013C}"/>
              </a:ext>
            </a:extLst>
          </p:cNvPr>
          <p:cNvCxnSpPr>
            <a:cxnSpLocks/>
          </p:cNvCxnSpPr>
          <p:nvPr/>
        </p:nvCxnSpPr>
        <p:spPr>
          <a:xfrm flipV="1">
            <a:off x="1759386" y="4647788"/>
            <a:ext cx="9191" cy="823462"/>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23" name="Rectangle: Rounded Corners 122">
            <a:hlinkClick r:id="rId8" action="ppaction://hlinksldjump"/>
            <a:extLst>
              <a:ext uri="{FF2B5EF4-FFF2-40B4-BE49-F238E27FC236}">
                <a16:creationId xmlns:a16="http://schemas.microsoft.com/office/drawing/2014/main" id="{FEAD1745-8026-4FE7-8B33-D7627DE6FFBF}"/>
              </a:ext>
            </a:extLst>
          </p:cNvPr>
          <p:cNvSpPr/>
          <p:nvPr/>
        </p:nvSpPr>
        <p:spPr>
          <a:xfrm>
            <a:off x="3696532" y="4030641"/>
            <a:ext cx="5577840" cy="374904"/>
          </a:xfrm>
          <a:prstGeom prst="roundRect">
            <a:avLst/>
          </a:prstGeom>
          <a:solidFill>
            <a:schemeClr val="tx1">
              <a:lumMod val="95000"/>
              <a:lumOff val="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提升產業競爭力</a:t>
            </a:r>
            <a:r>
              <a:rPr kumimoji="0" lang="en-US" altLang="zh-TW" sz="18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研發轉型支持</a:t>
            </a:r>
            <a:r>
              <a:rPr kumimoji="0" lang="en-US" altLang="zh-TW" sz="18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個案補助</a:t>
            </a:r>
            <a:r>
              <a:rPr kumimoji="0" lang="en-US" altLang="zh-TW" sz="18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 </a:t>
            </a:r>
            <a:r>
              <a:rPr kumimoji="0" lang="zh-TW" altLang="en-US" sz="1000" b="0" i="0" u="none" strike="noStrike" kern="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最高 </a:t>
            </a:r>
            <a:r>
              <a:rPr kumimoji="0" lang="en-US" altLang="zh-TW" sz="1600" b="1" i="0" u="none" strike="noStrike" kern="1200" cap="none" spc="0" normalizeH="0" baseline="0" noProof="0" dirty="0">
                <a:ln>
                  <a:noFill/>
                </a:ln>
                <a:solidFill>
                  <a:srgbClr val="FFFF00"/>
                </a:solidFill>
                <a:effectLst/>
                <a:uLnTx/>
                <a:uFillTx/>
                <a:latin typeface="Amazon Ember"/>
                <a:ea typeface="+mn-ea"/>
                <a:cs typeface="+mn-cs"/>
              </a:rPr>
              <a:t>500</a:t>
            </a:r>
            <a:r>
              <a:rPr kumimoji="0" lang="zh-TW" altLang="en-US" sz="1800" b="1" i="0" u="none" strike="noStrike" kern="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 </a:t>
            </a:r>
            <a:r>
              <a:rPr kumimoji="0" lang="zh-TW" altLang="en-US" sz="1000" b="0" i="0" u="none" strike="noStrike" kern="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萬</a:t>
            </a: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25" name="TextBox 124">
            <a:extLst>
              <a:ext uri="{FF2B5EF4-FFF2-40B4-BE49-F238E27FC236}">
                <a16:creationId xmlns:a16="http://schemas.microsoft.com/office/drawing/2014/main" id="{98AE0EA6-1A41-4F22-A4D3-9987633E8873}"/>
              </a:ext>
            </a:extLst>
          </p:cNvPr>
          <p:cNvSpPr txBox="1"/>
          <p:nvPr/>
        </p:nvSpPr>
        <p:spPr>
          <a:xfrm>
            <a:off x="1818060" y="4404655"/>
            <a:ext cx="769441" cy="484813"/>
          </a:xfrm>
          <a:prstGeom prst="rect">
            <a:avLst/>
          </a:prstGeom>
          <a:noFill/>
        </p:spPr>
        <p:txBody>
          <a:bodyPr wrap="non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zh-TW" altLang="en-US" sz="12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受美國關稅</a:t>
            </a:r>
            <a:endParaRPr lang="en-US" altLang="zh-TW" sz="12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endParaRPr>
          </a:p>
          <a:p>
            <a:pPr marL="0" marR="0" lvl="0" indent="0" algn="l" defTabSz="914400" rtl="0" eaLnBrk="1" fontAlgn="auto" latinLnBrk="0" hangingPunct="1">
              <a:lnSpc>
                <a:spcPct val="110000"/>
              </a:lnSpc>
              <a:spcBef>
                <a:spcPts val="0"/>
              </a:spcBef>
              <a:spcAft>
                <a:spcPts val="0"/>
              </a:spcAft>
              <a:buClrTx/>
              <a:buSzTx/>
              <a:buFontTx/>
              <a:buNone/>
              <a:tabLst/>
              <a:defRPr/>
            </a:pPr>
            <a:r>
              <a:rPr lang="zh-TW" altLang="en-US" sz="12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政策影響者</a:t>
            </a:r>
            <a:endParaRPr lang="en-US" sz="1200" b="1" kern="0" dirty="0" err="1">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endParaRPr>
          </a:p>
        </p:txBody>
      </p:sp>
      <p:cxnSp>
        <p:nvCxnSpPr>
          <p:cNvPr id="126" name="Straight Connector 125">
            <a:extLst>
              <a:ext uri="{FF2B5EF4-FFF2-40B4-BE49-F238E27FC236}">
                <a16:creationId xmlns:a16="http://schemas.microsoft.com/office/drawing/2014/main" id="{6FB22B51-55EE-4BFD-A90C-0A72F247FD4F}"/>
              </a:ext>
            </a:extLst>
          </p:cNvPr>
          <p:cNvCxnSpPr>
            <a:cxnSpLocks/>
          </p:cNvCxnSpPr>
          <p:nvPr/>
        </p:nvCxnSpPr>
        <p:spPr>
          <a:xfrm flipV="1">
            <a:off x="1765571" y="4632036"/>
            <a:ext cx="949920" cy="4331"/>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28" name="Rectangle: Rounded Corners 127">
            <a:hlinkClick r:id="rId9" action="ppaction://hlinksldjump"/>
            <a:extLst>
              <a:ext uri="{FF2B5EF4-FFF2-40B4-BE49-F238E27FC236}">
                <a16:creationId xmlns:a16="http://schemas.microsoft.com/office/drawing/2014/main" id="{EDC8EC43-3882-41DC-A6A9-9DEAE43FB79E}"/>
              </a:ext>
            </a:extLst>
          </p:cNvPr>
          <p:cNvSpPr/>
          <p:nvPr/>
        </p:nvSpPr>
        <p:spPr>
          <a:xfrm>
            <a:off x="3182219" y="5198740"/>
            <a:ext cx="4680000" cy="374904"/>
          </a:xfrm>
          <a:prstGeom prst="roundRect">
            <a:avLst/>
          </a:prstGeom>
          <a:solidFill>
            <a:schemeClr val="tx1">
              <a:lumMod val="65000"/>
              <a:lumOff val="3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FFFFF"/>
                </a:solidFill>
                <a:effectLst/>
                <a:uLnTx/>
                <a:uFillTx/>
                <a:latin typeface="Amazon Ember"/>
                <a:ea typeface="+mn-ea"/>
                <a:cs typeface="+mn-cs"/>
              </a:rPr>
              <a:t>CITD </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協助傳統產業技術開發計畫 </a:t>
            </a:r>
            <a:r>
              <a:rPr kumimoji="0" lang="zh-TW" altLang="en-US" sz="1000" b="0" i="0" u="none" strike="noStrike" kern="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最高 </a:t>
            </a:r>
            <a:r>
              <a:rPr kumimoji="0" lang="en-US" altLang="zh-TW" sz="1600" b="1" i="0" u="none" strike="noStrike" kern="1200" cap="none" spc="0" normalizeH="0" baseline="0" noProof="0" dirty="0">
                <a:ln>
                  <a:noFill/>
                </a:ln>
                <a:solidFill>
                  <a:srgbClr val="FFFF00"/>
                </a:solidFill>
                <a:effectLst/>
                <a:uLnTx/>
                <a:uFillTx/>
                <a:latin typeface="Amazon Ember"/>
                <a:ea typeface="+mn-ea"/>
                <a:cs typeface="+mn-cs"/>
              </a:rPr>
              <a:t>1000</a:t>
            </a:r>
            <a:r>
              <a:rPr kumimoji="0" lang="zh-TW" altLang="en-US" sz="1800" b="1" i="0" u="none" strike="noStrike" kern="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 </a:t>
            </a:r>
            <a:r>
              <a:rPr kumimoji="0" lang="zh-TW" altLang="en-US" sz="1000" b="0" i="0" u="none" strike="noStrike" kern="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萬</a:t>
            </a: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29" name="TextBox 128">
            <a:extLst>
              <a:ext uri="{FF2B5EF4-FFF2-40B4-BE49-F238E27FC236}">
                <a16:creationId xmlns:a16="http://schemas.microsoft.com/office/drawing/2014/main" id="{7F9A84C8-A5A0-41C8-A455-BA07C975E2A5}"/>
              </a:ext>
            </a:extLst>
          </p:cNvPr>
          <p:cNvSpPr txBox="1"/>
          <p:nvPr/>
        </p:nvSpPr>
        <p:spPr>
          <a:xfrm>
            <a:off x="2789751" y="3979956"/>
            <a:ext cx="615553" cy="276999"/>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中小企業</a:t>
            </a:r>
            <a:endParaRPr kumimoji="0" lang="en-US" sz="1200" b="1" i="0" u="none" strike="noStrike" kern="0" cap="none" spc="0" normalizeH="0" baseline="0" noProof="0" dirty="0" err="1">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p:txBody>
      </p:sp>
      <p:cxnSp>
        <p:nvCxnSpPr>
          <p:cNvPr id="134" name="Straight Connector 133">
            <a:extLst>
              <a:ext uri="{FF2B5EF4-FFF2-40B4-BE49-F238E27FC236}">
                <a16:creationId xmlns:a16="http://schemas.microsoft.com/office/drawing/2014/main" id="{076C28FD-E4D8-4436-BEC9-D689B377EC0E}"/>
              </a:ext>
            </a:extLst>
          </p:cNvPr>
          <p:cNvCxnSpPr>
            <a:cxnSpLocks/>
          </p:cNvCxnSpPr>
          <p:nvPr/>
        </p:nvCxnSpPr>
        <p:spPr>
          <a:xfrm>
            <a:off x="1755995" y="5475671"/>
            <a:ext cx="1130810"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A4FD7FEA-BCF3-422B-AA4D-98C678B728B2}"/>
              </a:ext>
            </a:extLst>
          </p:cNvPr>
          <p:cNvSpPr txBox="1"/>
          <p:nvPr/>
        </p:nvSpPr>
        <p:spPr>
          <a:xfrm>
            <a:off x="10280219" y="5228813"/>
            <a:ext cx="65" cy="212844"/>
          </a:xfrm>
          <a:prstGeom prst="rect">
            <a:avLst/>
          </a:prstGeom>
          <a:noFill/>
        </p:spPr>
        <p:txBody>
          <a:bodyPr wrap="none" lIns="0" rIns="0" rtlCol="0">
            <a:spAutoFit/>
          </a:bodyPr>
          <a:lstStyle>
            <a:defPPr>
              <a:defRPr lang="en-US"/>
            </a:defPPr>
            <a:lvl1pPr>
              <a:defRPr sz="900" b="1">
                <a:solidFill>
                  <a:srgbClr val="FF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100" b="1" i="0" u="none" strike="noStrike" kern="1200" cap="none" spc="0" normalizeH="0" baseline="0" noProof="0" dirty="0">
              <a:ln>
                <a:noFill/>
              </a:ln>
              <a:solidFill>
                <a:srgbClr val="0070C0"/>
              </a:solidFill>
              <a:effectLst/>
              <a:uLnTx/>
              <a:uFillTx/>
              <a:latin typeface="Amazon Ember"/>
              <a:ea typeface="+mn-ea"/>
              <a:cs typeface="+mn-cs"/>
            </a:endParaRPr>
          </a:p>
        </p:txBody>
      </p:sp>
      <p:sp>
        <p:nvSpPr>
          <p:cNvPr id="138" name="TextBox 137">
            <a:extLst>
              <a:ext uri="{FF2B5EF4-FFF2-40B4-BE49-F238E27FC236}">
                <a16:creationId xmlns:a16="http://schemas.microsoft.com/office/drawing/2014/main" id="{D264A287-221E-401F-A607-D3C2F675D5BE}"/>
              </a:ext>
            </a:extLst>
          </p:cNvPr>
          <p:cNvSpPr txBox="1"/>
          <p:nvPr/>
        </p:nvSpPr>
        <p:spPr>
          <a:xfrm>
            <a:off x="1827530" y="5467975"/>
            <a:ext cx="1030731" cy="400110"/>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資本額 ≤ </a:t>
            </a:r>
            <a:r>
              <a:rPr kumimoji="0" lang="en-US" altLang="zh-TW" sz="10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1</a:t>
            </a:r>
            <a:r>
              <a:rPr kumimoji="0" lang="zh-TW" altLang="en-US" sz="10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億</a:t>
            </a:r>
            <a:endParaRPr kumimoji="0" lang="en-US" altLang="zh-TW" sz="10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800" b="1" kern="0" dirty="0">
                <a:solidFill>
                  <a:srgbClr val="FFFFFF">
                    <a:lumMod val="50000"/>
                  </a:srgbClr>
                </a:solidFill>
                <a:latin typeface="Microsoft JhengHei UI" panose="020B0604030504040204" pitchFamily="34" charset="-120"/>
                <a:ea typeface="Microsoft JhengHei UI" panose="020B0604030504040204" pitchFamily="34" charset="-120"/>
                <a:cs typeface="Amazon Ember" panose="020B0603020204020204" pitchFamily="34" charset="0"/>
              </a:rPr>
              <a:t>或</a:t>
            </a:r>
            <a:r>
              <a:rPr kumimoji="0" lang="zh-TW" altLang="en-US" sz="10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員工數 ≤ </a:t>
            </a:r>
            <a:r>
              <a:rPr kumimoji="0" lang="en-US" altLang="zh-TW" sz="10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200</a:t>
            </a:r>
            <a:r>
              <a:rPr kumimoji="0" lang="zh-TW" altLang="en-US" sz="10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人</a:t>
            </a:r>
            <a:endParaRPr kumimoji="0" lang="en-US" sz="1000" b="1" i="0" u="none" strike="noStrike" kern="0" cap="none" spc="0" normalizeH="0" baseline="0" noProof="0" dirty="0" err="1">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p:txBody>
      </p:sp>
      <p:sp>
        <p:nvSpPr>
          <p:cNvPr id="143" name="Rectangle: Rounded Corners 142">
            <a:hlinkClick r:id="rId6" action="ppaction://hlinksldjump"/>
            <a:extLst>
              <a:ext uri="{FF2B5EF4-FFF2-40B4-BE49-F238E27FC236}">
                <a16:creationId xmlns:a16="http://schemas.microsoft.com/office/drawing/2014/main" id="{189EEA31-2783-4F31-87AD-F3676E85FCBC}"/>
              </a:ext>
            </a:extLst>
          </p:cNvPr>
          <p:cNvSpPr/>
          <p:nvPr/>
        </p:nvSpPr>
        <p:spPr>
          <a:xfrm>
            <a:off x="3182219" y="5737963"/>
            <a:ext cx="5943600" cy="374904"/>
          </a:xfrm>
          <a:prstGeom prst="roundRect">
            <a:avLst/>
          </a:prstGeom>
          <a:solidFill>
            <a:schemeClr val="tx1">
              <a:lumMod val="75000"/>
              <a:lumOff val="2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台灣品牌耀飛計畫 </a:t>
            </a:r>
            <a:r>
              <a:rPr kumimoji="0" lang="en-US" altLang="zh-TW" sz="18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中小型製造業品牌診斷專案</a:t>
            </a:r>
            <a:r>
              <a:rPr kumimoji="0" lang="en-US" altLang="zh-TW" sz="18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 </a:t>
            </a:r>
            <a:r>
              <a:rPr kumimoji="0" lang="zh-TW" altLang="en-US" sz="1000" b="0" i="0" u="none" strike="noStrike" kern="0" cap="none" spc="0" normalizeH="0" baseline="0" noProof="0" dirty="0">
                <a:ln>
                  <a:noFill/>
                </a:ln>
                <a:solidFill>
                  <a:srgbClr val="FFFF00"/>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免費</a:t>
            </a:r>
            <a:r>
              <a:rPr kumimoji="0" lang="zh-TW" altLang="en-US" sz="1000" b="0" i="0" u="none" strike="noStrike" kern="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診斷</a:t>
            </a: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65" name="Rectangle: Rounded Corners 64">
            <a:hlinkClick r:id="rId10" action="ppaction://hlinksldjump"/>
            <a:extLst>
              <a:ext uri="{FF2B5EF4-FFF2-40B4-BE49-F238E27FC236}">
                <a16:creationId xmlns:a16="http://schemas.microsoft.com/office/drawing/2014/main" id="{71B091CC-2318-4551-8101-217515E6EF42}"/>
              </a:ext>
            </a:extLst>
          </p:cNvPr>
          <p:cNvSpPr/>
          <p:nvPr/>
        </p:nvSpPr>
        <p:spPr>
          <a:xfrm>
            <a:off x="3696532" y="4678883"/>
            <a:ext cx="5760720" cy="374904"/>
          </a:xfrm>
          <a:prstGeom prst="roundRect">
            <a:avLst/>
          </a:prstGeom>
          <a:solidFill>
            <a:schemeClr val="tx1">
              <a:lumMod val="95000"/>
              <a:lumOff val="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提升產業競爭力</a:t>
            </a:r>
            <a:r>
              <a:rPr kumimoji="0" lang="en-US" altLang="zh-TW" sz="18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研發轉型支持</a:t>
            </a:r>
            <a:r>
              <a:rPr kumimoji="0" lang="en-US" altLang="zh-TW" sz="18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產業聯盟</a:t>
            </a:r>
            <a:r>
              <a:rPr kumimoji="0" lang="en-US" altLang="zh-TW" sz="18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 </a:t>
            </a:r>
            <a:r>
              <a:rPr kumimoji="0" lang="zh-TW" altLang="en-US" sz="1000" b="0" i="0" u="none" strike="noStrike" kern="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最高 </a:t>
            </a:r>
            <a:r>
              <a:rPr kumimoji="0" lang="en-US" altLang="zh-TW" sz="1600" b="1" i="0" u="none" strike="noStrike" kern="1200" cap="none" spc="0" normalizeH="0" baseline="0" noProof="0" dirty="0">
                <a:ln>
                  <a:noFill/>
                </a:ln>
                <a:solidFill>
                  <a:srgbClr val="FFFF00"/>
                </a:solidFill>
                <a:effectLst/>
                <a:uLnTx/>
                <a:uFillTx/>
                <a:latin typeface="Amazon Ember"/>
                <a:ea typeface="+mn-ea"/>
                <a:cs typeface="+mn-cs"/>
              </a:rPr>
              <a:t>4000</a:t>
            </a:r>
            <a:r>
              <a:rPr kumimoji="0" lang="zh-TW" altLang="en-US" sz="1800" b="1" i="0" u="none" strike="noStrike" kern="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 </a:t>
            </a:r>
            <a:r>
              <a:rPr kumimoji="0" lang="zh-TW" altLang="en-US" sz="1000" b="0" i="0" u="none" strike="noStrike" kern="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萬</a:t>
            </a: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78" name="TextBox 77">
            <a:extLst>
              <a:ext uri="{FF2B5EF4-FFF2-40B4-BE49-F238E27FC236}">
                <a16:creationId xmlns:a16="http://schemas.microsoft.com/office/drawing/2014/main" id="{543AE63F-EA94-4451-9E40-F9156C874B68}"/>
              </a:ext>
            </a:extLst>
          </p:cNvPr>
          <p:cNvSpPr txBox="1"/>
          <p:nvPr/>
        </p:nvSpPr>
        <p:spPr>
          <a:xfrm>
            <a:off x="9401064" y="4076469"/>
            <a:ext cx="2290692" cy="276999"/>
          </a:xfrm>
          <a:prstGeom prst="rect">
            <a:avLst/>
          </a:prstGeom>
          <a:noFill/>
        </p:spPr>
        <p:txBody>
          <a:bodyPr wrap="none" lIns="0" rIns="0" rtlCol="0">
            <a:spAutoFit/>
          </a:bodyPr>
          <a:lstStyle>
            <a:defPPr>
              <a:defRPr lang="en-US"/>
            </a:defPPr>
            <a:lvl1pPr>
              <a:defRPr sz="900" b="1">
                <a:solidFill>
                  <a:schemeClr val="bg1">
                    <a:lumMod val="50000"/>
                  </a:schemeClr>
                </a:solidFill>
              </a:defRPr>
            </a:lvl1pPr>
          </a:lstStyle>
          <a:p>
            <a:pPr lvl="0">
              <a:defRPr/>
            </a:pPr>
            <a:r>
              <a:rPr lang="en-US" altLang="zh-TW" sz="1200" dirty="0">
                <a:solidFill>
                  <a:srgbClr val="FFFFFF">
                    <a:lumMod val="50000"/>
                  </a:srgbClr>
                </a:solidFill>
                <a:latin typeface="Amazon Ember" panose="020B0603020204020204" pitchFamily="34" charset="0"/>
                <a:ea typeface="Microsoft JhengHei" panose="020B0604030504040204" pitchFamily="34" charset="-120"/>
                <a:cs typeface="Amazon Ember" panose="020B0603020204020204" pitchFamily="34" charset="0"/>
              </a:rPr>
              <a:t>2025/8/7</a:t>
            </a:r>
            <a:r>
              <a:rPr lang="en-US" altLang="zh-TW" sz="1200" dirty="0">
                <a:solidFill>
                  <a:schemeClr val="tx1"/>
                </a:solidFill>
                <a:latin typeface="Amazon Ember"/>
              </a:rPr>
              <a:t> </a:t>
            </a:r>
            <a:r>
              <a:rPr lang="en-US" altLang="zh-TW" sz="1200" dirty="0">
                <a:solidFill>
                  <a:srgbClr val="FF0000"/>
                </a:solidFill>
              </a:rPr>
              <a:t>~</a:t>
            </a:r>
            <a:r>
              <a:rPr lang="zh-TW" altLang="en-US" sz="1200" dirty="0">
                <a:solidFill>
                  <a:srgbClr val="FF0000"/>
                </a:solidFill>
              </a:rPr>
              <a:t> </a:t>
            </a:r>
            <a:r>
              <a:rPr lang="en-US" altLang="zh-TW" sz="1200" dirty="0">
                <a:solidFill>
                  <a:srgbClr val="FF0000"/>
                </a:solidFill>
              </a:rPr>
              <a:t>12/31</a:t>
            </a:r>
            <a:r>
              <a:rPr lang="zh-TW" altLang="en-US" sz="1200" dirty="0">
                <a:solidFill>
                  <a:srgbClr val="FF0000"/>
                </a:solidFill>
              </a:rPr>
              <a:t> </a:t>
            </a:r>
            <a:r>
              <a:rPr lang="zh-TW" altLang="en-US" sz="1050" dirty="0">
                <a:solidFill>
                  <a:srgbClr val="FFFFFF">
                    <a:lumMod val="50000"/>
                  </a:srgbClr>
                </a:solidFill>
                <a:latin typeface="Amazon Ember" panose="020B0603020204020204" pitchFamily="34" charset="0"/>
                <a:ea typeface="Microsoft JhengHei" panose="020B0604030504040204" pitchFamily="34" charset="-120"/>
                <a:cs typeface="Amazon Ember" panose="020B0603020204020204" pitchFamily="34" charset="0"/>
              </a:rPr>
              <a:t>或經費用罄截止</a:t>
            </a:r>
            <a:endParaRPr lang="zh-TW" altLang="en-US" sz="1200" dirty="0">
              <a:solidFill>
                <a:srgbClr val="FFFFFF">
                  <a:lumMod val="50000"/>
                </a:srgbClr>
              </a:solidFill>
              <a:latin typeface="Amazon Ember" panose="020B0603020204020204" pitchFamily="34" charset="0"/>
              <a:ea typeface="Microsoft JhengHei" panose="020B0604030504040204" pitchFamily="34" charset="-120"/>
              <a:cs typeface="Amazon Ember" panose="020B0603020204020204" pitchFamily="34" charset="0"/>
            </a:endParaRPr>
          </a:p>
        </p:txBody>
      </p:sp>
      <p:grpSp>
        <p:nvGrpSpPr>
          <p:cNvPr id="11" name="Group 10">
            <a:extLst>
              <a:ext uri="{FF2B5EF4-FFF2-40B4-BE49-F238E27FC236}">
                <a16:creationId xmlns:a16="http://schemas.microsoft.com/office/drawing/2014/main" id="{672A468D-2246-1518-D485-C05211EBB750}"/>
              </a:ext>
            </a:extLst>
          </p:cNvPr>
          <p:cNvGrpSpPr/>
          <p:nvPr/>
        </p:nvGrpSpPr>
        <p:grpSpPr>
          <a:xfrm>
            <a:off x="2722999" y="4214681"/>
            <a:ext cx="1105051" cy="651639"/>
            <a:chOff x="3429727" y="3545764"/>
            <a:chExt cx="266805" cy="444011"/>
          </a:xfrm>
        </p:grpSpPr>
        <p:cxnSp>
          <p:nvCxnSpPr>
            <p:cNvPr id="84" name="Straight Connector 83">
              <a:extLst>
                <a:ext uri="{FF2B5EF4-FFF2-40B4-BE49-F238E27FC236}">
                  <a16:creationId xmlns:a16="http://schemas.microsoft.com/office/drawing/2014/main" id="{245C8E03-72E4-46FB-A5EA-55200377EB7C}"/>
                </a:ext>
              </a:extLst>
            </p:cNvPr>
            <p:cNvCxnSpPr>
              <a:cxnSpLocks/>
            </p:cNvCxnSpPr>
            <p:nvPr/>
          </p:nvCxnSpPr>
          <p:spPr>
            <a:xfrm>
              <a:off x="3430425" y="3989775"/>
              <a:ext cx="266107"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BEA8289-5BA7-4A19-A8DC-AC2A9F487336}"/>
                </a:ext>
              </a:extLst>
            </p:cNvPr>
            <p:cNvCxnSpPr>
              <a:cxnSpLocks/>
            </p:cNvCxnSpPr>
            <p:nvPr/>
          </p:nvCxnSpPr>
          <p:spPr>
            <a:xfrm>
              <a:off x="3432531" y="3548050"/>
              <a:ext cx="264001"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439E38-D002-4700-B78F-6A41C67111CB}"/>
                </a:ext>
              </a:extLst>
            </p:cNvPr>
            <p:cNvCxnSpPr>
              <a:cxnSpLocks/>
            </p:cNvCxnSpPr>
            <p:nvPr/>
          </p:nvCxnSpPr>
          <p:spPr>
            <a:xfrm flipV="1">
              <a:off x="3429727" y="3545764"/>
              <a:ext cx="0" cy="436088"/>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94" name="TextBox 93">
            <a:extLst>
              <a:ext uri="{FF2B5EF4-FFF2-40B4-BE49-F238E27FC236}">
                <a16:creationId xmlns:a16="http://schemas.microsoft.com/office/drawing/2014/main" id="{8D01574F-7BC3-4A9F-AC96-DDC33DE9A51E}"/>
              </a:ext>
            </a:extLst>
          </p:cNvPr>
          <p:cNvSpPr txBox="1"/>
          <p:nvPr/>
        </p:nvSpPr>
        <p:spPr>
          <a:xfrm>
            <a:off x="9274372" y="5806558"/>
            <a:ext cx="868828" cy="276999"/>
          </a:xfrm>
          <a:prstGeom prst="rect">
            <a:avLst/>
          </a:prstGeom>
          <a:noFill/>
        </p:spPr>
        <p:txBody>
          <a:bodyPr wrap="none" lIns="0" rIns="0" rtlCol="0">
            <a:spAutoFit/>
          </a:bodyPr>
          <a:lstStyle>
            <a:defPPr>
              <a:defRPr lang="en-US"/>
            </a:defPPr>
            <a:lvl1pPr>
              <a:defRPr sz="900" b="1">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Microsoft JhengHei" panose="020B0604030504040204" pitchFamily="34" charset="-120"/>
                <a:cs typeface="Amazon Ember" panose="020B0603020204020204" pitchFamily="34" charset="0"/>
              </a:rPr>
              <a:t>1/1 </a:t>
            </a:r>
            <a:r>
              <a:rPr kumimoji="0" lang="en-US" altLang="zh-TW" sz="1200" b="1" i="0" u="none" strike="noStrike" kern="1200" cap="none" spc="0" normalizeH="0" baseline="0" noProof="0" dirty="0">
                <a:ln>
                  <a:noFill/>
                </a:ln>
                <a:solidFill>
                  <a:srgbClr val="FF0000"/>
                </a:solidFill>
                <a:effectLst/>
                <a:uLnTx/>
                <a:uFillTx/>
                <a:latin typeface="Amazon Ember" panose="020B0603020204020204" pitchFamily="34" charset="0"/>
                <a:ea typeface="Microsoft JhengHei" panose="020B0604030504040204" pitchFamily="34" charset="-120"/>
                <a:cs typeface="Amazon Ember" panose="020B0603020204020204" pitchFamily="34" charset="0"/>
              </a:rPr>
              <a:t>~ 11/30</a:t>
            </a:r>
            <a:endParaRPr kumimoji="0" lang="zh-TW" altLang="en-US" sz="1200" b="1" i="0" u="none" strike="noStrike" kern="1200" cap="none" spc="0" normalizeH="0" baseline="0" noProof="0" dirty="0">
              <a:ln>
                <a:noFill/>
              </a:ln>
              <a:solidFill>
                <a:srgbClr val="FF0000"/>
              </a:solidFill>
              <a:effectLst/>
              <a:uLnTx/>
              <a:uFillTx/>
              <a:latin typeface="Amazon Ember" panose="020B0603020204020204" pitchFamily="34" charset="0"/>
              <a:ea typeface="Microsoft JhengHei" panose="020B0604030504040204" pitchFamily="34" charset="-120"/>
              <a:cs typeface="Amazon Ember" panose="020B0603020204020204" pitchFamily="34" charset="0"/>
            </a:endParaRPr>
          </a:p>
        </p:txBody>
      </p:sp>
      <p:sp>
        <p:nvSpPr>
          <p:cNvPr id="14" name="TextBox 13">
            <a:extLst>
              <a:ext uri="{FF2B5EF4-FFF2-40B4-BE49-F238E27FC236}">
                <a16:creationId xmlns:a16="http://schemas.microsoft.com/office/drawing/2014/main" id="{542262EC-A047-5BB1-8B95-FAE58871F77E}"/>
              </a:ext>
            </a:extLst>
          </p:cNvPr>
          <p:cNvSpPr txBox="1"/>
          <p:nvPr/>
        </p:nvSpPr>
        <p:spPr>
          <a:xfrm>
            <a:off x="9596279" y="4718225"/>
            <a:ext cx="2290692" cy="276999"/>
          </a:xfrm>
          <a:prstGeom prst="rect">
            <a:avLst/>
          </a:prstGeom>
          <a:noFill/>
        </p:spPr>
        <p:txBody>
          <a:bodyPr wrap="none" lIns="0" rIns="0" rtlCol="0">
            <a:spAutoFit/>
          </a:bodyPr>
          <a:lstStyle>
            <a:defPPr>
              <a:defRPr lang="en-US"/>
            </a:defPPr>
            <a:lvl1pPr>
              <a:defRPr sz="900" b="1">
                <a:solidFill>
                  <a:schemeClr val="bg1">
                    <a:lumMod val="50000"/>
                  </a:schemeClr>
                </a:solidFill>
              </a:defRPr>
            </a:lvl1pPr>
          </a:lstStyle>
          <a:p>
            <a:pPr lvl="0">
              <a:defRPr/>
            </a:pPr>
            <a:r>
              <a:rPr lang="en-US" altLang="zh-TW" sz="1200" dirty="0">
                <a:solidFill>
                  <a:srgbClr val="FFFFFF">
                    <a:lumMod val="50000"/>
                  </a:srgbClr>
                </a:solidFill>
                <a:latin typeface="Amazon Ember" panose="020B0603020204020204" pitchFamily="34" charset="0"/>
                <a:ea typeface="Microsoft JhengHei" panose="020B0604030504040204" pitchFamily="34" charset="-120"/>
                <a:cs typeface="Amazon Ember" panose="020B0603020204020204" pitchFamily="34" charset="0"/>
              </a:rPr>
              <a:t>2025/8/7</a:t>
            </a:r>
            <a:r>
              <a:rPr lang="en-US" altLang="zh-TW" sz="1200" dirty="0">
                <a:solidFill>
                  <a:schemeClr val="tx1"/>
                </a:solidFill>
                <a:latin typeface="Amazon Ember"/>
              </a:rPr>
              <a:t> </a:t>
            </a:r>
            <a:r>
              <a:rPr lang="en-US" altLang="zh-TW" sz="1200" dirty="0">
                <a:solidFill>
                  <a:srgbClr val="FF0000"/>
                </a:solidFill>
              </a:rPr>
              <a:t>~</a:t>
            </a:r>
            <a:r>
              <a:rPr lang="zh-TW" altLang="en-US" sz="1200" dirty="0">
                <a:solidFill>
                  <a:srgbClr val="FF0000"/>
                </a:solidFill>
              </a:rPr>
              <a:t> </a:t>
            </a:r>
            <a:r>
              <a:rPr lang="en-US" altLang="zh-TW" sz="1200" dirty="0">
                <a:solidFill>
                  <a:srgbClr val="FF0000"/>
                </a:solidFill>
              </a:rPr>
              <a:t>12/31</a:t>
            </a:r>
            <a:r>
              <a:rPr lang="zh-TW" altLang="en-US" sz="1200" dirty="0">
                <a:solidFill>
                  <a:srgbClr val="FF0000"/>
                </a:solidFill>
              </a:rPr>
              <a:t> </a:t>
            </a:r>
            <a:r>
              <a:rPr lang="zh-TW" altLang="en-US" sz="1050" dirty="0">
                <a:solidFill>
                  <a:srgbClr val="FFFFFF">
                    <a:lumMod val="50000"/>
                  </a:srgbClr>
                </a:solidFill>
                <a:latin typeface="Amazon Ember" panose="020B0603020204020204" pitchFamily="34" charset="0"/>
                <a:ea typeface="Microsoft JhengHei" panose="020B0604030504040204" pitchFamily="34" charset="-120"/>
                <a:cs typeface="Amazon Ember" panose="020B0603020204020204" pitchFamily="34" charset="0"/>
              </a:rPr>
              <a:t>或經費用罄截止</a:t>
            </a:r>
          </a:p>
        </p:txBody>
      </p:sp>
      <p:sp>
        <p:nvSpPr>
          <p:cNvPr id="40" name="TextBox 39">
            <a:extLst>
              <a:ext uri="{FF2B5EF4-FFF2-40B4-BE49-F238E27FC236}">
                <a16:creationId xmlns:a16="http://schemas.microsoft.com/office/drawing/2014/main" id="{A23A97BD-87AC-9985-02CC-529CF1DA2D17}"/>
              </a:ext>
            </a:extLst>
          </p:cNvPr>
          <p:cNvSpPr txBox="1"/>
          <p:nvPr/>
        </p:nvSpPr>
        <p:spPr>
          <a:xfrm>
            <a:off x="2811699" y="4208132"/>
            <a:ext cx="726161" cy="338554"/>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8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資本額 ≤ </a:t>
            </a:r>
            <a:r>
              <a:rPr lang="en-US" altLang="zh-TW" sz="8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1</a:t>
            </a:r>
            <a:r>
              <a:rPr lang="zh-TW" altLang="en-US" sz="8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億 </a:t>
            </a:r>
            <a:r>
              <a:rPr lang="zh-TW" altLang="en-US" sz="800" b="1" kern="0" dirty="0">
                <a:solidFill>
                  <a:srgbClr val="FFFFFF">
                    <a:lumMod val="50000"/>
                  </a:srgbClr>
                </a:solidFill>
                <a:latin typeface="Microsoft JhengHei UI" panose="020B0604030504040204" pitchFamily="34" charset="-120"/>
                <a:ea typeface="Microsoft JhengHei UI" panose="020B0604030504040204" pitchFamily="34" charset="-120"/>
                <a:cs typeface="Amazon Ember" panose="020B0603020204020204" pitchFamily="34" charset="0"/>
              </a:rPr>
              <a:t>或</a:t>
            </a:r>
            <a:endParaRPr lang="en-US" altLang="zh-TW" sz="800" b="1" kern="0" dirty="0">
              <a:solidFill>
                <a:srgbClr val="FFFFFF">
                  <a:lumMod val="50000"/>
                </a:srgbClr>
              </a:solidFill>
              <a:latin typeface="Microsoft JhengHei UI" panose="020B0604030504040204" pitchFamily="34" charset="-120"/>
              <a:ea typeface="Microsoft JhengHei UI" panose="020B0604030504040204" pitchFamily="34" charset="-12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8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員工數 ≤ </a:t>
            </a:r>
            <a:r>
              <a:rPr lang="en-US" altLang="zh-TW" sz="8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200</a:t>
            </a:r>
            <a:r>
              <a:rPr lang="zh-TW" altLang="en-US" sz="8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人</a:t>
            </a:r>
            <a:endParaRPr lang="en-US" sz="800" b="1" kern="0" dirty="0" err="1">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endParaRPr>
          </a:p>
        </p:txBody>
      </p:sp>
      <p:sp>
        <p:nvSpPr>
          <p:cNvPr id="42" name="TextBox 41">
            <a:extLst>
              <a:ext uri="{FF2B5EF4-FFF2-40B4-BE49-F238E27FC236}">
                <a16:creationId xmlns:a16="http://schemas.microsoft.com/office/drawing/2014/main" id="{78682698-785A-B40F-9536-8D2CA2C01D79}"/>
              </a:ext>
            </a:extLst>
          </p:cNvPr>
          <p:cNvSpPr txBox="1"/>
          <p:nvPr/>
        </p:nvSpPr>
        <p:spPr>
          <a:xfrm>
            <a:off x="1825360" y="5221819"/>
            <a:ext cx="615553" cy="276999"/>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中小企業</a:t>
            </a:r>
            <a:endParaRPr kumimoji="0" lang="en-US" sz="1200" b="1" i="0" u="none" strike="noStrike" kern="0" cap="none" spc="0" normalizeH="0" baseline="0" noProof="0" dirty="0" err="1">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p:txBody>
      </p:sp>
      <p:sp>
        <p:nvSpPr>
          <p:cNvPr id="43" name="TextBox 42">
            <a:extLst>
              <a:ext uri="{FF2B5EF4-FFF2-40B4-BE49-F238E27FC236}">
                <a16:creationId xmlns:a16="http://schemas.microsoft.com/office/drawing/2014/main" id="{D69CCF9B-375B-03C5-716B-18942D76B7BA}"/>
              </a:ext>
            </a:extLst>
          </p:cNvPr>
          <p:cNvSpPr txBox="1"/>
          <p:nvPr/>
        </p:nvSpPr>
        <p:spPr>
          <a:xfrm>
            <a:off x="2805870" y="4612469"/>
            <a:ext cx="769441" cy="276999"/>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a:ln>
                  <a:noFill/>
                </a:ln>
                <a:solidFill>
                  <a:srgbClr val="FF0000"/>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非</a:t>
            </a:r>
            <a:r>
              <a:rPr kumimoji="0" lang="zh-TW" altLang="en-US" sz="120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中小企業</a:t>
            </a:r>
            <a:endParaRPr kumimoji="0" lang="en-US" sz="1200" b="1" i="0" u="none" strike="noStrike" kern="0" cap="none" spc="0" normalizeH="0" baseline="0" noProof="0" dirty="0" err="1">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p:txBody>
      </p:sp>
      <p:sp>
        <p:nvSpPr>
          <p:cNvPr id="22" name="TextBox 21">
            <a:extLst>
              <a:ext uri="{FF2B5EF4-FFF2-40B4-BE49-F238E27FC236}">
                <a16:creationId xmlns:a16="http://schemas.microsoft.com/office/drawing/2014/main" id="{80ABDA11-CB9B-AAD2-2087-1EC58604E9C7}"/>
              </a:ext>
            </a:extLst>
          </p:cNvPr>
          <p:cNvSpPr txBox="1"/>
          <p:nvPr/>
        </p:nvSpPr>
        <p:spPr>
          <a:xfrm>
            <a:off x="2684070" y="1881082"/>
            <a:ext cx="1128514" cy="461665"/>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3</a:t>
            </a:r>
            <a:r>
              <a:rPr lang="zh-TW" altLang="en-US" sz="12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家聯合 </a:t>
            </a:r>
            <a:r>
              <a:rPr lang="zh-TW" altLang="en-US" sz="800" b="1" kern="0" dirty="0">
                <a:solidFill>
                  <a:srgbClr val="FFFFFF">
                    <a:lumMod val="50000"/>
                  </a:srgbClr>
                </a:solidFill>
                <a:latin typeface="Microsoft JhengHei UI" panose="020B0604030504040204" pitchFamily="34" charset="-120"/>
                <a:ea typeface="Microsoft JhengHei UI" panose="020B0604030504040204" pitchFamily="34" charset="-120"/>
                <a:cs typeface="Amazon Ember" panose="020B0603020204020204" pitchFamily="34" charset="0"/>
              </a:rPr>
              <a:t>或</a:t>
            </a:r>
            <a:r>
              <a:rPr lang="zh-TW" altLang="en-US" sz="12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 </a:t>
            </a:r>
            <a:endParaRPr lang="en-US" altLang="zh-TW" sz="12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連鎖體系 </a:t>
            </a:r>
            <a:r>
              <a:rPr lang="en-US" altLang="zh-TW" sz="800" b="1" kern="0" dirty="0">
                <a:solidFill>
                  <a:srgbClr val="FFFFFF">
                    <a:lumMod val="50000"/>
                  </a:srgbClr>
                </a:solidFill>
                <a:latin typeface="Microsoft JhengHei UI" panose="020B0604030504040204" pitchFamily="34" charset="-120"/>
                <a:ea typeface="Microsoft JhengHei UI" panose="020B0604030504040204" pitchFamily="34" charset="-120"/>
                <a:cs typeface="Amazon Ember" panose="020B0603020204020204" pitchFamily="34" charset="0"/>
              </a:rPr>
              <a:t>(</a:t>
            </a:r>
            <a:r>
              <a:rPr lang="zh-TW" altLang="en-US" sz="800" b="1" kern="0" dirty="0">
                <a:solidFill>
                  <a:srgbClr val="FFFFFF">
                    <a:lumMod val="50000"/>
                  </a:srgbClr>
                </a:solidFill>
                <a:latin typeface="Microsoft JhengHei UI" panose="020B0604030504040204" pitchFamily="34" charset="-120"/>
                <a:ea typeface="Microsoft JhengHei UI" panose="020B0604030504040204" pitchFamily="34" charset="-120"/>
                <a:cs typeface="Amazon Ember" panose="020B0603020204020204" pitchFamily="34" charset="0"/>
              </a:rPr>
              <a:t>門市</a:t>
            </a:r>
            <a:r>
              <a:rPr lang="en-US" altLang="zh-TW" sz="800" b="1" kern="0" dirty="0">
                <a:solidFill>
                  <a:srgbClr val="FFFFFF">
                    <a:lumMod val="50000"/>
                  </a:srgbClr>
                </a:solidFill>
                <a:latin typeface="Microsoft JhengHei UI" panose="020B0604030504040204" pitchFamily="34" charset="-120"/>
                <a:ea typeface="Microsoft JhengHei UI" panose="020B0604030504040204" pitchFamily="34" charset="-120"/>
                <a:cs typeface="Amazon Ember" panose="020B0603020204020204" pitchFamily="34" charset="0"/>
              </a:rPr>
              <a:t>10+)</a:t>
            </a:r>
            <a:endParaRPr lang="en-US" sz="800" b="1" kern="0" dirty="0">
              <a:solidFill>
                <a:srgbClr val="FFFFFF">
                  <a:lumMod val="50000"/>
                </a:srgbClr>
              </a:solidFill>
              <a:latin typeface="Microsoft JhengHei UI" panose="020B0604030504040204" pitchFamily="34" charset="-120"/>
              <a:ea typeface="Microsoft JhengHei UI" panose="020B0604030504040204" pitchFamily="34" charset="-120"/>
              <a:cs typeface="Amazon Ember" panose="020B0603020204020204" pitchFamily="34" charset="0"/>
            </a:endParaRPr>
          </a:p>
        </p:txBody>
      </p:sp>
      <p:sp>
        <p:nvSpPr>
          <p:cNvPr id="19" name="Rectangle: Rounded Corners 18">
            <a:hlinkClick r:id="rId11" action="ppaction://hlinksldjump"/>
            <a:extLst>
              <a:ext uri="{FF2B5EF4-FFF2-40B4-BE49-F238E27FC236}">
                <a16:creationId xmlns:a16="http://schemas.microsoft.com/office/drawing/2014/main" id="{D8D7EB22-9B76-90DE-0302-7F2FA435EEF3}"/>
              </a:ext>
            </a:extLst>
          </p:cNvPr>
          <p:cNvSpPr/>
          <p:nvPr/>
        </p:nvSpPr>
        <p:spPr>
          <a:xfrm>
            <a:off x="3841611" y="2134851"/>
            <a:ext cx="5559453" cy="370565"/>
          </a:xfrm>
          <a:prstGeom prst="roundRect">
            <a:avLst/>
          </a:prstGeom>
          <a:solidFill>
            <a:schemeClr val="tx1">
              <a:lumMod val="65000"/>
              <a:lumOff val="3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FFFFF"/>
                </a:solidFill>
                <a:effectLst/>
                <a:uLnTx/>
                <a:uFillTx/>
                <a:latin typeface="Amazon Ember"/>
                <a:ea typeface="+mn-ea"/>
                <a:cs typeface="+mn-cs"/>
              </a:rPr>
              <a:t>SIIR </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服務業創新研發計畫</a:t>
            </a:r>
            <a:r>
              <a:rPr lang="zh-TW" altLang="en-US" b="1" dirty="0">
                <a:solidFill>
                  <a:srgbClr val="FFFFFF"/>
                </a:solidFill>
                <a:latin typeface="Amazon Ember"/>
              </a:rPr>
              <a:t> </a:t>
            </a:r>
            <a:r>
              <a:rPr lang="en-US" altLang="zh-TW" b="1" dirty="0">
                <a:solidFill>
                  <a:srgbClr val="FFFFFF"/>
                </a:solidFill>
                <a:latin typeface="Amazon Ember"/>
              </a:rPr>
              <a:t>- </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合作創新 </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最高</a:t>
            </a:r>
            <a:r>
              <a:rPr kumimoji="0" lang="zh-TW" altLang="en-US" sz="1400" b="0" i="0" u="none" strike="noStrike" kern="1200" cap="none" spc="0" normalizeH="0" baseline="0" noProof="0" dirty="0">
                <a:ln>
                  <a:noFill/>
                </a:ln>
                <a:solidFill>
                  <a:srgbClr val="FFFFFF"/>
                </a:solidFill>
                <a:effectLst/>
                <a:uLnTx/>
                <a:uFillTx/>
                <a:latin typeface="Amazon Ember"/>
                <a:ea typeface="+mn-ea"/>
                <a:cs typeface="+mn-cs"/>
              </a:rPr>
              <a:t> </a:t>
            </a:r>
            <a:r>
              <a:rPr lang="en-US" altLang="zh-TW" sz="1600" b="1" dirty="0">
                <a:solidFill>
                  <a:srgbClr val="FFFF00"/>
                </a:solidFill>
                <a:latin typeface="Amazon Ember"/>
              </a:rPr>
              <a:t>80</a:t>
            </a:r>
            <a:r>
              <a:rPr kumimoji="0" lang="en-US" altLang="zh-TW" sz="1600" b="1" i="0" u="none" strike="noStrike" kern="1200" cap="none" spc="0" normalizeH="0" baseline="0" noProof="0" dirty="0">
                <a:ln>
                  <a:noFill/>
                </a:ln>
                <a:solidFill>
                  <a:srgbClr val="FFFF00"/>
                </a:solidFill>
                <a:effectLst/>
                <a:uLnTx/>
                <a:uFillTx/>
                <a:latin typeface="Amazon Ember"/>
                <a:ea typeface="+mn-ea"/>
                <a:cs typeface="+mn-cs"/>
              </a:rPr>
              <a:t>0 - 1000</a:t>
            </a:r>
            <a:r>
              <a:rPr kumimoji="0" lang="zh-TW" altLang="en-US" sz="1600" b="1" i="0" u="none" strike="noStrike" kern="1200" cap="none" spc="0" normalizeH="0" baseline="0" noProof="0" dirty="0">
                <a:ln>
                  <a:noFill/>
                </a:ln>
                <a:solidFill>
                  <a:srgbClr val="FFFF00"/>
                </a:solidFill>
                <a:effectLst/>
                <a:uLnTx/>
                <a:uFillTx/>
                <a:latin typeface="Amazon Ember"/>
                <a:ea typeface="+mn-ea"/>
                <a:cs typeface="+mn-cs"/>
              </a:rPr>
              <a:t> </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萬</a:t>
            </a:r>
            <a:endParaRPr kumimoji="0" lang="en-US" sz="11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20" name="TextBox 19">
            <a:extLst>
              <a:ext uri="{FF2B5EF4-FFF2-40B4-BE49-F238E27FC236}">
                <a16:creationId xmlns:a16="http://schemas.microsoft.com/office/drawing/2014/main" id="{6A6D3426-99FC-652F-0E5C-5E0F964C3E3E}"/>
              </a:ext>
            </a:extLst>
          </p:cNvPr>
          <p:cNvSpPr txBox="1"/>
          <p:nvPr/>
        </p:nvSpPr>
        <p:spPr>
          <a:xfrm>
            <a:off x="9565419" y="2196577"/>
            <a:ext cx="1548501" cy="276999"/>
          </a:xfrm>
          <a:prstGeom prst="rect">
            <a:avLst/>
          </a:prstGeom>
          <a:noFill/>
        </p:spPr>
        <p:txBody>
          <a:bodyPr wrap="none" lIns="0" rIns="0" rtlCol="0">
            <a:spAutoFit/>
          </a:bodyPr>
          <a:lstStyle>
            <a:defPPr>
              <a:defRPr lang="en-US"/>
            </a:defPPr>
            <a:lvl1pPr>
              <a:defRPr sz="900" b="1">
                <a:solidFill>
                  <a:srgbClr val="FF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1D72D4"/>
                </a:solidFill>
                <a:effectLst/>
                <a:uLnTx/>
                <a:uFillTx/>
                <a:latin typeface="Amazon Ember"/>
                <a:ea typeface="+mn-ea"/>
                <a:cs typeface="+mn-cs"/>
              </a:rPr>
              <a:t>預計 </a:t>
            </a:r>
            <a:r>
              <a:rPr kumimoji="0" lang="en-US" altLang="zh-TW" sz="1200" b="1" i="0" u="none" strike="noStrike" kern="1200" cap="none" spc="0" normalizeH="0" baseline="0" noProof="0" dirty="0">
                <a:ln>
                  <a:noFill/>
                </a:ln>
                <a:solidFill>
                  <a:srgbClr val="1D72D4"/>
                </a:solidFill>
                <a:effectLst/>
                <a:uLnTx/>
                <a:uFillTx/>
                <a:latin typeface="Amazon Ember"/>
                <a:ea typeface="+mn-ea"/>
                <a:cs typeface="+mn-cs"/>
              </a:rPr>
              <a:t>2025 /</a:t>
            </a:r>
            <a:r>
              <a:rPr kumimoji="0" lang="zh-TW" altLang="en-US" sz="1200" b="1" i="0" u="none" strike="noStrike" kern="1200" cap="none" spc="0" normalizeH="0" baseline="0" noProof="0" dirty="0">
                <a:ln>
                  <a:noFill/>
                </a:ln>
                <a:solidFill>
                  <a:srgbClr val="1D72D4"/>
                </a:solidFill>
                <a:effectLst/>
                <a:uLnTx/>
                <a:uFillTx/>
                <a:latin typeface="Amazon Ember"/>
                <a:ea typeface="+mn-ea"/>
                <a:cs typeface="+mn-cs"/>
              </a:rPr>
              <a:t> </a:t>
            </a:r>
            <a:r>
              <a:rPr kumimoji="0" lang="en-US" altLang="zh-TW" sz="1200" b="1" i="0" u="none" strike="noStrike" kern="1200" cap="none" spc="0" normalizeH="0" baseline="0" noProof="0" dirty="0">
                <a:ln>
                  <a:noFill/>
                </a:ln>
                <a:solidFill>
                  <a:srgbClr val="1D72D4"/>
                </a:solidFill>
                <a:effectLst/>
                <a:uLnTx/>
                <a:uFillTx/>
                <a:latin typeface="Amazon Ember"/>
                <a:ea typeface="+mn-ea"/>
                <a:cs typeface="+mn-cs"/>
              </a:rPr>
              <a:t>12</a:t>
            </a:r>
            <a:r>
              <a:rPr kumimoji="0" lang="zh-TW" altLang="en-US" sz="1200" b="1" i="0" u="none" strike="noStrike" kern="1200" cap="none" spc="0" normalizeH="0" baseline="0" noProof="0" dirty="0">
                <a:ln>
                  <a:noFill/>
                </a:ln>
                <a:solidFill>
                  <a:srgbClr val="1D72D4"/>
                </a:solidFill>
                <a:effectLst/>
                <a:uLnTx/>
                <a:uFillTx/>
                <a:latin typeface="Amazon Ember"/>
                <a:ea typeface="+mn-ea"/>
                <a:cs typeface="+mn-cs"/>
              </a:rPr>
              <a:t> 月公告</a:t>
            </a:r>
            <a:endParaRPr kumimoji="0" lang="en-US" sz="1200" b="1" i="0" u="none" strike="noStrike" kern="1200" cap="none" spc="0" normalizeH="0" baseline="0" noProof="0" dirty="0">
              <a:ln>
                <a:noFill/>
              </a:ln>
              <a:solidFill>
                <a:srgbClr val="1D72D4"/>
              </a:solidFill>
              <a:effectLst/>
              <a:uLnTx/>
              <a:uFillTx/>
              <a:latin typeface="Amazon Ember"/>
              <a:ea typeface="+mn-ea"/>
              <a:cs typeface="+mn-cs"/>
            </a:endParaRPr>
          </a:p>
        </p:txBody>
      </p:sp>
      <p:sp>
        <p:nvSpPr>
          <p:cNvPr id="34" name="TextBox 33">
            <a:extLst>
              <a:ext uri="{FF2B5EF4-FFF2-40B4-BE49-F238E27FC236}">
                <a16:creationId xmlns:a16="http://schemas.microsoft.com/office/drawing/2014/main" id="{82552D3D-F68B-BC35-EF01-BCEB204C9E1F}"/>
              </a:ext>
            </a:extLst>
          </p:cNvPr>
          <p:cNvSpPr txBox="1"/>
          <p:nvPr/>
        </p:nvSpPr>
        <p:spPr>
          <a:xfrm>
            <a:off x="2684070" y="1513626"/>
            <a:ext cx="721351" cy="215444"/>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8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資本額 </a:t>
            </a:r>
            <a:r>
              <a:rPr lang="en-US" altLang="zh-TW" sz="8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&gt;</a:t>
            </a:r>
            <a:r>
              <a:rPr lang="zh-TW" altLang="en-US" sz="8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 </a:t>
            </a:r>
            <a:r>
              <a:rPr lang="en-US" altLang="zh-TW" sz="8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150</a:t>
            </a:r>
            <a:r>
              <a:rPr lang="zh-TW" altLang="en-US" sz="8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萬</a:t>
            </a:r>
            <a:endParaRPr lang="en-US" sz="800" b="1" kern="0" dirty="0" err="1">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endParaRPr>
          </a:p>
        </p:txBody>
      </p:sp>
      <p:sp>
        <p:nvSpPr>
          <p:cNvPr id="81" name="Rectangle: Rounded Corners 80">
            <a:hlinkClick r:id="rId11" action="ppaction://hlinksldjump"/>
            <a:extLst>
              <a:ext uri="{FF2B5EF4-FFF2-40B4-BE49-F238E27FC236}">
                <a16:creationId xmlns:a16="http://schemas.microsoft.com/office/drawing/2014/main" id="{9FA658C9-C578-4B82-B929-8BEF11D15682}"/>
              </a:ext>
            </a:extLst>
          </p:cNvPr>
          <p:cNvSpPr/>
          <p:nvPr/>
        </p:nvSpPr>
        <p:spPr>
          <a:xfrm>
            <a:off x="3448371" y="1528556"/>
            <a:ext cx="5559453" cy="370565"/>
          </a:xfrm>
          <a:prstGeom prst="roundRect">
            <a:avLst/>
          </a:prstGeom>
          <a:solidFill>
            <a:schemeClr val="tx1">
              <a:lumMod val="65000"/>
              <a:lumOff val="3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FFFFF"/>
                </a:solidFill>
                <a:effectLst/>
                <a:uLnTx/>
                <a:uFillTx/>
                <a:latin typeface="Amazon Ember"/>
                <a:ea typeface="+mn-ea"/>
                <a:cs typeface="+mn-cs"/>
              </a:rPr>
              <a:t>SIIR </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服務業創新研發計畫</a:t>
            </a:r>
            <a:r>
              <a:rPr lang="en-US" altLang="zh-TW" b="1" dirty="0">
                <a:solidFill>
                  <a:srgbClr val="FFFFFF"/>
                </a:solidFill>
                <a:latin typeface="Amazon Ember"/>
              </a:rPr>
              <a:t> - </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個別創新 </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最高</a:t>
            </a:r>
            <a:r>
              <a:rPr kumimoji="0" lang="zh-TW" altLang="en-US" sz="1400" b="0" i="0" u="none" strike="noStrike" kern="1200" cap="none" spc="0" normalizeH="0" baseline="0" noProof="0" dirty="0">
                <a:ln>
                  <a:noFill/>
                </a:ln>
                <a:solidFill>
                  <a:srgbClr val="FFFFFF"/>
                </a:solidFill>
                <a:effectLst/>
                <a:uLnTx/>
                <a:uFillTx/>
                <a:latin typeface="Amazon Ember"/>
                <a:ea typeface="+mn-ea"/>
                <a:cs typeface="+mn-cs"/>
              </a:rPr>
              <a:t> </a:t>
            </a:r>
            <a:r>
              <a:rPr kumimoji="0" lang="en-US" altLang="zh-TW" sz="1600" b="1" i="0" u="none" strike="noStrike" kern="1200" cap="none" spc="0" normalizeH="0" baseline="0" noProof="0" dirty="0">
                <a:ln>
                  <a:noFill/>
                </a:ln>
                <a:solidFill>
                  <a:srgbClr val="FFFF00"/>
                </a:solidFill>
                <a:effectLst/>
                <a:uLnTx/>
                <a:uFillTx/>
                <a:latin typeface="Amazon Ember"/>
                <a:ea typeface="+mn-ea"/>
                <a:cs typeface="+mn-cs"/>
              </a:rPr>
              <a:t>150 - 500</a:t>
            </a:r>
            <a:r>
              <a:rPr kumimoji="0" lang="zh-TW" altLang="en-US" sz="1600" b="1" i="0" u="none" strike="noStrike" kern="1200" cap="none" spc="0" normalizeH="0" baseline="0" noProof="0" dirty="0">
                <a:ln>
                  <a:noFill/>
                </a:ln>
                <a:solidFill>
                  <a:srgbClr val="FFFF00"/>
                </a:solidFill>
                <a:effectLst/>
                <a:uLnTx/>
                <a:uFillTx/>
                <a:latin typeface="Amazon Ember"/>
                <a:ea typeface="+mn-ea"/>
                <a:cs typeface="+mn-cs"/>
              </a:rPr>
              <a:t> </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萬</a:t>
            </a:r>
            <a:endParaRPr kumimoji="0" lang="en-US" sz="11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44" name="Rectangle: Rounded Corners 43">
            <a:hlinkClick r:id="rId12" action="ppaction://hlinksldjump"/>
            <a:extLst>
              <a:ext uri="{FF2B5EF4-FFF2-40B4-BE49-F238E27FC236}">
                <a16:creationId xmlns:a16="http://schemas.microsoft.com/office/drawing/2014/main" id="{C3F91758-734D-9DBF-F0EF-1BE0C5C95D0F}"/>
              </a:ext>
            </a:extLst>
          </p:cNvPr>
          <p:cNvSpPr/>
          <p:nvPr/>
        </p:nvSpPr>
        <p:spPr>
          <a:xfrm>
            <a:off x="3828041" y="2689394"/>
            <a:ext cx="4846320" cy="370565"/>
          </a:xfrm>
          <a:prstGeom prst="roundRect">
            <a:avLst/>
          </a:prstGeom>
          <a:solidFill>
            <a:schemeClr val="tx1">
              <a:lumMod val="65000"/>
              <a:lumOff val="3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b="1" i="0" u="none" strike="noStrike" kern="1200" cap="none" spc="0" normalizeH="0" baseline="0" noProof="0" dirty="0">
                <a:ln>
                  <a:noFill/>
                </a:ln>
                <a:solidFill>
                  <a:srgbClr val="FFFFFF"/>
                </a:solidFill>
                <a:effectLst/>
                <a:uLnTx/>
                <a:uFillTx/>
                <a:latin typeface="Amazon Ember"/>
                <a:ea typeface="+mn-ea"/>
                <a:cs typeface="+mn-cs"/>
              </a:rPr>
              <a:t>大南方</a:t>
            </a:r>
            <a:r>
              <a:rPr kumimoji="0" lang="en-US" altLang="zh-TW"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b="1" i="0" u="none" strike="noStrike" kern="1200" cap="none" spc="0" normalizeH="0" baseline="0" noProof="0" dirty="0">
                <a:ln>
                  <a:noFill/>
                </a:ln>
                <a:solidFill>
                  <a:srgbClr val="FFFFFF"/>
                </a:solidFill>
                <a:effectLst/>
                <a:uLnTx/>
                <a:uFillTx/>
                <a:latin typeface="Amazon Ember"/>
                <a:ea typeface="+mn-ea"/>
                <a:cs typeface="+mn-cs"/>
              </a:rPr>
              <a:t> 智慧雨林產業創生補助計畫 </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最高</a:t>
            </a:r>
            <a:r>
              <a:rPr kumimoji="0" lang="zh-TW" altLang="en-US" sz="1400" b="0" i="0" u="none" strike="noStrike" kern="1200" cap="none" spc="0" normalizeH="0" baseline="0" noProof="0" dirty="0">
                <a:ln>
                  <a:noFill/>
                </a:ln>
                <a:solidFill>
                  <a:srgbClr val="FFFFFF"/>
                </a:solidFill>
                <a:effectLst/>
                <a:uLnTx/>
                <a:uFillTx/>
                <a:latin typeface="Amazon Ember"/>
                <a:ea typeface="+mn-ea"/>
                <a:cs typeface="+mn-cs"/>
              </a:rPr>
              <a:t> </a:t>
            </a:r>
            <a:r>
              <a:rPr kumimoji="0" lang="en-US" altLang="zh-TW" sz="1600" b="1" i="0" u="none" strike="noStrike" kern="1200" cap="none" spc="0" normalizeH="0" baseline="0" noProof="0" dirty="0">
                <a:ln>
                  <a:noFill/>
                </a:ln>
                <a:solidFill>
                  <a:srgbClr val="FFFF00"/>
                </a:solidFill>
                <a:effectLst/>
                <a:uLnTx/>
                <a:uFillTx/>
                <a:latin typeface="Amazon Ember"/>
                <a:ea typeface="+mn-ea"/>
                <a:cs typeface="+mn-cs"/>
              </a:rPr>
              <a:t>500</a:t>
            </a:r>
            <a:r>
              <a:rPr kumimoji="0" lang="zh-TW" altLang="en-US" sz="1600" b="1" i="0" u="none" strike="noStrike" kern="1200" cap="none" spc="0" normalizeH="0" baseline="0" noProof="0" dirty="0">
                <a:ln>
                  <a:noFill/>
                </a:ln>
                <a:solidFill>
                  <a:srgbClr val="FFFF00"/>
                </a:solidFill>
                <a:effectLst/>
                <a:uLnTx/>
                <a:uFillTx/>
                <a:latin typeface="Amazon Ember"/>
                <a:ea typeface="+mn-ea"/>
                <a:cs typeface="+mn-cs"/>
              </a:rPr>
              <a:t> </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萬</a:t>
            </a:r>
            <a:endParaRPr kumimoji="0" lang="en-US" sz="11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45" name="TextBox 44">
            <a:extLst>
              <a:ext uri="{FF2B5EF4-FFF2-40B4-BE49-F238E27FC236}">
                <a16:creationId xmlns:a16="http://schemas.microsoft.com/office/drawing/2014/main" id="{D6B79787-535B-DB79-5F3B-88B7C5ECD25E}"/>
              </a:ext>
            </a:extLst>
          </p:cNvPr>
          <p:cNvSpPr txBox="1"/>
          <p:nvPr/>
        </p:nvSpPr>
        <p:spPr>
          <a:xfrm>
            <a:off x="8867385" y="2756721"/>
            <a:ext cx="2999219" cy="276999"/>
          </a:xfrm>
          <a:prstGeom prst="rect">
            <a:avLst/>
          </a:prstGeom>
          <a:noFill/>
        </p:spPr>
        <p:txBody>
          <a:bodyPr wrap="none" lIns="0" r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rgbClr val="1D72D4"/>
                </a:solidFill>
                <a:effectLst/>
                <a:uLnTx/>
                <a:uFillTx/>
                <a:latin typeface="Amazon Ember"/>
              </a:defRPr>
            </a:lvl1pPr>
          </a:lstStyle>
          <a:p>
            <a:r>
              <a:rPr lang="zh-TW" altLang="en-US" dirty="0"/>
              <a:t>預計 </a:t>
            </a:r>
            <a:r>
              <a:rPr lang="en-US" altLang="zh-TW" dirty="0"/>
              <a:t>2026</a:t>
            </a:r>
            <a:r>
              <a:rPr lang="zh-TW" altLang="en-US" dirty="0"/>
              <a:t> </a:t>
            </a:r>
            <a:r>
              <a:rPr lang="en-US" altLang="zh-TW" dirty="0"/>
              <a:t>Q1</a:t>
            </a:r>
            <a:r>
              <a:rPr lang="zh-TW" altLang="en-US" dirty="0"/>
              <a:t> 公告，主題：零售業、服務業</a:t>
            </a:r>
          </a:p>
        </p:txBody>
      </p:sp>
      <p:sp>
        <p:nvSpPr>
          <p:cNvPr id="50" name="TextBox 49">
            <a:extLst>
              <a:ext uri="{FF2B5EF4-FFF2-40B4-BE49-F238E27FC236}">
                <a16:creationId xmlns:a16="http://schemas.microsoft.com/office/drawing/2014/main" id="{2FF034D2-BD81-4802-13A6-836F9E111FBB}"/>
              </a:ext>
            </a:extLst>
          </p:cNvPr>
          <p:cNvSpPr txBox="1"/>
          <p:nvPr/>
        </p:nvSpPr>
        <p:spPr>
          <a:xfrm>
            <a:off x="2607931" y="2657373"/>
            <a:ext cx="1252043" cy="484813"/>
          </a:xfrm>
          <a:prstGeom prst="rect">
            <a:avLst/>
          </a:prstGeom>
          <a:noFill/>
        </p:spPr>
        <p:txBody>
          <a:bodyPr wrap="square">
            <a:spAutoFit/>
          </a:bodyPr>
          <a:lstStyle/>
          <a:p>
            <a:pPr>
              <a:lnSpc>
                <a:spcPct val="110000"/>
              </a:lnSpc>
            </a:pPr>
            <a:r>
              <a:rPr lang="zh-TW" altLang="en-US" sz="12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嘉義、臺南、</a:t>
            </a:r>
            <a:endParaRPr lang="en-US" altLang="zh-TW" sz="12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endParaRPr>
          </a:p>
          <a:p>
            <a:pPr>
              <a:lnSpc>
                <a:spcPct val="110000"/>
              </a:lnSpc>
            </a:pPr>
            <a:r>
              <a:rPr lang="zh-TW" altLang="en-US" sz="12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高雄、屏東</a:t>
            </a:r>
            <a:r>
              <a:rPr lang="zh-TW" altLang="en-US" sz="800" b="1" kern="0" dirty="0">
                <a:solidFill>
                  <a:srgbClr val="FFFFFF">
                    <a:lumMod val="50000"/>
                  </a:srgbClr>
                </a:solidFill>
                <a:latin typeface="Microsoft JhengHei UI" panose="020B0604030504040204" pitchFamily="34" charset="-120"/>
                <a:ea typeface="Microsoft JhengHei UI" panose="020B0604030504040204" pitchFamily="34" charset="-120"/>
                <a:cs typeface="Amazon Ember" panose="020B0603020204020204" pitchFamily="34" charset="0"/>
              </a:rPr>
              <a:t>之場域</a:t>
            </a:r>
            <a:endParaRPr lang="en-US" sz="800" b="1" kern="0" dirty="0">
              <a:solidFill>
                <a:srgbClr val="FFFFFF">
                  <a:lumMod val="50000"/>
                </a:srgbClr>
              </a:solidFill>
              <a:latin typeface="Microsoft JhengHei UI" panose="020B0604030504040204" pitchFamily="34" charset="-120"/>
              <a:ea typeface="Microsoft JhengHei UI" panose="020B0604030504040204" pitchFamily="34" charset="-120"/>
              <a:cs typeface="Amazon Ember" panose="020B0603020204020204" pitchFamily="34" charset="0"/>
            </a:endParaRPr>
          </a:p>
        </p:txBody>
      </p:sp>
      <p:sp>
        <p:nvSpPr>
          <p:cNvPr id="51" name="TextBox 50">
            <a:extLst>
              <a:ext uri="{FF2B5EF4-FFF2-40B4-BE49-F238E27FC236}">
                <a16:creationId xmlns:a16="http://schemas.microsoft.com/office/drawing/2014/main" id="{AD1C2877-E730-6EFC-A141-3F6BE6EE2CD2}"/>
              </a:ext>
            </a:extLst>
          </p:cNvPr>
          <p:cNvSpPr txBox="1"/>
          <p:nvPr/>
        </p:nvSpPr>
        <p:spPr>
          <a:xfrm>
            <a:off x="2715019" y="3241625"/>
            <a:ext cx="710131" cy="419410"/>
          </a:xfrm>
          <a:prstGeom prst="rect">
            <a:avLst/>
          </a:prstGeom>
          <a:noFill/>
        </p:spPr>
        <p:txBody>
          <a:bodyPr wrap="non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zh-TW" altLang="en-US" sz="10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導入 </a:t>
            </a:r>
            <a:r>
              <a:rPr lang="en-US" altLang="zh-TW" sz="10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2 </a:t>
            </a:r>
            <a:r>
              <a:rPr lang="zh-TW" altLang="en-US" sz="10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項 </a:t>
            </a:r>
            <a:endParaRPr lang="en-US" altLang="zh-TW" sz="10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endParaRPr>
          </a:p>
          <a:p>
            <a:pPr marL="0" marR="0" lvl="0" indent="0" algn="l" defTabSz="914400" rtl="0" eaLnBrk="1" fontAlgn="auto" latinLnBrk="0" hangingPunct="1">
              <a:lnSpc>
                <a:spcPct val="110000"/>
              </a:lnSpc>
              <a:spcBef>
                <a:spcPts val="0"/>
              </a:spcBef>
              <a:spcAft>
                <a:spcPts val="0"/>
              </a:spcAft>
              <a:buClrTx/>
              <a:buSzTx/>
              <a:buFontTx/>
              <a:buNone/>
              <a:tabLst/>
              <a:defRPr/>
            </a:pPr>
            <a:r>
              <a:rPr lang="en-US" altLang="zh-TW" sz="1000" b="1" kern="0" dirty="0">
                <a:solidFill>
                  <a:srgbClr val="FF0000"/>
                </a:solidFill>
                <a:ea typeface="Microsoft JhengHei UI" panose="020B0604030504040204" pitchFamily="34" charset="-120"/>
                <a:cs typeface="Amazon Ember" panose="020B0603020204020204" pitchFamily="34" charset="0"/>
              </a:rPr>
              <a:t>AI</a:t>
            </a:r>
            <a:r>
              <a:rPr lang="zh-TW" altLang="en-US" sz="1000" b="1" kern="0" dirty="0">
                <a:solidFill>
                  <a:srgbClr val="FF0000"/>
                </a:solidFill>
                <a:ea typeface="Microsoft JhengHei UI" panose="020B0604030504040204" pitchFamily="34" charset="-120"/>
                <a:cs typeface="Amazon Ember" panose="020B0603020204020204" pitchFamily="34" charset="0"/>
              </a:rPr>
              <a:t>  </a:t>
            </a:r>
            <a:r>
              <a:rPr lang="zh-TW" altLang="en-US" sz="1000" b="1" kern="0" dirty="0">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rPr>
              <a:t>解決方案</a:t>
            </a:r>
            <a:endParaRPr lang="en-US" sz="1000" b="1" kern="0" dirty="0" err="1">
              <a:solidFill>
                <a:srgbClr val="6D4D93"/>
              </a:solidFill>
              <a:latin typeface="Microsoft JhengHei UI" panose="020B0604030504040204" pitchFamily="34" charset="-120"/>
              <a:ea typeface="Microsoft JhengHei UI" panose="020B0604030504040204" pitchFamily="34" charset="-120"/>
              <a:cs typeface="Amazon Ember" panose="020B0603020204020204" pitchFamily="34" charset="0"/>
            </a:endParaRPr>
          </a:p>
        </p:txBody>
      </p:sp>
      <p:sp>
        <p:nvSpPr>
          <p:cNvPr id="5" name="TextBox 4">
            <a:extLst>
              <a:ext uri="{FF2B5EF4-FFF2-40B4-BE49-F238E27FC236}">
                <a16:creationId xmlns:a16="http://schemas.microsoft.com/office/drawing/2014/main" id="{8C510029-D6C7-0E44-E87E-CCD2D20FB9AD}"/>
              </a:ext>
            </a:extLst>
          </p:cNvPr>
          <p:cNvSpPr txBox="1"/>
          <p:nvPr/>
        </p:nvSpPr>
        <p:spPr>
          <a:xfrm>
            <a:off x="8070603" y="5240305"/>
            <a:ext cx="1498808" cy="276999"/>
          </a:xfrm>
          <a:prstGeom prst="rect">
            <a:avLst/>
          </a:prstGeom>
          <a:noFill/>
        </p:spPr>
        <p:txBody>
          <a:bodyPr wrap="none" lIns="0" r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rgbClr val="1D72D4"/>
                </a:solidFill>
                <a:effectLst/>
                <a:uLnTx/>
                <a:uFillTx/>
                <a:latin typeface="Amazon Ember"/>
              </a:defRPr>
            </a:lvl1pPr>
          </a:lstStyle>
          <a:p>
            <a:r>
              <a:rPr lang="zh-TW" altLang="en-US" dirty="0"/>
              <a:t>預計 </a:t>
            </a:r>
            <a:r>
              <a:rPr lang="en-US" altLang="zh-TW" dirty="0"/>
              <a:t>2026</a:t>
            </a:r>
            <a:r>
              <a:rPr lang="zh-TW" altLang="en-US" dirty="0"/>
              <a:t> </a:t>
            </a:r>
            <a:r>
              <a:rPr lang="en-US" altLang="zh-TW" dirty="0"/>
              <a:t>/ 3 </a:t>
            </a:r>
            <a:r>
              <a:rPr lang="zh-TW" altLang="en-US" dirty="0"/>
              <a:t>月公告</a:t>
            </a:r>
          </a:p>
        </p:txBody>
      </p:sp>
      <p:sp>
        <p:nvSpPr>
          <p:cNvPr id="17" name="TextBox 16">
            <a:extLst>
              <a:ext uri="{FF2B5EF4-FFF2-40B4-BE49-F238E27FC236}">
                <a16:creationId xmlns:a16="http://schemas.microsoft.com/office/drawing/2014/main" id="{123AB81B-BD1A-15D9-6836-1C382914E533}"/>
              </a:ext>
            </a:extLst>
          </p:cNvPr>
          <p:cNvSpPr txBox="1"/>
          <p:nvPr/>
        </p:nvSpPr>
        <p:spPr>
          <a:xfrm>
            <a:off x="9193124" y="1581388"/>
            <a:ext cx="1548501" cy="276999"/>
          </a:xfrm>
          <a:prstGeom prst="rect">
            <a:avLst/>
          </a:prstGeom>
          <a:noFill/>
        </p:spPr>
        <p:txBody>
          <a:bodyPr wrap="none" lIns="0" rIns="0" rtlCol="0">
            <a:spAutoFit/>
          </a:bodyPr>
          <a:lstStyle>
            <a:defPPr>
              <a:defRPr lang="en-US"/>
            </a:defPPr>
            <a:lvl1pPr>
              <a:defRPr sz="900" b="1">
                <a:solidFill>
                  <a:srgbClr val="FF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1D72D4"/>
                </a:solidFill>
                <a:effectLst/>
                <a:uLnTx/>
                <a:uFillTx/>
                <a:latin typeface="Amazon Ember"/>
                <a:ea typeface="+mn-ea"/>
                <a:cs typeface="+mn-cs"/>
              </a:rPr>
              <a:t>預計 </a:t>
            </a:r>
            <a:r>
              <a:rPr kumimoji="0" lang="en-US" altLang="zh-TW" sz="1200" b="1" i="0" u="none" strike="noStrike" kern="1200" cap="none" spc="0" normalizeH="0" baseline="0" noProof="0" dirty="0">
                <a:ln>
                  <a:noFill/>
                </a:ln>
                <a:solidFill>
                  <a:srgbClr val="1D72D4"/>
                </a:solidFill>
                <a:effectLst/>
                <a:uLnTx/>
                <a:uFillTx/>
                <a:latin typeface="Amazon Ember"/>
                <a:ea typeface="+mn-ea"/>
                <a:cs typeface="+mn-cs"/>
              </a:rPr>
              <a:t>2025 /</a:t>
            </a:r>
            <a:r>
              <a:rPr kumimoji="0" lang="zh-TW" altLang="en-US" sz="1200" b="1" i="0" u="none" strike="noStrike" kern="1200" cap="none" spc="0" normalizeH="0" baseline="0" noProof="0" dirty="0">
                <a:ln>
                  <a:noFill/>
                </a:ln>
                <a:solidFill>
                  <a:srgbClr val="1D72D4"/>
                </a:solidFill>
                <a:effectLst/>
                <a:uLnTx/>
                <a:uFillTx/>
                <a:latin typeface="Amazon Ember"/>
                <a:ea typeface="+mn-ea"/>
                <a:cs typeface="+mn-cs"/>
              </a:rPr>
              <a:t> </a:t>
            </a:r>
            <a:r>
              <a:rPr kumimoji="0" lang="en-US" altLang="zh-TW" sz="1200" b="1" i="0" u="none" strike="noStrike" kern="1200" cap="none" spc="0" normalizeH="0" baseline="0" noProof="0" dirty="0">
                <a:ln>
                  <a:noFill/>
                </a:ln>
                <a:solidFill>
                  <a:srgbClr val="1D72D4"/>
                </a:solidFill>
                <a:effectLst/>
                <a:uLnTx/>
                <a:uFillTx/>
                <a:latin typeface="Amazon Ember"/>
                <a:ea typeface="+mn-ea"/>
                <a:cs typeface="+mn-cs"/>
              </a:rPr>
              <a:t>12</a:t>
            </a:r>
            <a:r>
              <a:rPr kumimoji="0" lang="zh-TW" altLang="en-US" sz="1200" b="1" i="0" u="none" strike="noStrike" kern="1200" cap="none" spc="0" normalizeH="0" baseline="0" noProof="0" dirty="0">
                <a:ln>
                  <a:noFill/>
                </a:ln>
                <a:solidFill>
                  <a:srgbClr val="1D72D4"/>
                </a:solidFill>
                <a:effectLst/>
                <a:uLnTx/>
                <a:uFillTx/>
                <a:latin typeface="Amazon Ember"/>
                <a:ea typeface="+mn-ea"/>
                <a:cs typeface="+mn-cs"/>
              </a:rPr>
              <a:t> 月公告</a:t>
            </a:r>
            <a:endParaRPr kumimoji="0" lang="en-US" sz="1200" b="1" i="0" u="none" strike="noStrike" kern="1200" cap="none" spc="0" normalizeH="0" baseline="0" noProof="0" dirty="0">
              <a:ln>
                <a:noFill/>
              </a:ln>
              <a:solidFill>
                <a:srgbClr val="1D72D4"/>
              </a:solidFill>
              <a:effectLst/>
              <a:uLnTx/>
              <a:uFillTx/>
              <a:latin typeface="Amazon Ember"/>
              <a:ea typeface="+mn-ea"/>
              <a:cs typeface="+mn-cs"/>
            </a:endParaRPr>
          </a:p>
        </p:txBody>
      </p:sp>
    </p:spTree>
    <p:custDataLst>
      <p:tags r:id="rId1"/>
    </p:custDataLst>
    <p:extLst>
      <p:ext uri="{BB962C8B-B14F-4D97-AF65-F5344CB8AC3E}">
        <p14:creationId xmlns:p14="http://schemas.microsoft.com/office/powerpoint/2010/main" val="267757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C280C-424B-2E6D-69D5-C39D3B5A402E}"/>
            </a:ext>
          </a:extLst>
        </p:cNvPr>
        <p:cNvGrpSpPr/>
        <p:nvPr/>
      </p:nvGrpSpPr>
      <p:grpSpPr>
        <a:xfrm>
          <a:off x="0" y="0"/>
          <a:ext cx="0" cy="0"/>
          <a:chOff x="0" y="0"/>
          <a:chExt cx="0" cy="0"/>
        </a:xfrm>
      </p:grpSpPr>
      <p:sp>
        <p:nvSpPr>
          <p:cNvPr id="71" name="TextBox 70">
            <a:hlinkClick r:id="rId4" action="ppaction://hlinksldjump"/>
            <a:extLst>
              <a:ext uri="{FF2B5EF4-FFF2-40B4-BE49-F238E27FC236}">
                <a16:creationId xmlns:a16="http://schemas.microsoft.com/office/drawing/2014/main" id="{F448DD60-E791-0EC1-69E6-768DF18B7AB7}"/>
              </a:ext>
            </a:extLst>
          </p:cNvPr>
          <p:cNvSpPr txBox="1"/>
          <p:nvPr/>
        </p:nvSpPr>
        <p:spPr>
          <a:xfrm>
            <a:off x="10929079" y="963095"/>
            <a:ext cx="1188720" cy="230832"/>
          </a:xfrm>
          <a:prstGeom prst="rect">
            <a:avLst/>
          </a:prstGeom>
          <a:solidFill>
            <a:srgbClr val="1D72D4"/>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人才培訓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16853391-C428-4F0C-BD77-E52581114C97}"/>
              </a:ext>
            </a:extLst>
          </p:cNvPr>
          <p:cNvSpPr/>
          <p:nvPr/>
        </p:nvSpPr>
        <p:spPr>
          <a:xfrm>
            <a:off x="0" y="298387"/>
            <a:ext cx="2723949" cy="719999"/>
          </a:xfrm>
          <a:prstGeom prst="rect">
            <a:avLst/>
          </a:prstGeom>
          <a:solidFill>
            <a:srgbClr val="C65A98"/>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 name="Title 1">
            <a:extLst>
              <a:ext uri="{FF2B5EF4-FFF2-40B4-BE49-F238E27FC236}">
                <a16:creationId xmlns:a16="http://schemas.microsoft.com/office/drawing/2014/main" id="{948993E4-799C-4E7A-4A09-D72180F5BEAC}"/>
              </a:ext>
            </a:extLst>
          </p:cNvPr>
          <p:cNvSpPr>
            <a:spLocks noGrp="1"/>
          </p:cNvSpPr>
          <p:nvPr>
            <p:ph type="title"/>
          </p:nvPr>
        </p:nvSpPr>
        <p:spPr/>
        <p:txBody>
          <a:bodyPr/>
          <a:lstStyle/>
          <a:p>
            <a:r>
              <a:rPr lang="en-US" altLang="zh-TW" dirty="0">
                <a:solidFill>
                  <a:schemeClr val="bg1"/>
                </a:solidFill>
              </a:rPr>
              <a:t>#</a:t>
            </a:r>
            <a:r>
              <a:rPr lang="zh-TW" altLang="en-US" dirty="0">
                <a:solidFill>
                  <a:schemeClr val="bg1"/>
                </a:solidFill>
              </a:rPr>
              <a:t>創新研發</a:t>
            </a:r>
            <a:r>
              <a:rPr lang="en-US" altLang="zh-TW" dirty="0">
                <a:solidFill>
                  <a:schemeClr val="bg1"/>
                </a:solidFill>
              </a:rPr>
              <a:t>   </a:t>
            </a:r>
            <a:r>
              <a:rPr lang="zh-TW" altLang="en-US" sz="2000" dirty="0"/>
              <a:t>相關政府補助</a:t>
            </a:r>
            <a:endParaRPr lang="en-US" sz="2000" dirty="0"/>
          </a:p>
        </p:txBody>
      </p:sp>
      <p:sp>
        <p:nvSpPr>
          <p:cNvPr id="3" name="Slide Number Placeholder 2">
            <a:extLst>
              <a:ext uri="{FF2B5EF4-FFF2-40B4-BE49-F238E27FC236}">
                <a16:creationId xmlns:a16="http://schemas.microsoft.com/office/drawing/2014/main" id="{6205D9C7-F00B-E1A6-E7C5-8C0ACDB37147}"/>
              </a:ext>
            </a:extLst>
          </p:cNvPr>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a:ln>
                <a:noFill/>
              </a:ln>
              <a:solidFill>
                <a:srgbClr val="232F3E"/>
              </a:solidFill>
              <a:effectLst/>
              <a:uLnTx/>
              <a:uFillTx/>
              <a:latin typeface="Amazon Ember"/>
              <a:ea typeface="+mn-ea"/>
              <a:cs typeface="+mn-cs"/>
            </a:endParaRPr>
          </a:p>
        </p:txBody>
      </p:sp>
      <p:sp>
        <p:nvSpPr>
          <p:cNvPr id="107" name="TextBox 106">
            <a:extLst>
              <a:ext uri="{FF2B5EF4-FFF2-40B4-BE49-F238E27FC236}">
                <a16:creationId xmlns:a16="http://schemas.microsoft.com/office/drawing/2014/main" id="{A835B5CF-1338-6AF8-1F39-2E1356448320}"/>
              </a:ext>
            </a:extLst>
          </p:cNvPr>
          <p:cNvSpPr txBox="1"/>
          <p:nvPr/>
        </p:nvSpPr>
        <p:spPr>
          <a:xfrm>
            <a:off x="10430937" y="78386"/>
            <a:ext cx="1676741" cy="230832"/>
          </a:xfrm>
          <a:prstGeom prst="rect">
            <a:avLst/>
          </a:prstGeom>
          <a:noFill/>
          <a:ln>
            <a:solidFill>
              <a:schemeClr val="bg1">
                <a:lumMod val="75000"/>
              </a:schemeClr>
            </a:solidFill>
          </a:ln>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點擊計畫名稱可跳轉至簡介頁面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125" name="TextBox 124">
            <a:extLst>
              <a:ext uri="{FF2B5EF4-FFF2-40B4-BE49-F238E27FC236}">
                <a16:creationId xmlns:a16="http://schemas.microsoft.com/office/drawing/2014/main" id="{DBD49F6F-F96D-816F-B2E7-CBB2EA9C8DA8}"/>
              </a:ext>
            </a:extLst>
          </p:cNvPr>
          <p:cNvSpPr txBox="1"/>
          <p:nvPr/>
        </p:nvSpPr>
        <p:spPr>
          <a:xfrm>
            <a:off x="4348189" y="503653"/>
            <a:ext cx="519056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1" u="none" strike="noStrike" kern="1200" cap="none" spc="0" normalizeH="0" baseline="0" noProof="0" dirty="0">
                <a:ln>
                  <a:noFill/>
                </a:ln>
                <a:solidFill>
                  <a:srgbClr val="FFFFFF">
                    <a:lumMod val="65000"/>
                  </a:srgbClr>
                </a:solidFill>
                <a:effectLst/>
                <a:uLnTx/>
                <a:uFillTx/>
                <a:latin typeface="Amazon Ember"/>
                <a:ea typeface="+mn-ea"/>
                <a:cs typeface="+mn-cs"/>
              </a:rPr>
              <a:t>*</a:t>
            </a:r>
            <a:r>
              <a:rPr kumimoji="0" lang="en-US" altLang="zh-TW" sz="900" b="0" i="1" u="none" strike="noStrike" kern="1200" cap="none" spc="0" normalizeH="0" baseline="0" noProof="0" dirty="0">
                <a:ln>
                  <a:noFill/>
                </a:ln>
                <a:solidFill>
                  <a:srgbClr val="FFFFFF">
                    <a:lumMod val="65000"/>
                  </a:srgbClr>
                </a:solidFill>
                <a:effectLst/>
                <a:uLnTx/>
                <a:uFillTx/>
                <a:latin typeface="Amazon Ember"/>
                <a:ea typeface="+mn-ea"/>
                <a:cs typeface="+mn-cs"/>
              </a:rPr>
              <a:t>2025.10.21 </a:t>
            </a:r>
            <a:r>
              <a:rPr kumimoji="0" lang="zh-TW" altLang="en-US" sz="900" b="0" i="1" u="none" strike="noStrike" kern="1200" cap="none" spc="0" normalizeH="0" baseline="0" noProof="0" dirty="0">
                <a:ln>
                  <a:noFill/>
                </a:ln>
                <a:solidFill>
                  <a:srgbClr val="FFFFFF">
                    <a:lumMod val="65000"/>
                  </a:srgbClr>
                </a:solidFill>
                <a:effectLst/>
                <a:uLnTx/>
                <a:uFillTx/>
                <a:latin typeface="Amazon Ember"/>
                <a:ea typeface="+mn-ea"/>
                <a:cs typeface="+mn-cs"/>
              </a:rPr>
              <a:t>版本，持續更新中，不代表全部政府計畫，僅列出目前已公告且適合 </a:t>
            </a:r>
            <a:r>
              <a:rPr kumimoji="0" lang="en-US" altLang="zh-TW" sz="900" b="0" i="1" u="none" strike="noStrike" kern="1200" cap="none" spc="0" normalizeH="0" baseline="0" noProof="0" dirty="0">
                <a:ln>
                  <a:noFill/>
                </a:ln>
                <a:solidFill>
                  <a:srgbClr val="FFFFFF">
                    <a:lumMod val="65000"/>
                  </a:srgbClr>
                </a:solidFill>
                <a:effectLst/>
                <a:uLnTx/>
                <a:uFillTx/>
                <a:latin typeface="Amazon Ember"/>
                <a:ea typeface="+mn-ea"/>
                <a:cs typeface="+mn-cs"/>
              </a:rPr>
              <a:t>AWS</a:t>
            </a:r>
            <a:r>
              <a:rPr kumimoji="0" lang="zh-TW" altLang="en-US" sz="900" b="0" i="1" u="none" strike="noStrike" kern="1200" cap="none" spc="0" normalizeH="0" baseline="0" noProof="0" dirty="0">
                <a:ln>
                  <a:noFill/>
                </a:ln>
                <a:solidFill>
                  <a:srgbClr val="FFFFFF">
                    <a:lumMod val="65000"/>
                  </a:srgbClr>
                </a:solidFill>
                <a:effectLst/>
                <a:uLnTx/>
                <a:uFillTx/>
                <a:latin typeface="Amazon Ember"/>
                <a:ea typeface="+mn-ea"/>
                <a:cs typeface="+mn-cs"/>
              </a:rPr>
              <a:t>客戶之補助，申請相關規定</a:t>
            </a:r>
            <a:r>
              <a:rPr lang="zh-TW" altLang="en-US" sz="900" i="1" dirty="0">
                <a:solidFill>
                  <a:srgbClr val="FFFFFF">
                    <a:lumMod val="65000"/>
                  </a:srgbClr>
                </a:solidFill>
                <a:latin typeface="Amazon Ember"/>
              </a:rPr>
              <a:t>及是否執行計畫，</a:t>
            </a:r>
            <a:r>
              <a:rPr kumimoji="0" lang="zh-TW" altLang="en-US" sz="900" b="0" i="1" u="none" strike="noStrike" kern="1200" cap="none" spc="0" normalizeH="0" baseline="0" noProof="0" dirty="0">
                <a:ln>
                  <a:noFill/>
                </a:ln>
                <a:solidFill>
                  <a:srgbClr val="FFFFFF">
                    <a:lumMod val="65000"/>
                  </a:srgbClr>
                </a:solidFill>
                <a:effectLst/>
                <a:uLnTx/>
                <a:uFillTx/>
                <a:latin typeface="Amazon Ember"/>
                <a:ea typeface="+mn-ea"/>
                <a:cs typeface="+mn-cs"/>
              </a:rPr>
              <a:t>請以政府公告為準。</a:t>
            </a:r>
            <a:endParaRPr kumimoji="0" lang="en-US" altLang="zh-TW" sz="1000" b="0" i="1" u="none" strike="noStrike" kern="1200" cap="none" spc="0" normalizeH="0" baseline="0" noProof="0" dirty="0">
              <a:ln>
                <a:noFill/>
              </a:ln>
              <a:solidFill>
                <a:srgbClr val="FFFFFF">
                  <a:lumMod val="65000"/>
                </a:srgbClr>
              </a:solidFill>
              <a:effectLst/>
              <a:uLnTx/>
              <a:uFillTx/>
              <a:latin typeface="Amazon Ember"/>
              <a:ea typeface="+mn-ea"/>
              <a:cs typeface="+mn-cs"/>
            </a:endParaRPr>
          </a:p>
        </p:txBody>
      </p:sp>
      <p:sp>
        <p:nvSpPr>
          <p:cNvPr id="66" name="TextBox 65">
            <a:hlinkClick r:id="rId5" action="ppaction://hlinksldjump"/>
            <a:extLst>
              <a:ext uri="{FF2B5EF4-FFF2-40B4-BE49-F238E27FC236}">
                <a16:creationId xmlns:a16="http://schemas.microsoft.com/office/drawing/2014/main" id="{D6777E14-19D1-0EFC-4DA6-052894E53DCA}"/>
              </a:ext>
            </a:extLst>
          </p:cNvPr>
          <p:cNvSpPr txBox="1"/>
          <p:nvPr/>
        </p:nvSpPr>
        <p:spPr>
          <a:xfrm>
            <a:off x="10929079" y="371752"/>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7" name="TextBox 66">
            <a:hlinkClick r:id="rId6" action="ppaction://hlinksldjump"/>
            <a:extLst>
              <a:ext uri="{FF2B5EF4-FFF2-40B4-BE49-F238E27FC236}">
                <a16:creationId xmlns:a16="http://schemas.microsoft.com/office/drawing/2014/main" id="{FCCE882B-C5DD-DECF-B28D-33B0DCC05EDD}"/>
              </a:ext>
            </a:extLst>
          </p:cNvPr>
          <p:cNvSpPr txBox="1"/>
          <p:nvPr/>
        </p:nvSpPr>
        <p:spPr>
          <a:xfrm>
            <a:off x="10929079" y="665118"/>
            <a:ext cx="1188720" cy="230832"/>
          </a:xfrm>
          <a:prstGeom prst="rect">
            <a:avLst/>
          </a:prstGeom>
          <a:solidFill>
            <a:srgbClr val="6D4D93"/>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數位轉型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
        <p:nvSpPr>
          <p:cNvPr id="76" name="TextBox 75">
            <a:extLst>
              <a:ext uri="{FF2B5EF4-FFF2-40B4-BE49-F238E27FC236}">
                <a16:creationId xmlns:a16="http://schemas.microsoft.com/office/drawing/2014/main" id="{4DC88BF0-98B6-0E6C-34EF-A66B2E882894}"/>
              </a:ext>
            </a:extLst>
          </p:cNvPr>
          <p:cNvSpPr txBox="1"/>
          <p:nvPr/>
        </p:nvSpPr>
        <p:spPr>
          <a:xfrm>
            <a:off x="3145589" y="3822820"/>
            <a:ext cx="918521" cy="446276"/>
          </a:xfrm>
          <a:prstGeom prst="rect">
            <a:avLst/>
          </a:prstGeom>
          <a:noFill/>
        </p:spPr>
        <p:txBody>
          <a:bodyPr wrap="none" lIns="0" r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rgbClr val="FFFFFF">
                    <a:lumMod val="50000"/>
                  </a:srgbClr>
                </a:solidFill>
                <a:effectLst/>
                <a:uLnTx/>
                <a:uFillTx/>
                <a:latin typeface="Amazon Ember"/>
              </a:defRPr>
            </a:lvl1pPr>
          </a:lstStyle>
          <a:p>
            <a:r>
              <a:rPr lang="en-US" altLang="zh-TW" dirty="0">
                <a:solidFill>
                  <a:srgbClr val="FF0000"/>
                </a:solidFill>
              </a:rPr>
              <a:t>AI</a:t>
            </a:r>
            <a:r>
              <a:rPr lang="zh-TW" altLang="en-US" dirty="0">
                <a:solidFill>
                  <a:srgbClr val="FF0000"/>
                </a:solidFill>
              </a:rPr>
              <a:t> </a:t>
            </a:r>
            <a:r>
              <a:rPr lang="en-US" altLang="zh-TW" dirty="0">
                <a:solidFill>
                  <a:srgbClr val="FF0000"/>
                </a:solidFill>
              </a:rPr>
              <a:t>SaaS</a:t>
            </a:r>
            <a:r>
              <a:rPr lang="zh-TW" altLang="en-US" dirty="0">
                <a:solidFill>
                  <a:srgbClr val="FF0000"/>
                </a:solidFill>
              </a:rPr>
              <a:t> </a:t>
            </a:r>
            <a:r>
              <a:rPr lang="zh-TW" altLang="en-US" dirty="0"/>
              <a:t>研發</a:t>
            </a:r>
            <a:endParaRPr lang="en-US" altLang="zh-TW" dirty="0"/>
          </a:p>
          <a:p>
            <a:r>
              <a:rPr lang="zh-TW" altLang="en-US" sz="1100" dirty="0"/>
              <a:t>出海</a:t>
            </a:r>
            <a:r>
              <a:rPr lang="en-US" altLang="zh-TW" sz="1100" dirty="0"/>
              <a:t>/</a:t>
            </a:r>
            <a:r>
              <a:rPr lang="zh-TW" altLang="en-US" sz="1100" dirty="0"/>
              <a:t>海外訂單</a:t>
            </a:r>
            <a:endParaRPr lang="en-US" sz="1100" dirty="0" err="1"/>
          </a:p>
        </p:txBody>
      </p:sp>
      <p:cxnSp>
        <p:nvCxnSpPr>
          <p:cNvPr id="100" name="Straight Connector 99">
            <a:extLst>
              <a:ext uri="{FF2B5EF4-FFF2-40B4-BE49-F238E27FC236}">
                <a16:creationId xmlns:a16="http://schemas.microsoft.com/office/drawing/2014/main" id="{A67DD7FF-026A-5860-52FF-E53C4CA4AE42}"/>
              </a:ext>
            </a:extLst>
          </p:cNvPr>
          <p:cNvCxnSpPr>
            <a:cxnSpLocks/>
          </p:cNvCxnSpPr>
          <p:nvPr/>
        </p:nvCxnSpPr>
        <p:spPr>
          <a:xfrm flipV="1">
            <a:off x="2057936" y="4253233"/>
            <a:ext cx="0" cy="1679643"/>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C572B85-2976-9B44-C43C-A110F8770C55}"/>
              </a:ext>
            </a:extLst>
          </p:cNvPr>
          <p:cNvSpPr txBox="1"/>
          <p:nvPr/>
        </p:nvSpPr>
        <p:spPr>
          <a:xfrm>
            <a:off x="2095359" y="3598893"/>
            <a:ext cx="1005347" cy="646331"/>
          </a:xfrm>
          <a:prstGeom prst="rect">
            <a:avLst/>
          </a:prstGeom>
          <a:noFill/>
        </p:spPr>
        <p:txBody>
          <a:bodyPr wrap="square" lIns="0" r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rgbClr val="C65A98"/>
                </a:solidFill>
                <a:effectLst/>
                <a:uLnTx/>
                <a:uFillTx/>
                <a:latin typeface="Amazon Ember"/>
              </a:defRPr>
            </a:lvl1pPr>
          </a:lstStyle>
          <a:p>
            <a:r>
              <a:rPr lang="zh-TW" altLang="en-US" dirty="0">
                <a:solidFill>
                  <a:srgbClr val="FF0000"/>
                </a:solidFill>
              </a:rPr>
              <a:t>限 </a:t>
            </a:r>
            <a:r>
              <a:rPr lang="zh-TW" altLang="en-US" dirty="0"/>
              <a:t>軟體出版業</a:t>
            </a:r>
            <a:endParaRPr lang="en-US" altLang="zh-TW" dirty="0"/>
          </a:p>
          <a:p>
            <a:r>
              <a:rPr lang="zh-TW" altLang="en-US" dirty="0"/>
              <a:t>電腦程式設計 </a:t>
            </a:r>
            <a:endParaRPr lang="en-US" altLang="zh-TW" dirty="0"/>
          </a:p>
          <a:p>
            <a:r>
              <a:rPr lang="zh-TW" altLang="en-US" dirty="0"/>
              <a:t>資訊服務業</a:t>
            </a:r>
            <a:endParaRPr lang="en-US" dirty="0" err="1"/>
          </a:p>
        </p:txBody>
      </p:sp>
      <p:sp>
        <p:nvSpPr>
          <p:cNvPr id="30" name="TextBox 29">
            <a:extLst>
              <a:ext uri="{FF2B5EF4-FFF2-40B4-BE49-F238E27FC236}">
                <a16:creationId xmlns:a16="http://schemas.microsoft.com/office/drawing/2014/main" id="{32EF7D2F-7864-D817-B818-81D0D7328B72}"/>
              </a:ext>
            </a:extLst>
          </p:cNvPr>
          <p:cNvSpPr txBox="1"/>
          <p:nvPr/>
        </p:nvSpPr>
        <p:spPr>
          <a:xfrm>
            <a:off x="801608" y="1701188"/>
            <a:ext cx="923330" cy="369332"/>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a:solidFill>
                  <a:srgbClr val="FF0000"/>
                </a:solidFill>
                <a:latin typeface="Amazon Ember"/>
              </a:rPr>
              <a:t>限</a:t>
            </a:r>
            <a:r>
              <a:rPr lang="zh-TW" altLang="en-US" b="1" dirty="0">
                <a:solidFill>
                  <a:srgbClr val="000000"/>
                </a:solidFill>
                <a:latin typeface="Amazon Ember"/>
              </a:rPr>
              <a:t>台北市</a:t>
            </a:r>
            <a:endParaRPr kumimoji="0" lang="en-US" sz="1800" b="1" i="0" u="none" strike="noStrike" kern="1200" cap="none" spc="0" normalizeH="0" baseline="0" noProof="0" dirty="0" err="1">
              <a:ln>
                <a:noFill/>
              </a:ln>
              <a:solidFill>
                <a:srgbClr val="000000"/>
              </a:solidFill>
              <a:effectLst/>
              <a:uLnTx/>
              <a:uFillTx/>
              <a:latin typeface="Amazon Ember"/>
              <a:ea typeface="+mn-ea"/>
              <a:cs typeface="+mn-cs"/>
            </a:endParaRPr>
          </a:p>
        </p:txBody>
      </p:sp>
      <p:grpSp>
        <p:nvGrpSpPr>
          <p:cNvPr id="8" name="Group 7">
            <a:extLst>
              <a:ext uri="{FF2B5EF4-FFF2-40B4-BE49-F238E27FC236}">
                <a16:creationId xmlns:a16="http://schemas.microsoft.com/office/drawing/2014/main" id="{C4D84A51-03CC-B5EF-DB5F-B0369711E1F6}"/>
              </a:ext>
            </a:extLst>
          </p:cNvPr>
          <p:cNvGrpSpPr/>
          <p:nvPr/>
        </p:nvGrpSpPr>
        <p:grpSpPr>
          <a:xfrm>
            <a:off x="408607" y="1862976"/>
            <a:ext cx="286737" cy="2758664"/>
            <a:chOff x="664891" y="2285023"/>
            <a:chExt cx="252004" cy="1467035"/>
          </a:xfrm>
        </p:grpSpPr>
        <p:cxnSp>
          <p:nvCxnSpPr>
            <p:cNvPr id="31" name="Straight Connector 30">
              <a:extLst>
                <a:ext uri="{FF2B5EF4-FFF2-40B4-BE49-F238E27FC236}">
                  <a16:creationId xmlns:a16="http://schemas.microsoft.com/office/drawing/2014/main" id="{C15A615B-2F91-AA72-A216-2F3D134BF76B}"/>
                </a:ext>
              </a:extLst>
            </p:cNvPr>
            <p:cNvCxnSpPr>
              <a:cxnSpLocks/>
            </p:cNvCxnSpPr>
            <p:nvPr/>
          </p:nvCxnSpPr>
          <p:spPr>
            <a:xfrm>
              <a:off x="664891" y="2285023"/>
              <a:ext cx="3" cy="1467035"/>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6AD617-DE7E-9C82-E7DF-B4336A722B41}"/>
                </a:ext>
              </a:extLst>
            </p:cNvPr>
            <p:cNvCxnSpPr>
              <a:cxnSpLocks/>
            </p:cNvCxnSpPr>
            <p:nvPr/>
          </p:nvCxnSpPr>
          <p:spPr>
            <a:xfrm>
              <a:off x="664895" y="2285023"/>
              <a:ext cx="252000"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8CC2716-CB55-0428-CC85-D95035BEBA60}"/>
                </a:ext>
              </a:extLst>
            </p:cNvPr>
            <p:cNvCxnSpPr>
              <a:cxnSpLocks/>
            </p:cNvCxnSpPr>
            <p:nvPr/>
          </p:nvCxnSpPr>
          <p:spPr>
            <a:xfrm>
              <a:off x="664894" y="3752058"/>
              <a:ext cx="252000"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74" name="TextBox 73">
            <a:extLst>
              <a:ext uri="{FF2B5EF4-FFF2-40B4-BE49-F238E27FC236}">
                <a16:creationId xmlns:a16="http://schemas.microsoft.com/office/drawing/2014/main" id="{9BDF0917-E734-3F40-970A-9A067189F8C7}"/>
              </a:ext>
            </a:extLst>
          </p:cNvPr>
          <p:cNvSpPr txBox="1"/>
          <p:nvPr/>
        </p:nvSpPr>
        <p:spPr>
          <a:xfrm>
            <a:off x="754998" y="4431502"/>
            <a:ext cx="923330" cy="369332"/>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Amazon Ember"/>
                <a:ea typeface="+mn-ea"/>
                <a:cs typeface="+mn-cs"/>
              </a:rPr>
              <a:t>不限台北</a:t>
            </a:r>
            <a:endParaRPr kumimoji="0" lang="en-US" sz="1800" b="1" i="0" u="none" strike="noStrike" kern="1200" cap="none" spc="0" normalizeH="0" baseline="0" noProof="0" dirty="0" err="1">
              <a:ln>
                <a:noFill/>
              </a:ln>
              <a:solidFill>
                <a:srgbClr val="000000"/>
              </a:solidFill>
              <a:effectLst/>
              <a:uLnTx/>
              <a:uFillTx/>
              <a:latin typeface="Amazon Ember"/>
              <a:ea typeface="+mn-ea"/>
              <a:cs typeface="+mn-cs"/>
            </a:endParaRPr>
          </a:p>
        </p:txBody>
      </p:sp>
      <p:grpSp>
        <p:nvGrpSpPr>
          <p:cNvPr id="58" name="Group 57">
            <a:extLst>
              <a:ext uri="{FF2B5EF4-FFF2-40B4-BE49-F238E27FC236}">
                <a16:creationId xmlns:a16="http://schemas.microsoft.com/office/drawing/2014/main" id="{12471D3F-0A8B-29EE-09B4-3F339F743E7D}"/>
              </a:ext>
            </a:extLst>
          </p:cNvPr>
          <p:cNvGrpSpPr/>
          <p:nvPr/>
        </p:nvGrpSpPr>
        <p:grpSpPr>
          <a:xfrm>
            <a:off x="1805037" y="2963964"/>
            <a:ext cx="1018113" cy="1914598"/>
            <a:chOff x="2483288" y="5340109"/>
            <a:chExt cx="461031" cy="611500"/>
          </a:xfrm>
        </p:grpSpPr>
        <p:cxnSp>
          <p:nvCxnSpPr>
            <p:cNvPr id="53" name="Straight Connector 52">
              <a:extLst>
                <a:ext uri="{FF2B5EF4-FFF2-40B4-BE49-F238E27FC236}">
                  <a16:creationId xmlns:a16="http://schemas.microsoft.com/office/drawing/2014/main" id="{A2B459F9-8C10-A61B-9940-378D4207B5B8}"/>
                </a:ext>
              </a:extLst>
            </p:cNvPr>
            <p:cNvCxnSpPr>
              <a:cxnSpLocks/>
            </p:cNvCxnSpPr>
            <p:nvPr/>
          </p:nvCxnSpPr>
          <p:spPr>
            <a:xfrm>
              <a:off x="2488846" y="5340109"/>
              <a:ext cx="455473"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9F05DD4-B240-7FCD-A5BE-15170B6C25B0}"/>
                </a:ext>
              </a:extLst>
            </p:cNvPr>
            <p:cNvCxnSpPr>
              <a:cxnSpLocks/>
            </p:cNvCxnSpPr>
            <p:nvPr/>
          </p:nvCxnSpPr>
          <p:spPr>
            <a:xfrm>
              <a:off x="2483288" y="5342840"/>
              <a:ext cx="223" cy="608769"/>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FED644B-06E3-5AB5-88DF-F6935A7A88A1}"/>
                </a:ext>
              </a:extLst>
            </p:cNvPr>
            <p:cNvCxnSpPr>
              <a:cxnSpLocks/>
            </p:cNvCxnSpPr>
            <p:nvPr/>
          </p:nvCxnSpPr>
          <p:spPr>
            <a:xfrm>
              <a:off x="2483288" y="5951609"/>
              <a:ext cx="116889"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530964DD-6281-E120-5A61-6D6BD251F77A}"/>
              </a:ext>
            </a:extLst>
          </p:cNvPr>
          <p:cNvSpPr txBox="1"/>
          <p:nvPr/>
        </p:nvSpPr>
        <p:spPr>
          <a:xfrm>
            <a:off x="1985667" y="1613599"/>
            <a:ext cx="615553" cy="520207"/>
          </a:xfrm>
          <a:prstGeom prst="rect">
            <a:avLst/>
          </a:prstGeom>
          <a:noFill/>
        </p:spPr>
        <p:txBody>
          <a:bodyPr wrap="none" lIns="0" r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FFFFFF">
                    <a:lumMod val="50000"/>
                  </a:srgbClr>
                </a:solidFill>
                <a:effectLst/>
                <a:uLnTx/>
                <a:uFillTx/>
                <a:latin typeface="Amazon Ember"/>
                <a:ea typeface="+mn-ea"/>
                <a:cs typeface="+mn-cs"/>
              </a:rPr>
              <a:t>公司登記</a:t>
            </a:r>
            <a:endParaRPr kumimoji="0" lang="en-US" altLang="zh-TW" sz="1200" b="1" i="0" u="none" strike="noStrike" kern="1200" cap="none" spc="0" normalizeH="0" baseline="0" noProof="0" dirty="0">
              <a:ln>
                <a:noFill/>
              </a:ln>
              <a:solidFill>
                <a:srgbClr val="FFFFFF">
                  <a:lumMod val="50000"/>
                </a:srgbClr>
              </a:solidFill>
              <a:effectLst/>
              <a:uLnTx/>
              <a:uFillTx/>
              <a:latin typeface="Amazon Ember"/>
              <a:ea typeface="+mn-ea"/>
              <a:cs typeface="+mn-cs"/>
            </a:endParaRPr>
          </a:p>
          <a:p>
            <a:pPr lvl="0">
              <a:lnSpc>
                <a:spcPct val="120000"/>
              </a:lnSpc>
              <a:defRPr/>
            </a:pPr>
            <a:r>
              <a:rPr lang="zh-TW" altLang="en-US" sz="1200" b="1" dirty="0">
                <a:solidFill>
                  <a:srgbClr val="FFFFFF">
                    <a:lumMod val="50000"/>
                  </a:srgbClr>
                </a:solidFill>
              </a:rPr>
              <a:t>於</a:t>
            </a:r>
            <a:r>
              <a:rPr kumimoji="0" lang="zh-TW" altLang="en-US" sz="1200" b="1" i="0" u="none" strike="noStrike" kern="1200" cap="none" spc="0" normalizeH="0" baseline="0" noProof="0" dirty="0">
                <a:ln>
                  <a:noFill/>
                </a:ln>
                <a:solidFill>
                  <a:srgbClr val="C65A98"/>
                </a:solidFill>
                <a:effectLst/>
                <a:uLnTx/>
                <a:uFillTx/>
                <a:latin typeface="Amazon Ember"/>
                <a:ea typeface="+mn-ea"/>
                <a:cs typeface="+mn-cs"/>
              </a:rPr>
              <a:t>台北市</a:t>
            </a:r>
            <a:endParaRPr kumimoji="0" lang="en-US" sz="1200" b="1" i="0" u="none" strike="noStrike" kern="1200" cap="none" spc="0" normalizeH="0" baseline="0" noProof="0" dirty="0" err="1">
              <a:ln>
                <a:noFill/>
              </a:ln>
              <a:solidFill>
                <a:srgbClr val="C65A98"/>
              </a:solidFill>
              <a:effectLst/>
              <a:uLnTx/>
              <a:uFillTx/>
              <a:latin typeface="Amazon Ember"/>
              <a:ea typeface="+mn-ea"/>
              <a:cs typeface="+mn-cs"/>
            </a:endParaRPr>
          </a:p>
        </p:txBody>
      </p:sp>
      <p:cxnSp>
        <p:nvCxnSpPr>
          <p:cNvPr id="11" name="Straight Connector 10">
            <a:extLst>
              <a:ext uri="{FF2B5EF4-FFF2-40B4-BE49-F238E27FC236}">
                <a16:creationId xmlns:a16="http://schemas.microsoft.com/office/drawing/2014/main" id="{699AC316-D5C2-131B-A44D-34642167B83D}"/>
              </a:ext>
            </a:extLst>
          </p:cNvPr>
          <p:cNvCxnSpPr>
            <a:cxnSpLocks/>
          </p:cNvCxnSpPr>
          <p:nvPr/>
        </p:nvCxnSpPr>
        <p:spPr>
          <a:xfrm flipV="1">
            <a:off x="1812563" y="1876843"/>
            <a:ext cx="1188720" cy="864"/>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F9020C0-173C-05E0-2FB2-46DB153E2254}"/>
              </a:ext>
            </a:extLst>
          </p:cNvPr>
          <p:cNvGrpSpPr/>
          <p:nvPr/>
        </p:nvGrpSpPr>
        <p:grpSpPr>
          <a:xfrm>
            <a:off x="3006534" y="1675307"/>
            <a:ext cx="761534" cy="535556"/>
            <a:chOff x="2975375" y="1400962"/>
            <a:chExt cx="761534" cy="535556"/>
          </a:xfrm>
        </p:grpSpPr>
        <p:cxnSp>
          <p:nvCxnSpPr>
            <p:cNvPr id="13" name="Straight Connector 12">
              <a:extLst>
                <a:ext uri="{FF2B5EF4-FFF2-40B4-BE49-F238E27FC236}">
                  <a16:creationId xmlns:a16="http://schemas.microsoft.com/office/drawing/2014/main" id="{50966B89-5D4F-37FD-CDD0-A561E337D7A1}"/>
                </a:ext>
              </a:extLst>
            </p:cNvPr>
            <p:cNvCxnSpPr>
              <a:cxnSpLocks/>
            </p:cNvCxnSpPr>
            <p:nvPr/>
          </p:nvCxnSpPr>
          <p:spPr>
            <a:xfrm>
              <a:off x="2975375" y="1400962"/>
              <a:ext cx="565306"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FE72D7-C47F-91DF-016C-5B472DF7CAED}"/>
                </a:ext>
              </a:extLst>
            </p:cNvPr>
            <p:cNvCxnSpPr>
              <a:cxnSpLocks/>
            </p:cNvCxnSpPr>
            <p:nvPr/>
          </p:nvCxnSpPr>
          <p:spPr>
            <a:xfrm>
              <a:off x="2975375" y="1400962"/>
              <a:ext cx="0" cy="523203"/>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6AC8C71-56BB-5B02-1E63-A73227D16BF4}"/>
                </a:ext>
              </a:extLst>
            </p:cNvPr>
            <p:cNvCxnSpPr>
              <a:cxnSpLocks/>
            </p:cNvCxnSpPr>
            <p:nvPr/>
          </p:nvCxnSpPr>
          <p:spPr>
            <a:xfrm>
              <a:off x="2982930" y="1936518"/>
              <a:ext cx="753979"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5FE133F6-569C-4017-C41C-7A1DC4C437A4}"/>
              </a:ext>
            </a:extLst>
          </p:cNvPr>
          <p:cNvSpPr txBox="1"/>
          <p:nvPr/>
        </p:nvSpPr>
        <p:spPr>
          <a:xfrm>
            <a:off x="1912540" y="2692969"/>
            <a:ext cx="807913" cy="276999"/>
          </a:xfrm>
          <a:prstGeom prst="rect">
            <a:avLst/>
          </a:prstGeom>
          <a:noFill/>
        </p:spPr>
        <p:txBody>
          <a:bodyPr wrap="none" lIns="0" rIns="0" rtlCol="0">
            <a:spAutoFit/>
          </a:bodyPr>
          <a:lstStyle/>
          <a:p>
            <a:r>
              <a:rPr lang="zh-TW" altLang="en-US" sz="1200" b="1" kern="0" dirty="0">
                <a:solidFill>
                  <a:srgbClr val="FF0000"/>
                </a:solidFill>
                <a:latin typeface="Microsoft JhengHei UI" panose="020B0604030504040204" pitchFamily="34" charset="-120"/>
                <a:ea typeface="Microsoft JhengHei UI" panose="020B0604030504040204" pitchFamily="34" charset="-120"/>
                <a:cs typeface="Amazon Ember" panose="020B0603020204020204" pitchFamily="34" charset="0"/>
              </a:rPr>
              <a:t>限</a:t>
            </a:r>
            <a:r>
              <a:rPr lang="zh-TW" altLang="en-US" sz="1200" b="1" kern="0" dirty="0">
                <a:solidFill>
                  <a:srgbClr val="FFFFFF">
                    <a:lumMod val="50000"/>
                  </a:srgbClr>
                </a:solidFill>
                <a:latin typeface="Microsoft JhengHei UI" panose="020B0604030504040204" pitchFamily="34" charset="-120"/>
                <a:ea typeface="Microsoft JhengHei UI" panose="020B0604030504040204" pitchFamily="34" charset="-120"/>
                <a:cs typeface="Amazon Ember" panose="020B0603020204020204" pitchFamily="34" charset="0"/>
              </a:rPr>
              <a:t> </a:t>
            </a:r>
            <a:r>
              <a:rPr lang="zh-TW" altLang="en-US" sz="1200" b="1" kern="0" dirty="0">
                <a:solidFill>
                  <a:srgbClr val="C65A98"/>
                </a:solidFill>
                <a:latin typeface="Microsoft JhengHei UI" panose="020B0604030504040204" pitchFamily="34" charset="-120"/>
                <a:ea typeface="Microsoft JhengHei UI" panose="020B0604030504040204" pitchFamily="34" charset="-120"/>
                <a:cs typeface="Amazon Ember" panose="020B0603020204020204" pitchFamily="34" charset="0"/>
              </a:rPr>
              <a:t>中小企業</a:t>
            </a:r>
            <a:endParaRPr lang="en-US" sz="1200" b="1" kern="0" dirty="0">
              <a:solidFill>
                <a:srgbClr val="C65A98"/>
              </a:solidFill>
              <a:latin typeface="Microsoft JhengHei UI" panose="020B0604030504040204" pitchFamily="34" charset="-120"/>
              <a:ea typeface="Microsoft JhengHei UI" panose="020B0604030504040204" pitchFamily="34" charset="-120"/>
              <a:cs typeface="Amazon Ember" panose="020B0603020204020204" pitchFamily="34" charset="0"/>
            </a:endParaRPr>
          </a:p>
        </p:txBody>
      </p:sp>
      <p:sp>
        <p:nvSpPr>
          <p:cNvPr id="90" name="Rectangle: Rounded Corners 89">
            <a:hlinkClick r:id="rId7" action="ppaction://hlinksldjump"/>
            <a:extLst>
              <a:ext uri="{FF2B5EF4-FFF2-40B4-BE49-F238E27FC236}">
                <a16:creationId xmlns:a16="http://schemas.microsoft.com/office/drawing/2014/main" id="{6BA2B022-60F2-8362-4F4D-BA0F5B124294}"/>
              </a:ext>
            </a:extLst>
          </p:cNvPr>
          <p:cNvSpPr/>
          <p:nvPr/>
        </p:nvSpPr>
        <p:spPr>
          <a:xfrm>
            <a:off x="3342121" y="5135030"/>
            <a:ext cx="4156279" cy="365760"/>
          </a:xfrm>
          <a:prstGeom prst="roundRect">
            <a:avLst/>
          </a:prstGeom>
          <a:solidFill>
            <a:schemeClr val="tx1">
              <a:lumMod val="75000"/>
              <a:lumOff val="2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FFFFF"/>
                </a:solidFill>
                <a:effectLst/>
                <a:uLnTx/>
                <a:uFillTx/>
                <a:latin typeface="Amazon Ember"/>
                <a:ea typeface="+mn-ea"/>
                <a:cs typeface="+mn-cs"/>
              </a:rPr>
              <a:t>TIIP</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 產業升級創新平台輔導計畫 </a:t>
            </a:r>
            <a:r>
              <a:rPr kumimoji="0" lang="zh-TW" altLang="en-US" sz="1400" b="1" i="0" u="none" strike="noStrike" kern="1200" cap="none" spc="0" normalizeH="0" baseline="0" noProof="0" dirty="0">
                <a:ln>
                  <a:noFill/>
                </a:ln>
                <a:solidFill>
                  <a:srgbClr val="FFFF00"/>
                </a:solidFill>
                <a:effectLst/>
                <a:uLnTx/>
                <a:uFillTx/>
                <a:latin typeface="Amazon Ember"/>
                <a:ea typeface="+mn-ea"/>
                <a:cs typeface="+mn-cs"/>
              </a:rPr>
              <a:t>無上限</a:t>
            </a: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96" name="TextBox 95">
            <a:extLst>
              <a:ext uri="{FF2B5EF4-FFF2-40B4-BE49-F238E27FC236}">
                <a16:creationId xmlns:a16="http://schemas.microsoft.com/office/drawing/2014/main" id="{506BACB1-15E5-7764-07BC-25F852166744}"/>
              </a:ext>
            </a:extLst>
          </p:cNvPr>
          <p:cNvSpPr txBox="1"/>
          <p:nvPr/>
        </p:nvSpPr>
        <p:spPr>
          <a:xfrm>
            <a:off x="2154011" y="5105697"/>
            <a:ext cx="1003480" cy="276999"/>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FFFFFF">
                    <a:lumMod val="50000"/>
                  </a:srgbClr>
                </a:solidFill>
                <a:effectLst/>
                <a:uLnTx/>
                <a:uFillTx/>
                <a:latin typeface="Amazon Ember"/>
                <a:ea typeface="+mn-ea"/>
                <a:cs typeface="+mn-cs"/>
              </a:rPr>
              <a:t>產品</a:t>
            </a:r>
            <a:r>
              <a:rPr kumimoji="0" lang="en-US" altLang="zh-TW" sz="1200" b="1"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1200" b="1" i="0" u="none" strike="noStrike" kern="1200" cap="none" spc="0" normalizeH="0" baseline="0" noProof="0" dirty="0">
                <a:ln>
                  <a:noFill/>
                </a:ln>
                <a:solidFill>
                  <a:srgbClr val="FFFFFF">
                    <a:lumMod val="50000"/>
                  </a:srgbClr>
                </a:solidFill>
                <a:effectLst/>
                <a:uLnTx/>
                <a:uFillTx/>
                <a:latin typeface="Amazon Ember"/>
                <a:ea typeface="+mn-ea"/>
                <a:cs typeface="+mn-cs"/>
              </a:rPr>
              <a:t>技術開發</a:t>
            </a:r>
            <a:endParaRPr kumimoji="0" lang="en-US" sz="1200" b="1" i="0" u="none" strike="noStrike" kern="1200" cap="none" spc="0" normalizeH="0" baseline="0" noProof="0" dirty="0" err="1">
              <a:ln>
                <a:noFill/>
              </a:ln>
              <a:solidFill>
                <a:srgbClr val="FFFFFF">
                  <a:lumMod val="50000"/>
                </a:srgbClr>
              </a:solidFill>
              <a:effectLst/>
              <a:uLnTx/>
              <a:uFillTx/>
              <a:latin typeface="Amazon Ember"/>
              <a:ea typeface="+mn-ea"/>
              <a:cs typeface="+mn-cs"/>
            </a:endParaRPr>
          </a:p>
        </p:txBody>
      </p:sp>
      <p:sp>
        <p:nvSpPr>
          <p:cNvPr id="97" name="TextBox 96">
            <a:extLst>
              <a:ext uri="{FF2B5EF4-FFF2-40B4-BE49-F238E27FC236}">
                <a16:creationId xmlns:a16="http://schemas.microsoft.com/office/drawing/2014/main" id="{A0DFFA32-D5DB-E868-180A-0CFF0D02F27B}"/>
              </a:ext>
            </a:extLst>
          </p:cNvPr>
          <p:cNvSpPr txBox="1"/>
          <p:nvPr/>
        </p:nvSpPr>
        <p:spPr>
          <a:xfrm>
            <a:off x="2147298" y="5693181"/>
            <a:ext cx="1231106" cy="276999"/>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FFFFFF">
                    <a:lumMod val="50000"/>
                  </a:srgbClr>
                </a:solidFill>
                <a:effectLst/>
                <a:uLnTx/>
                <a:uFillTx/>
                <a:latin typeface="Amazon Ember"/>
                <a:ea typeface="+mn-ea"/>
                <a:cs typeface="+mn-cs"/>
              </a:rPr>
              <a:t>前瞻技術研發單位</a:t>
            </a:r>
            <a:endParaRPr kumimoji="0" lang="en-US" sz="1200" b="1" i="0" u="none" strike="noStrike" kern="1200" cap="none" spc="0" normalizeH="0" baseline="0" noProof="0" dirty="0" err="1">
              <a:ln>
                <a:noFill/>
              </a:ln>
              <a:solidFill>
                <a:srgbClr val="FFFFFF">
                  <a:lumMod val="50000"/>
                </a:srgbClr>
              </a:solidFill>
              <a:effectLst/>
              <a:uLnTx/>
              <a:uFillTx/>
              <a:latin typeface="Amazon Ember"/>
              <a:ea typeface="+mn-ea"/>
              <a:cs typeface="+mn-cs"/>
            </a:endParaRPr>
          </a:p>
        </p:txBody>
      </p:sp>
      <p:cxnSp>
        <p:nvCxnSpPr>
          <p:cNvPr id="98" name="Straight Connector 97">
            <a:extLst>
              <a:ext uri="{FF2B5EF4-FFF2-40B4-BE49-F238E27FC236}">
                <a16:creationId xmlns:a16="http://schemas.microsoft.com/office/drawing/2014/main" id="{114FA3C9-54BD-79B0-B63A-74337E611975}"/>
              </a:ext>
            </a:extLst>
          </p:cNvPr>
          <p:cNvCxnSpPr>
            <a:cxnSpLocks/>
          </p:cNvCxnSpPr>
          <p:nvPr/>
        </p:nvCxnSpPr>
        <p:spPr>
          <a:xfrm>
            <a:off x="2071439" y="5385592"/>
            <a:ext cx="1262056"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1AD2077-F678-0EA1-E837-58645CD17D63}"/>
              </a:ext>
            </a:extLst>
          </p:cNvPr>
          <p:cNvCxnSpPr>
            <a:cxnSpLocks/>
          </p:cNvCxnSpPr>
          <p:nvPr/>
        </p:nvCxnSpPr>
        <p:spPr>
          <a:xfrm flipV="1">
            <a:off x="2061862" y="5926329"/>
            <a:ext cx="1729919" cy="6547"/>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9C610ED2-ED17-7E06-6605-612FA117C2F8}"/>
              </a:ext>
            </a:extLst>
          </p:cNvPr>
          <p:cNvSpPr txBox="1"/>
          <p:nvPr/>
        </p:nvSpPr>
        <p:spPr>
          <a:xfrm>
            <a:off x="7625494" y="5194799"/>
            <a:ext cx="512961" cy="246221"/>
          </a:xfrm>
          <a:prstGeom prst="rect">
            <a:avLst/>
          </a:prstGeom>
          <a:noFill/>
        </p:spPr>
        <p:txBody>
          <a:bodyPr wrap="none" lIns="0" rIns="0" rtlCol="0">
            <a:spAutoFit/>
          </a:bodyPr>
          <a:lstStyle>
            <a:defPPr>
              <a:defRPr lang="en-US"/>
            </a:defPPr>
            <a:lvl1pPr>
              <a:defRPr sz="800" b="1">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0000"/>
                </a:solidFill>
                <a:effectLst/>
                <a:uLnTx/>
                <a:uFillTx/>
                <a:latin typeface="Amazon Ember"/>
                <a:ea typeface="+mn-ea"/>
                <a:cs typeface="+mn-cs"/>
              </a:rPr>
              <a:t>隨到隨審</a:t>
            </a:r>
            <a:endParaRPr kumimoji="0" lang="en-US" sz="1000" b="1" i="0" u="none" strike="noStrike" kern="1200" cap="none" spc="0" normalizeH="0" baseline="0" noProof="0" dirty="0">
              <a:ln>
                <a:noFill/>
              </a:ln>
              <a:solidFill>
                <a:srgbClr val="FF0000"/>
              </a:solidFill>
              <a:effectLst/>
              <a:uLnTx/>
              <a:uFillTx/>
              <a:latin typeface="Amazon Ember"/>
              <a:ea typeface="+mn-ea"/>
              <a:cs typeface="+mn-cs"/>
            </a:endParaRPr>
          </a:p>
        </p:txBody>
      </p:sp>
      <p:sp>
        <p:nvSpPr>
          <p:cNvPr id="123" name="TextBox 122">
            <a:extLst>
              <a:ext uri="{FF2B5EF4-FFF2-40B4-BE49-F238E27FC236}">
                <a16:creationId xmlns:a16="http://schemas.microsoft.com/office/drawing/2014/main" id="{24B0B9F1-F2B9-8789-63D1-AE660A30A2E4}"/>
              </a:ext>
            </a:extLst>
          </p:cNvPr>
          <p:cNvSpPr txBox="1"/>
          <p:nvPr/>
        </p:nvSpPr>
        <p:spPr>
          <a:xfrm>
            <a:off x="7163356" y="5771794"/>
            <a:ext cx="512961" cy="246221"/>
          </a:xfrm>
          <a:prstGeom prst="rect">
            <a:avLst/>
          </a:prstGeom>
          <a:noFill/>
        </p:spPr>
        <p:txBody>
          <a:bodyPr wrap="none" lIns="0" rIns="0" rtlCol="0">
            <a:spAutoFit/>
          </a:bodyPr>
          <a:lstStyle>
            <a:defPPr>
              <a:defRPr lang="en-US"/>
            </a:defPPr>
            <a:lvl1pPr>
              <a:defRPr sz="800" b="1">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0000"/>
                </a:solidFill>
                <a:effectLst/>
                <a:uLnTx/>
                <a:uFillTx/>
                <a:latin typeface="Amazon Ember"/>
                <a:ea typeface="+mn-ea"/>
                <a:cs typeface="+mn-cs"/>
              </a:rPr>
              <a:t>隨到隨審</a:t>
            </a:r>
            <a:endParaRPr kumimoji="0" lang="en-US" sz="1000" b="1" i="0" u="none" strike="noStrike" kern="1200" cap="none" spc="0" normalizeH="0" baseline="0" noProof="0" dirty="0">
              <a:ln>
                <a:noFill/>
              </a:ln>
              <a:solidFill>
                <a:srgbClr val="FF0000"/>
              </a:solidFill>
              <a:effectLst/>
              <a:uLnTx/>
              <a:uFillTx/>
              <a:latin typeface="Amazon Ember"/>
              <a:ea typeface="+mn-ea"/>
              <a:cs typeface="+mn-cs"/>
            </a:endParaRPr>
          </a:p>
        </p:txBody>
      </p:sp>
      <p:sp>
        <p:nvSpPr>
          <p:cNvPr id="91" name="Rectangle: Rounded Corners 90">
            <a:hlinkClick r:id="rId8" action="ppaction://hlinksldjump"/>
            <a:extLst>
              <a:ext uri="{FF2B5EF4-FFF2-40B4-BE49-F238E27FC236}">
                <a16:creationId xmlns:a16="http://schemas.microsoft.com/office/drawing/2014/main" id="{51C434F8-4437-5505-5E65-0EDC015B9D77}"/>
              </a:ext>
            </a:extLst>
          </p:cNvPr>
          <p:cNvSpPr/>
          <p:nvPr/>
        </p:nvSpPr>
        <p:spPr>
          <a:xfrm>
            <a:off x="3454008" y="5712025"/>
            <a:ext cx="3534644" cy="365760"/>
          </a:xfrm>
          <a:prstGeom prst="roundRect">
            <a:avLst/>
          </a:prstGeom>
          <a:solidFill>
            <a:schemeClr val="tx1">
              <a:lumMod val="75000"/>
              <a:lumOff val="2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FFFFF"/>
                </a:solidFill>
                <a:effectLst/>
                <a:uLnTx/>
                <a:uFillTx/>
                <a:latin typeface="Amazon Ember"/>
                <a:ea typeface="+mn-ea"/>
                <a:cs typeface="+mn-cs"/>
              </a:rPr>
              <a:t>A+</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 企業創新研發淬鍊計畫 </a:t>
            </a:r>
            <a:r>
              <a:rPr kumimoji="0" lang="zh-TW" altLang="en-US" sz="1400" b="1" i="0" u="none" strike="noStrike" kern="1200" cap="none" spc="0" normalizeH="0" baseline="0" noProof="0" dirty="0">
                <a:ln>
                  <a:noFill/>
                </a:ln>
                <a:solidFill>
                  <a:srgbClr val="FFFF00"/>
                </a:solidFill>
                <a:effectLst/>
                <a:uLnTx/>
                <a:uFillTx/>
                <a:latin typeface="Amazon Ember"/>
                <a:ea typeface="+mn-ea"/>
                <a:cs typeface="+mn-cs"/>
              </a:rPr>
              <a:t>無上限</a:t>
            </a: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20" name="Rectangle: Rounded Corners 19">
            <a:hlinkClick r:id="rId9" action="ppaction://hlinksldjump"/>
            <a:extLst>
              <a:ext uri="{FF2B5EF4-FFF2-40B4-BE49-F238E27FC236}">
                <a16:creationId xmlns:a16="http://schemas.microsoft.com/office/drawing/2014/main" id="{32AEE8F1-0AAA-996A-398E-8D07266BB322}"/>
              </a:ext>
            </a:extLst>
          </p:cNvPr>
          <p:cNvSpPr/>
          <p:nvPr/>
        </p:nvSpPr>
        <p:spPr>
          <a:xfrm>
            <a:off x="4219165" y="4038341"/>
            <a:ext cx="3875316" cy="380458"/>
          </a:xfrm>
          <a:prstGeom prst="roundRect">
            <a:avLst/>
          </a:prstGeom>
          <a:solidFill>
            <a:schemeClr val="tx1">
              <a:lumMod val="75000"/>
              <a:lumOff val="2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lvl="0">
              <a:defRPr/>
            </a:pPr>
            <a:r>
              <a:rPr lang="zh-TW" altLang="en-US" b="1" dirty="0">
                <a:latin typeface="微軟正黑體" panose="020B0604030504040204" pitchFamily="34" charset="-120"/>
                <a:ea typeface="微軟正黑體" panose="020B0604030504040204" pitchFamily="34" charset="-120"/>
              </a:rPr>
              <a:t> 數位雲服務</a:t>
            </a:r>
            <a:r>
              <a:rPr lang="zh-TW" altLang="en-US" b="1" dirty="0"/>
              <a:t>研發補助計畫 </a:t>
            </a:r>
            <a:r>
              <a:rPr lang="zh-TW" altLang="en-US" sz="1400" dirty="0">
                <a:solidFill>
                  <a:srgbClr val="FFFFFF"/>
                </a:solidFill>
              </a:rPr>
              <a:t>最高</a:t>
            </a:r>
            <a:r>
              <a:rPr lang="zh-TW" altLang="en-US" sz="1400" b="1" dirty="0">
                <a:solidFill>
                  <a:srgbClr val="FFFF00"/>
                </a:solidFill>
              </a:rPr>
              <a:t> </a:t>
            </a:r>
            <a:r>
              <a:rPr lang="en-US" altLang="zh-TW" sz="1600" b="1" dirty="0">
                <a:solidFill>
                  <a:srgbClr val="FFFF00"/>
                </a:solidFill>
                <a:latin typeface="Amazon Ember"/>
              </a:rPr>
              <a:t>2000</a:t>
            </a:r>
            <a:r>
              <a:rPr lang="zh-TW" altLang="en-US" sz="1400" b="1" dirty="0">
                <a:solidFill>
                  <a:srgbClr val="FFFF00"/>
                </a:solidFill>
              </a:rPr>
              <a:t> </a:t>
            </a:r>
            <a:r>
              <a:rPr lang="zh-TW" altLang="en-US" sz="1400" dirty="0">
                <a:solidFill>
                  <a:srgbClr val="FFFFFF"/>
                </a:solidFill>
              </a:rPr>
              <a:t>萬</a:t>
            </a:r>
            <a:endParaRPr kumimoji="0" lang="en-US" sz="14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22" name="Straight Connector 21">
            <a:extLst>
              <a:ext uri="{FF2B5EF4-FFF2-40B4-BE49-F238E27FC236}">
                <a16:creationId xmlns:a16="http://schemas.microsoft.com/office/drawing/2014/main" id="{DEEC8DFE-2787-E174-0714-B91C41D55571}"/>
              </a:ext>
            </a:extLst>
          </p:cNvPr>
          <p:cNvCxnSpPr>
            <a:cxnSpLocks/>
          </p:cNvCxnSpPr>
          <p:nvPr/>
        </p:nvCxnSpPr>
        <p:spPr>
          <a:xfrm flipV="1">
            <a:off x="2065261" y="4232104"/>
            <a:ext cx="2160657" cy="15746"/>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918CC8E-B4A0-A474-1E42-C42CC36A3FC5}"/>
              </a:ext>
            </a:extLst>
          </p:cNvPr>
          <p:cNvSpPr txBox="1"/>
          <p:nvPr/>
        </p:nvSpPr>
        <p:spPr>
          <a:xfrm>
            <a:off x="8222370" y="4098998"/>
            <a:ext cx="1378583" cy="261610"/>
          </a:xfrm>
          <a:prstGeom prst="rect">
            <a:avLst/>
          </a:prstGeom>
          <a:noFill/>
        </p:spPr>
        <p:txBody>
          <a:bodyPr wrap="none" lIns="0" rIns="0" rtlCol="0">
            <a:spAutoFit/>
          </a:bodyPr>
          <a:lstStyle>
            <a:defPPr>
              <a:defRPr lang="en-US"/>
            </a:defPPr>
            <a:lvl1pPr marR="0" lvl="0" indent="0" fontAlgn="auto">
              <a:lnSpc>
                <a:spcPct val="100000"/>
              </a:lnSpc>
              <a:spcBef>
                <a:spcPts val="0"/>
              </a:spcBef>
              <a:spcAft>
                <a:spcPts val="0"/>
              </a:spcAft>
              <a:buClrTx/>
              <a:buSzTx/>
              <a:buFontTx/>
              <a:buNone/>
              <a:tabLst/>
              <a:defRPr kumimoji="0" sz="1100" b="1" i="0" u="none" strike="noStrike" cap="none" spc="0" normalizeH="0" baseline="0">
                <a:ln>
                  <a:noFill/>
                </a:ln>
                <a:solidFill>
                  <a:srgbClr val="1D72D4"/>
                </a:solidFill>
                <a:effectLst/>
                <a:uLnTx/>
                <a:uFillTx/>
                <a:latin typeface="Amazon Ember"/>
              </a:defRPr>
            </a:lvl1pPr>
          </a:lstStyle>
          <a:p>
            <a:r>
              <a:rPr lang="zh-TW" altLang="en-US" dirty="0"/>
              <a:t>預計 </a:t>
            </a:r>
            <a:r>
              <a:rPr lang="en-US" altLang="zh-TW" dirty="0"/>
              <a:t>2026 / 2</a:t>
            </a:r>
            <a:r>
              <a:rPr lang="zh-TW" altLang="en-US" dirty="0"/>
              <a:t> 月公告</a:t>
            </a:r>
            <a:endParaRPr lang="en-US" altLang="zh-TW" dirty="0"/>
          </a:p>
        </p:txBody>
      </p:sp>
      <p:sp>
        <p:nvSpPr>
          <p:cNvPr id="51" name="TextBox 50">
            <a:extLst>
              <a:ext uri="{FF2B5EF4-FFF2-40B4-BE49-F238E27FC236}">
                <a16:creationId xmlns:a16="http://schemas.microsoft.com/office/drawing/2014/main" id="{555879F4-F9E5-58D0-DBA9-245BD25F9F27}"/>
              </a:ext>
            </a:extLst>
          </p:cNvPr>
          <p:cNvSpPr txBox="1"/>
          <p:nvPr/>
        </p:nvSpPr>
        <p:spPr>
          <a:xfrm>
            <a:off x="8932814" y="2088120"/>
            <a:ext cx="1373773" cy="261610"/>
          </a:xfrm>
          <a:prstGeom prst="rect">
            <a:avLst/>
          </a:prstGeom>
          <a:noFill/>
        </p:spPr>
        <p:txBody>
          <a:bodyPr wrap="none" lIns="0" rIns="0" rtlCol="0">
            <a:spAutoFit/>
          </a:bodyPr>
          <a:lstStyle>
            <a:defPPr>
              <a:defRPr lang="en-US"/>
            </a:defPPr>
            <a:lvl1pPr>
              <a:defRPr sz="900" b="1">
                <a:solidFill>
                  <a:srgbClr val="FF0000"/>
                </a:solidFill>
              </a:defRPr>
            </a:lvl1pPr>
          </a:lstStyle>
          <a:p>
            <a:pPr marR="0" lvl="0" indent="0" algn="ctr" fontAlgn="auto">
              <a:lnSpc>
                <a:spcPct val="100000"/>
              </a:lnSpc>
              <a:spcBef>
                <a:spcPts val="0"/>
              </a:spcBef>
              <a:spcAft>
                <a:spcPts val="0"/>
              </a:spcAft>
              <a:buClrTx/>
              <a:buSzTx/>
              <a:buFontTx/>
              <a:buNone/>
              <a:tabLst/>
              <a:defRPr/>
            </a:pPr>
            <a:r>
              <a:rPr lang="en-US" altLang="zh-TW" sz="1100" dirty="0">
                <a:solidFill>
                  <a:schemeClr val="tx1">
                    <a:lumMod val="50000"/>
                    <a:lumOff val="50000"/>
                  </a:schemeClr>
                </a:solidFill>
                <a:latin typeface="Amazon Ember"/>
              </a:rPr>
              <a:t>2025/10/15 </a:t>
            </a:r>
            <a:r>
              <a:rPr lang="en-US" altLang="zh-TW" sz="1100" dirty="0">
                <a:latin typeface="Amazon Ember"/>
              </a:rPr>
              <a:t>~ 11/14</a:t>
            </a:r>
          </a:p>
        </p:txBody>
      </p:sp>
      <p:sp>
        <p:nvSpPr>
          <p:cNvPr id="4" name="Rectangle: Rounded Corners 3">
            <a:hlinkClick r:id="rId10" action="ppaction://hlinksldjump"/>
            <a:extLst>
              <a:ext uri="{FF2B5EF4-FFF2-40B4-BE49-F238E27FC236}">
                <a16:creationId xmlns:a16="http://schemas.microsoft.com/office/drawing/2014/main" id="{5F86DAC9-3EE9-880E-ED8D-9B3C71DB7DA4}"/>
              </a:ext>
            </a:extLst>
          </p:cNvPr>
          <p:cNvSpPr/>
          <p:nvPr/>
        </p:nvSpPr>
        <p:spPr>
          <a:xfrm>
            <a:off x="3372101" y="1510737"/>
            <a:ext cx="4572000" cy="365760"/>
          </a:xfrm>
          <a:prstGeom prst="roundRect">
            <a:avLst/>
          </a:prstGeom>
          <a:solidFill>
            <a:schemeClr val="tx1">
              <a:lumMod val="75000"/>
              <a:lumOff val="2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b="1" i="0" u="none" strike="noStrike" kern="1200" cap="none" spc="0" normalizeH="0" baseline="0" noProof="0" dirty="0">
                <a:ln>
                  <a:noFill/>
                </a:ln>
                <a:solidFill>
                  <a:srgbClr val="FFFFFF"/>
                </a:solidFill>
                <a:effectLst/>
                <a:uLnTx/>
                <a:uFillTx/>
                <a:latin typeface="Amazon Ember"/>
                <a:ea typeface="+mn-ea"/>
                <a:cs typeface="+mn-cs"/>
              </a:rPr>
              <a:t>SITI</a:t>
            </a:r>
            <a:r>
              <a:rPr kumimoji="0" lang="zh-TW" altLang="en-US" b="1" i="0" u="none" strike="noStrike" kern="1200" cap="none" spc="0" normalizeH="0" baseline="0" noProof="0" dirty="0">
                <a:ln>
                  <a:noFill/>
                </a:ln>
                <a:solidFill>
                  <a:srgbClr val="FFFFFF"/>
                </a:solidFill>
                <a:effectLst/>
                <a:uLnTx/>
                <a:uFillTx/>
                <a:latin typeface="Amazon Ember"/>
                <a:ea typeface="+mn-ea"/>
                <a:cs typeface="+mn-cs"/>
              </a:rPr>
              <a:t> </a:t>
            </a:r>
            <a:r>
              <a:rPr lang="zh-TW" altLang="en-US" b="1" dirty="0">
                <a:solidFill>
                  <a:srgbClr val="FFFFFF"/>
                </a:solidFill>
                <a:latin typeface="Amazon Ember"/>
              </a:rPr>
              <a:t>台</a:t>
            </a:r>
            <a:r>
              <a:rPr kumimoji="0" lang="zh-TW" altLang="en-US" b="1" i="0" u="none" strike="noStrike" kern="1200" cap="none" spc="0" normalizeH="0" baseline="0" noProof="0" dirty="0">
                <a:ln>
                  <a:noFill/>
                </a:ln>
                <a:solidFill>
                  <a:srgbClr val="FFFFFF"/>
                </a:solidFill>
                <a:effectLst/>
                <a:uLnTx/>
                <a:uFillTx/>
                <a:latin typeface="Amazon Ember"/>
                <a:ea typeface="+mn-ea"/>
                <a:cs typeface="+mn-cs"/>
              </a:rPr>
              <a:t>北市產業展獎勵補助計畫 </a:t>
            </a:r>
            <a:r>
              <a:rPr kumimoji="0" lang="zh-TW" altLang="en-US" sz="1200" b="0" i="0" u="none" strike="noStrike" kern="1200" cap="none" spc="0" normalizeH="0" baseline="0" noProof="0" dirty="0">
                <a:ln>
                  <a:noFill/>
                </a:ln>
                <a:solidFill>
                  <a:srgbClr val="FFFFFF"/>
                </a:solidFill>
                <a:effectLst/>
                <a:uLnTx/>
                <a:uFillTx/>
                <a:latin typeface="Amazon Ember"/>
                <a:ea typeface="+mn-ea"/>
                <a:cs typeface="+mn-cs"/>
              </a:rPr>
              <a:t>最高 </a:t>
            </a:r>
            <a:r>
              <a:rPr lang="en-US" altLang="zh-TW" sz="1600" b="1" dirty="0">
                <a:solidFill>
                  <a:srgbClr val="FFFF00"/>
                </a:solidFill>
                <a:latin typeface="Amazon Ember"/>
              </a:rPr>
              <a:t>1500</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 </a:t>
            </a:r>
            <a:r>
              <a:rPr kumimoji="0" lang="zh-TW" altLang="en-US" sz="1200" b="0" i="0" u="none" strike="noStrike" kern="1200" cap="none" spc="0" normalizeH="0" baseline="0" noProof="0" dirty="0">
                <a:ln>
                  <a:noFill/>
                </a:ln>
                <a:solidFill>
                  <a:srgbClr val="FFFFFF"/>
                </a:solidFill>
                <a:effectLst/>
                <a:uLnTx/>
                <a:uFillTx/>
                <a:latin typeface="Amazon Ember"/>
                <a:ea typeface="+mn-ea"/>
                <a:cs typeface="+mn-cs"/>
              </a:rPr>
              <a:t>萬</a:t>
            </a:r>
            <a:endParaRPr kumimoji="0" lang="en-US"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50" name="Rectangle: Rounded Corners 49">
            <a:hlinkClick r:id="rId11" action="ppaction://hlinksldjump"/>
            <a:extLst>
              <a:ext uri="{FF2B5EF4-FFF2-40B4-BE49-F238E27FC236}">
                <a16:creationId xmlns:a16="http://schemas.microsoft.com/office/drawing/2014/main" id="{D4497814-BA61-58D9-E5F6-26C19C34638B}"/>
              </a:ext>
            </a:extLst>
          </p:cNvPr>
          <p:cNvSpPr/>
          <p:nvPr/>
        </p:nvSpPr>
        <p:spPr>
          <a:xfrm>
            <a:off x="3368644" y="1992625"/>
            <a:ext cx="5394960" cy="365760"/>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FFFFF"/>
                </a:solidFill>
                <a:effectLst/>
                <a:uLnTx/>
                <a:uFillTx/>
                <a:latin typeface="Amazon Ember"/>
                <a:ea typeface="+mn-ea"/>
                <a:cs typeface="+mn-cs"/>
              </a:rPr>
              <a:t>SITI</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 </a:t>
            </a:r>
            <a:r>
              <a:rPr lang="zh-TW" altLang="en-US" b="1" dirty="0">
                <a:solidFill>
                  <a:srgbClr val="FFFFFF"/>
                </a:solidFill>
                <a:latin typeface="Amazon Ember"/>
              </a:rPr>
              <a:t>台北市</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主題式研發</a:t>
            </a:r>
            <a:r>
              <a:rPr lang="zh-TW" altLang="en-US" b="1" dirty="0">
                <a:solidFill>
                  <a:srgbClr val="FFFFFF"/>
                </a:solidFill>
                <a:latin typeface="Amazon Ember"/>
              </a:rPr>
              <a:t>補助</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a:t>
            </a:r>
            <a:r>
              <a:rPr kumimoji="0" lang="en-US" altLang="zh-TW" sz="1800" b="1" i="0" u="none" strike="noStrike" kern="1200" cap="none" spc="0" normalizeH="0" baseline="0" noProof="0" dirty="0">
                <a:ln>
                  <a:noFill/>
                </a:ln>
                <a:solidFill>
                  <a:srgbClr val="FFFFFF"/>
                </a:solidFill>
                <a:effectLst/>
                <a:uLnTx/>
                <a:uFillTx/>
                <a:latin typeface="Amazon Ember"/>
                <a:ea typeface="+mn-ea"/>
                <a:cs typeface="+mn-cs"/>
              </a:rPr>
              <a:t>AI</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創新應用 </a:t>
            </a:r>
            <a:r>
              <a:rPr kumimoji="0" lang="zh-TW" altLang="en-US" sz="1200" b="0" i="0" u="none" strike="noStrike" kern="1200" cap="none" spc="0" normalizeH="0" baseline="0" noProof="0" dirty="0">
                <a:ln>
                  <a:noFill/>
                </a:ln>
                <a:solidFill>
                  <a:srgbClr val="FFFFFF"/>
                </a:solidFill>
                <a:effectLst/>
                <a:uLnTx/>
                <a:uFillTx/>
                <a:latin typeface="Amazon Ember"/>
                <a:ea typeface="+mn-ea"/>
                <a:cs typeface="+mn-cs"/>
              </a:rPr>
              <a:t>每案 </a:t>
            </a:r>
            <a:r>
              <a:rPr lang="en-US" altLang="zh-TW" sz="1600" b="1" dirty="0">
                <a:solidFill>
                  <a:srgbClr val="FFFF00"/>
                </a:solidFill>
                <a:latin typeface="Amazon Ember"/>
              </a:rPr>
              <a:t>200</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 </a:t>
            </a:r>
            <a:r>
              <a:rPr kumimoji="0" lang="zh-TW" altLang="en-US" sz="1200" b="0" i="0" u="none" strike="noStrike" kern="1200" cap="none" spc="0" normalizeH="0" baseline="0" noProof="0" dirty="0">
                <a:ln>
                  <a:noFill/>
                </a:ln>
                <a:solidFill>
                  <a:srgbClr val="FFFFFF"/>
                </a:solidFill>
                <a:effectLst/>
                <a:uLnTx/>
                <a:uFillTx/>
                <a:latin typeface="Amazon Ember"/>
                <a:ea typeface="+mn-ea"/>
                <a:cs typeface="+mn-cs"/>
              </a:rPr>
              <a:t>萬</a:t>
            </a: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14" name="TextBox 113">
            <a:extLst>
              <a:ext uri="{FF2B5EF4-FFF2-40B4-BE49-F238E27FC236}">
                <a16:creationId xmlns:a16="http://schemas.microsoft.com/office/drawing/2014/main" id="{77FC2A3A-2266-DE71-77D7-53826D80E716}"/>
              </a:ext>
            </a:extLst>
          </p:cNvPr>
          <p:cNvSpPr txBox="1"/>
          <p:nvPr/>
        </p:nvSpPr>
        <p:spPr>
          <a:xfrm>
            <a:off x="8083442" y="1581076"/>
            <a:ext cx="512961" cy="246221"/>
          </a:xfrm>
          <a:prstGeom prst="rect">
            <a:avLst/>
          </a:prstGeom>
          <a:noFill/>
        </p:spPr>
        <p:txBody>
          <a:bodyPr wrap="none" lIns="0" rIns="0" rtlCol="0">
            <a:spAutoFit/>
          </a:bodyPr>
          <a:lstStyle>
            <a:defPPr>
              <a:defRPr lang="en-US"/>
            </a:defPPr>
            <a:lvl1pPr>
              <a:defRPr sz="800" b="1">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0000"/>
                </a:solidFill>
                <a:effectLst/>
                <a:uLnTx/>
                <a:uFillTx/>
                <a:latin typeface="Amazon Ember"/>
                <a:ea typeface="+mn-ea"/>
                <a:cs typeface="+mn-cs"/>
              </a:rPr>
              <a:t>隨到隨審</a:t>
            </a:r>
            <a:endParaRPr kumimoji="0" lang="en-US" sz="1000" b="1" i="0" u="none" strike="noStrike" kern="1200" cap="none" spc="0" normalizeH="0" baseline="0" noProof="0" dirty="0">
              <a:ln>
                <a:noFill/>
              </a:ln>
              <a:solidFill>
                <a:srgbClr val="FF0000"/>
              </a:solidFill>
              <a:effectLst/>
              <a:uLnTx/>
              <a:uFillTx/>
              <a:latin typeface="Amazon Ember"/>
              <a:ea typeface="+mn-ea"/>
              <a:cs typeface="+mn-cs"/>
            </a:endParaRPr>
          </a:p>
        </p:txBody>
      </p:sp>
      <p:grpSp>
        <p:nvGrpSpPr>
          <p:cNvPr id="81" name="Group 80">
            <a:extLst>
              <a:ext uri="{FF2B5EF4-FFF2-40B4-BE49-F238E27FC236}">
                <a16:creationId xmlns:a16="http://schemas.microsoft.com/office/drawing/2014/main" id="{73D6B5C9-E00E-3845-2B8D-3193843D1207}"/>
              </a:ext>
            </a:extLst>
          </p:cNvPr>
          <p:cNvGrpSpPr/>
          <p:nvPr/>
        </p:nvGrpSpPr>
        <p:grpSpPr>
          <a:xfrm>
            <a:off x="1879495" y="2967251"/>
            <a:ext cx="881652" cy="408529"/>
            <a:chOff x="2136634" y="3400580"/>
            <a:chExt cx="881652" cy="408529"/>
          </a:xfrm>
        </p:grpSpPr>
        <p:sp>
          <p:nvSpPr>
            <p:cNvPr id="45" name="TextBox 44">
              <a:extLst>
                <a:ext uri="{FF2B5EF4-FFF2-40B4-BE49-F238E27FC236}">
                  <a16:creationId xmlns:a16="http://schemas.microsoft.com/office/drawing/2014/main" id="{C9475FF7-0152-ADD5-774D-9B0CAD48B687}"/>
                </a:ext>
              </a:extLst>
            </p:cNvPr>
            <p:cNvSpPr txBox="1"/>
            <p:nvPr/>
          </p:nvSpPr>
          <p:spPr>
            <a:xfrm>
              <a:off x="2136634" y="3408999"/>
              <a:ext cx="881652" cy="400110"/>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a:latin typeface="Amazon Ember"/>
                </a:rPr>
                <a:t>資本額 ≤ </a:t>
              </a:r>
              <a:r>
                <a:rPr lang="en-US" altLang="zh-TW" sz="1000" b="1" dirty="0">
                  <a:latin typeface="Amazon Ember"/>
                </a:rPr>
                <a:t>1</a:t>
              </a:r>
              <a:r>
                <a:rPr lang="zh-TW" altLang="en-US" sz="1000" b="1" dirty="0">
                  <a:latin typeface="Amazon Ember"/>
                </a:rPr>
                <a:t>億</a:t>
              </a:r>
              <a:endParaRPr lang="en-US" altLang="zh-TW" sz="1000" b="1" dirty="0">
                <a:latin typeface="Amazon Emb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a:latin typeface="Amazon Ember"/>
                </a:rPr>
                <a:t>員工數 ≤ </a:t>
              </a:r>
              <a:r>
                <a:rPr lang="en-US" altLang="zh-TW" sz="1000" b="1" dirty="0">
                  <a:latin typeface="Amazon Ember"/>
                </a:rPr>
                <a:t>200</a:t>
              </a:r>
              <a:r>
                <a:rPr lang="zh-TW" altLang="en-US" sz="1000" b="1" dirty="0">
                  <a:latin typeface="Amazon Ember"/>
                </a:rPr>
                <a:t>人</a:t>
              </a:r>
              <a:endParaRPr lang="en-US" sz="1000" b="1" dirty="0" err="1">
                <a:latin typeface="Amazon Ember"/>
              </a:endParaRPr>
            </a:p>
          </p:txBody>
        </p:sp>
        <p:sp>
          <p:nvSpPr>
            <p:cNvPr id="80" name="TextBox 79">
              <a:extLst>
                <a:ext uri="{FF2B5EF4-FFF2-40B4-BE49-F238E27FC236}">
                  <a16:creationId xmlns:a16="http://schemas.microsoft.com/office/drawing/2014/main" id="{1587125F-035C-1A59-E156-AB88C4F3EA24}"/>
                </a:ext>
              </a:extLst>
            </p:cNvPr>
            <p:cNvSpPr txBox="1"/>
            <p:nvPr/>
          </p:nvSpPr>
          <p:spPr>
            <a:xfrm>
              <a:off x="2876435" y="3400580"/>
              <a:ext cx="128240" cy="246221"/>
            </a:xfrm>
            <a:prstGeom prst="rect">
              <a:avLst/>
            </a:prstGeom>
            <a:noFill/>
          </p:spPr>
          <p:txBody>
            <a:bodyPr wrap="none" lIns="0" rIns="0" rtlCol="0">
              <a:spAutoFit/>
            </a:bodyPr>
            <a:lstStyle/>
            <a:p>
              <a:r>
                <a:rPr lang="zh-TW" altLang="en-US" sz="1000" b="1" kern="0" dirty="0">
                  <a:solidFill>
                    <a:srgbClr val="FFFFFF">
                      <a:lumMod val="50000"/>
                    </a:srgbClr>
                  </a:solidFill>
                  <a:latin typeface="Microsoft JhengHei UI" panose="020B0604030504040204" pitchFamily="34" charset="-120"/>
                  <a:ea typeface="Microsoft JhengHei UI" panose="020B0604030504040204" pitchFamily="34" charset="-120"/>
                  <a:cs typeface="Amazon Ember" panose="020B0603020204020204" pitchFamily="34" charset="0"/>
                </a:rPr>
                <a:t>或</a:t>
              </a:r>
              <a:endParaRPr lang="en-US" sz="1000" b="1" kern="0" dirty="0">
                <a:solidFill>
                  <a:srgbClr val="FFFFFF">
                    <a:lumMod val="50000"/>
                  </a:srgbClr>
                </a:solidFill>
                <a:latin typeface="Microsoft JhengHei UI" panose="020B0604030504040204" pitchFamily="34" charset="-120"/>
                <a:ea typeface="Microsoft JhengHei UI" panose="020B0604030504040204" pitchFamily="34" charset="-120"/>
                <a:cs typeface="Amazon Ember" panose="020B0603020204020204" pitchFamily="34" charset="0"/>
              </a:endParaRPr>
            </a:p>
          </p:txBody>
        </p:sp>
      </p:grpSp>
      <p:grpSp>
        <p:nvGrpSpPr>
          <p:cNvPr id="106" name="Group 105">
            <a:extLst>
              <a:ext uri="{FF2B5EF4-FFF2-40B4-BE49-F238E27FC236}">
                <a16:creationId xmlns:a16="http://schemas.microsoft.com/office/drawing/2014/main" id="{CB81C6C5-75C2-BE03-D26D-59C3F32C29B9}"/>
              </a:ext>
            </a:extLst>
          </p:cNvPr>
          <p:cNvGrpSpPr/>
          <p:nvPr/>
        </p:nvGrpSpPr>
        <p:grpSpPr>
          <a:xfrm>
            <a:off x="2835112" y="2602893"/>
            <a:ext cx="7758235" cy="913739"/>
            <a:chOff x="3048898" y="2565615"/>
            <a:chExt cx="7758235" cy="913739"/>
          </a:xfrm>
        </p:grpSpPr>
        <p:sp>
          <p:nvSpPr>
            <p:cNvPr id="69" name="TextBox 68">
              <a:extLst>
                <a:ext uri="{FF2B5EF4-FFF2-40B4-BE49-F238E27FC236}">
                  <a16:creationId xmlns:a16="http://schemas.microsoft.com/office/drawing/2014/main" id="{96F2EFFB-2063-B615-9B24-E65C7232E67E}"/>
                </a:ext>
              </a:extLst>
            </p:cNvPr>
            <p:cNvSpPr txBox="1"/>
            <p:nvPr/>
          </p:nvSpPr>
          <p:spPr>
            <a:xfrm>
              <a:off x="9516715" y="2617690"/>
              <a:ext cx="1290418" cy="261610"/>
            </a:xfrm>
            <a:prstGeom prst="rect">
              <a:avLst/>
            </a:prstGeom>
            <a:noFill/>
          </p:spPr>
          <p:txBody>
            <a:bodyPr wrap="none" lIns="0" rIns="0" rtlCol="0">
              <a:spAutoFit/>
            </a:bodyPr>
            <a:lstStyle>
              <a:defPPr>
                <a:defRPr lang="en-US"/>
              </a:defPPr>
              <a:lvl1pPr>
                <a:defRPr sz="900" b="1">
                  <a:solidFill>
                    <a:srgbClr val="FF0000"/>
                  </a:solidFill>
                </a:defRPr>
              </a:lvl1pPr>
            </a:lstStyle>
            <a:p>
              <a:pPr lvl="0" algn="ctr" fontAlgn="ctr">
                <a:defRPr/>
              </a:pPr>
              <a:r>
                <a:rPr lang="en-US" altLang="zh-TW" sz="1100" dirty="0">
                  <a:solidFill>
                    <a:schemeClr val="tx1">
                      <a:lumMod val="50000"/>
                      <a:lumOff val="50000"/>
                    </a:schemeClr>
                  </a:solidFill>
                  <a:latin typeface="Amazon Ember"/>
                </a:rPr>
                <a:t>2025/10/20</a:t>
              </a:r>
              <a:r>
                <a:rPr lang="zh-TW" altLang="en-US" sz="1100" dirty="0">
                  <a:solidFill>
                    <a:schemeClr val="tx1">
                      <a:lumMod val="50000"/>
                      <a:lumOff val="50000"/>
                    </a:schemeClr>
                  </a:solidFill>
                  <a:latin typeface="Amazon Ember"/>
                </a:rPr>
                <a:t> </a:t>
              </a:r>
              <a:r>
                <a:rPr lang="en-US" altLang="zh-TW" sz="1100" dirty="0">
                  <a:latin typeface="Amazon Ember"/>
                </a:rPr>
                <a:t>~</a:t>
              </a:r>
              <a:r>
                <a:rPr lang="zh-TW" altLang="en-US" sz="1100" dirty="0">
                  <a:solidFill>
                    <a:schemeClr val="tx1"/>
                  </a:solidFill>
                  <a:latin typeface="Amazon Ember" panose="020B0603020204020204" pitchFamily="34" charset="0"/>
                  <a:ea typeface="Microsoft JhengHei" panose="020B0604030504040204" pitchFamily="34" charset="-120"/>
                  <a:cs typeface="Amazon Ember" panose="020B0603020204020204" pitchFamily="34" charset="0"/>
                </a:rPr>
                <a:t> </a:t>
              </a:r>
              <a:r>
                <a:rPr lang="en-US" altLang="zh-TW" sz="1100" dirty="0">
                  <a:latin typeface="Amazon Ember" panose="020B0603020204020204" pitchFamily="34" charset="0"/>
                  <a:ea typeface="Microsoft JhengHei" panose="020B0604030504040204" pitchFamily="34" charset="-120"/>
                  <a:cs typeface="Amazon Ember" panose="020B0603020204020204" pitchFamily="34" charset="0"/>
                </a:rPr>
                <a:t>12/9</a:t>
              </a:r>
              <a:endParaRPr lang="en-US" sz="1100" dirty="0">
                <a:latin typeface="Amazon Ember" panose="020B0603020204020204" pitchFamily="34" charset="0"/>
                <a:ea typeface="Microsoft JhengHei" panose="020B0604030504040204" pitchFamily="34" charset="-120"/>
                <a:cs typeface="Amazon Ember" panose="020B0603020204020204" pitchFamily="34" charset="0"/>
              </a:endParaRPr>
            </a:p>
          </p:txBody>
        </p:sp>
        <p:sp>
          <p:nvSpPr>
            <p:cNvPr id="116" name="TextBox 115">
              <a:extLst>
                <a:ext uri="{FF2B5EF4-FFF2-40B4-BE49-F238E27FC236}">
                  <a16:creationId xmlns:a16="http://schemas.microsoft.com/office/drawing/2014/main" id="{1CFD83C8-029D-9100-51E2-83FD81BA2830}"/>
                </a:ext>
              </a:extLst>
            </p:cNvPr>
            <p:cNvSpPr txBox="1"/>
            <p:nvPr/>
          </p:nvSpPr>
          <p:spPr>
            <a:xfrm>
              <a:off x="9245969" y="3186102"/>
              <a:ext cx="512961" cy="246221"/>
            </a:xfrm>
            <a:prstGeom prst="rect">
              <a:avLst/>
            </a:prstGeom>
            <a:noFill/>
          </p:spPr>
          <p:txBody>
            <a:bodyPr wrap="none" lIns="0" rIns="0" rtlCol="0">
              <a:spAutoFit/>
            </a:bodyPr>
            <a:lstStyle>
              <a:defPPr>
                <a:defRPr lang="en-US"/>
              </a:defPPr>
              <a:lvl1pPr>
                <a:defRPr sz="800" b="1">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0000"/>
                  </a:solidFill>
                  <a:effectLst/>
                  <a:uLnTx/>
                  <a:uFillTx/>
                  <a:latin typeface="Amazon Ember"/>
                  <a:ea typeface="+mn-ea"/>
                  <a:cs typeface="+mn-cs"/>
                </a:rPr>
                <a:t>隨到隨審</a:t>
              </a:r>
              <a:endParaRPr kumimoji="0" lang="en-US" sz="1000" b="1" i="0" u="none" strike="noStrike" kern="1200" cap="none" spc="0" normalizeH="0" baseline="0" noProof="0" dirty="0">
                <a:ln>
                  <a:noFill/>
                </a:ln>
                <a:solidFill>
                  <a:srgbClr val="FF0000"/>
                </a:solidFill>
                <a:effectLst/>
                <a:uLnTx/>
                <a:uFillTx/>
                <a:latin typeface="Amazon Ember"/>
                <a:ea typeface="+mn-ea"/>
                <a:cs typeface="+mn-cs"/>
              </a:endParaRPr>
            </a:p>
          </p:txBody>
        </p:sp>
        <p:grpSp>
          <p:nvGrpSpPr>
            <p:cNvPr id="32" name="Group 31">
              <a:extLst>
                <a:ext uri="{FF2B5EF4-FFF2-40B4-BE49-F238E27FC236}">
                  <a16:creationId xmlns:a16="http://schemas.microsoft.com/office/drawing/2014/main" id="{1853312D-037F-D3F8-F925-F8DD81795544}"/>
                </a:ext>
              </a:extLst>
            </p:cNvPr>
            <p:cNvGrpSpPr/>
            <p:nvPr/>
          </p:nvGrpSpPr>
          <p:grpSpPr>
            <a:xfrm>
              <a:off x="3048898" y="2743904"/>
              <a:ext cx="566987" cy="526320"/>
              <a:chOff x="2973694" y="1400962"/>
              <a:chExt cx="566987" cy="526320"/>
            </a:xfrm>
          </p:grpSpPr>
          <p:cxnSp>
            <p:nvCxnSpPr>
              <p:cNvPr id="39" name="Straight Connector 38">
                <a:extLst>
                  <a:ext uri="{FF2B5EF4-FFF2-40B4-BE49-F238E27FC236}">
                    <a16:creationId xmlns:a16="http://schemas.microsoft.com/office/drawing/2014/main" id="{60774EFB-040A-B659-F724-463DF38D57DE}"/>
                  </a:ext>
                </a:extLst>
              </p:cNvPr>
              <p:cNvCxnSpPr>
                <a:cxnSpLocks/>
              </p:cNvCxnSpPr>
              <p:nvPr/>
            </p:nvCxnSpPr>
            <p:spPr>
              <a:xfrm>
                <a:off x="2973694" y="1927282"/>
                <a:ext cx="557751"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9BFDD9-8893-F866-7E7F-E2664D757567}"/>
                  </a:ext>
                </a:extLst>
              </p:cNvPr>
              <p:cNvCxnSpPr>
                <a:cxnSpLocks/>
              </p:cNvCxnSpPr>
              <p:nvPr/>
            </p:nvCxnSpPr>
            <p:spPr>
              <a:xfrm>
                <a:off x="2975375" y="1400962"/>
                <a:ext cx="565306"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1C7BDAC-9B8F-4350-1D4A-5A8891EA7CF9}"/>
                  </a:ext>
                </a:extLst>
              </p:cNvPr>
              <p:cNvCxnSpPr>
                <a:cxnSpLocks/>
              </p:cNvCxnSpPr>
              <p:nvPr/>
            </p:nvCxnSpPr>
            <p:spPr>
              <a:xfrm>
                <a:off x="2975375" y="1400962"/>
                <a:ext cx="0" cy="523203"/>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3" name="Rectangle: Rounded Corners 62">
              <a:hlinkClick r:id="rId12" action="ppaction://hlinksldjump"/>
              <a:extLst>
                <a:ext uri="{FF2B5EF4-FFF2-40B4-BE49-F238E27FC236}">
                  <a16:creationId xmlns:a16="http://schemas.microsoft.com/office/drawing/2014/main" id="{3083D751-4C26-BB96-0368-1DECD54ED3B9}"/>
                </a:ext>
              </a:extLst>
            </p:cNvPr>
            <p:cNvSpPr/>
            <p:nvPr/>
          </p:nvSpPr>
          <p:spPr>
            <a:xfrm>
              <a:off x="3344429" y="2565615"/>
              <a:ext cx="6052361" cy="365760"/>
            </a:xfrm>
            <a:prstGeom prst="roundRect">
              <a:avLst/>
            </a:prstGeom>
            <a:solidFill>
              <a:schemeClr val="tx1">
                <a:lumMod val="95000"/>
                <a:lumOff val="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FFFFF"/>
                  </a:solidFill>
                  <a:effectLst/>
                  <a:uLnTx/>
                  <a:uFillTx/>
                  <a:latin typeface="Amazon Ember"/>
                  <a:ea typeface="+mn-ea"/>
                  <a:cs typeface="+mn-cs"/>
                </a:rPr>
                <a:t>SBIR </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推動跨域研發引領中小企業升級轉型計畫</a:t>
              </a:r>
              <a:r>
                <a:rPr lang="zh-TW" altLang="en-US" sz="1400" b="1" dirty="0">
                  <a:solidFill>
                    <a:srgbClr val="FFFFFF"/>
                  </a:solidFill>
                  <a:latin typeface="Amazon Ember"/>
                </a:rPr>
                <a:t> </a:t>
              </a:r>
              <a:r>
                <a:rPr kumimoji="0" lang="zh-TW" altLang="en-US" sz="1200" b="0" i="0" u="none" strike="noStrike" kern="1200" cap="none" spc="0" normalizeH="0" baseline="0" noProof="0" dirty="0">
                  <a:ln>
                    <a:noFill/>
                  </a:ln>
                  <a:solidFill>
                    <a:srgbClr val="FFFFFF"/>
                  </a:solidFill>
                  <a:effectLst/>
                  <a:uLnTx/>
                  <a:uFillTx/>
                  <a:latin typeface="Amazon Ember"/>
                  <a:ea typeface="+mn-ea"/>
                  <a:cs typeface="+mn-cs"/>
                </a:rPr>
                <a:t>最高</a:t>
              </a:r>
              <a:r>
                <a:rPr kumimoji="0" lang="zh-TW" altLang="en-US" sz="1600" b="0" i="0" u="none" strike="noStrike" kern="1200" cap="none" spc="0" normalizeH="0" baseline="0" noProof="0" dirty="0">
                  <a:ln>
                    <a:noFill/>
                  </a:ln>
                  <a:solidFill>
                    <a:srgbClr val="FFFFFF"/>
                  </a:solidFill>
                  <a:effectLst/>
                  <a:uLnTx/>
                  <a:uFillTx/>
                  <a:latin typeface="Amazon Ember"/>
                  <a:ea typeface="+mn-ea"/>
                  <a:cs typeface="+mn-cs"/>
                </a:rPr>
                <a:t> </a:t>
              </a:r>
              <a:r>
                <a:rPr lang="en-US" altLang="zh-TW" sz="1600" b="1" dirty="0">
                  <a:solidFill>
                    <a:srgbClr val="FFFF00"/>
                  </a:solidFill>
                  <a:latin typeface="Amazon Ember"/>
                </a:rPr>
                <a:t>700</a:t>
              </a:r>
              <a:r>
                <a:rPr kumimoji="0" lang="en-US" altLang="zh-TW" sz="1400" b="1" i="0" u="none" strike="noStrike" kern="1200" cap="none" spc="0" normalizeH="0" baseline="0" noProof="0" dirty="0">
                  <a:ln>
                    <a:noFill/>
                  </a:ln>
                  <a:solidFill>
                    <a:srgbClr val="FFFF00"/>
                  </a:solidFill>
                  <a:effectLst/>
                  <a:uLnTx/>
                  <a:uFillTx/>
                  <a:latin typeface="Amazon Ember"/>
                  <a:ea typeface="+mn-ea"/>
                  <a:cs typeface="+mn-cs"/>
                </a:rPr>
                <a:t> </a:t>
              </a:r>
              <a:r>
                <a:rPr kumimoji="0" lang="zh-TW" altLang="en-US" sz="1200" b="0" i="0" u="none" strike="noStrike" kern="1200" cap="none" spc="0" normalizeH="0" baseline="0" noProof="0" dirty="0">
                  <a:ln>
                    <a:noFill/>
                  </a:ln>
                  <a:solidFill>
                    <a:srgbClr val="FFFFFF"/>
                  </a:solidFill>
                  <a:effectLst/>
                  <a:uLnTx/>
                  <a:uFillTx/>
                  <a:latin typeface="Amazon Ember"/>
                  <a:ea typeface="+mn-ea"/>
                  <a:cs typeface="+mn-cs"/>
                </a:rPr>
                <a:t>萬</a:t>
              </a:r>
              <a:endParaRPr kumimoji="0" lang="en-US" sz="12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37" name="Rectangle: Rounded Corners 36">
              <a:hlinkClick r:id="rId13" action="ppaction://hlinksldjump"/>
              <a:extLst>
                <a:ext uri="{FF2B5EF4-FFF2-40B4-BE49-F238E27FC236}">
                  <a16:creationId xmlns:a16="http://schemas.microsoft.com/office/drawing/2014/main" id="{21409EB3-F972-8900-95A3-DB9E494D6D3C}"/>
                </a:ext>
              </a:extLst>
            </p:cNvPr>
            <p:cNvSpPr/>
            <p:nvPr/>
          </p:nvSpPr>
          <p:spPr>
            <a:xfrm>
              <a:off x="3364728" y="3091657"/>
              <a:ext cx="5760720" cy="387697"/>
            </a:xfrm>
            <a:prstGeom prst="roundRect">
              <a:avLst/>
            </a:prstGeom>
            <a:solidFill>
              <a:schemeClr val="tx1">
                <a:lumMod val="75000"/>
                <a:lumOff val="2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FFFFF"/>
                  </a:solidFill>
                  <a:effectLst/>
                  <a:uLnTx/>
                  <a:uFillTx/>
                  <a:latin typeface="Amazon Ember"/>
                  <a:ea typeface="+mn-ea"/>
                  <a:cs typeface="+mn-cs"/>
                </a:rPr>
                <a:t>  SBIR </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小型企業創新研發計畫 </a:t>
              </a:r>
              <a:r>
                <a:rPr lang="en-US" altLang="zh-TW" b="1" dirty="0">
                  <a:solidFill>
                    <a:srgbClr val="FFFFFF"/>
                  </a:solidFill>
                  <a:latin typeface="Amazon Ember"/>
                </a:rPr>
                <a:t>(</a:t>
              </a:r>
              <a:r>
                <a:rPr lang="zh-TW" altLang="en-US" b="1" dirty="0">
                  <a:solidFill>
                    <a:srgbClr val="FFFFFF"/>
                  </a:solidFill>
                  <a:latin typeface="Amazon Ember"/>
                </a:rPr>
                <a:t>常態型補助</a:t>
              </a:r>
              <a:r>
                <a:rPr lang="en-US" altLang="zh-TW" b="1" dirty="0">
                  <a:solidFill>
                    <a:srgbClr val="FFFFFF"/>
                  </a:solidFill>
                  <a:latin typeface="Amazon Ember"/>
                </a:rPr>
                <a:t>)</a:t>
              </a:r>
              <a:r>
                <a:rPr lang="zh-TW" altLang="en-US" b="1" dirty="0">
                  <a:solidFill>
                    <a:srgbClr val="FFFFFF"/>
                  </a:solidFill>
                  <a:latin typeface="Amazon Ember"/>
                </a:rPr>
                <a:t> </a:t>
              </a:r>
              <a:r>
                <a:rPr kumimoji="0" lang="zh-TW" altLang="en-US" sz="1200" i="0" u="none" strike="noStrike" kern="1200" cap="none" spc="0" normalizeH="0" baseline="0" noProof="0" dirty="0">
                  <a:ln>
                    <a:noFill/>
                  </a:ln>
                  <a:solidFill>
                    <a:srgbClr val="FFFFFF"/>
                  </a:solidFill>
                  <a:effectLst/>
                  <a:uLnTx/>
                  <a:uFillTx/>
                  <a:latin typeface="Amazon Ember"/>
                  <a:ea typeface="+mn-ea"/>
                  <a:cs typeface="+mn-cs"/>
                </a:rPr>
                <a:t>最高 </a:t>
              </a:r>
              <a:r>
                <a:rPr lang="en-US" altLang="zh-TW" sz="1600" b="1" dirty="0">
                  <a:solidFill>
                    <a:srgbClr val="FFFF00"/>
                  </a:solidFill>
                  <a:latin typeface="Amazon Ember"/>
                </a:rPr>
                <a:t>3000</a:t>
              </a:r>
              <a:r>
                <a:rPr kumimoji="0" lang="en-US" altLang="zh-TW" sz="1400" b="1" i="0" u="none" strike="noStrike" kern="1200" cap="none" spc="0" normalizeH="0" baseline="0" noProof="0" dirty="0">
                  <a:ln>
                    <a:noFill/>
                  </a:ln>
                  <a:solidFill>
                    <a:srgbClr val="FFFF00"/>
                  </a:solidFill>
                  <a:effectLst/>
                  <a:uLnTx/>
                  <a:uFillTx/>
                  <a:latin typeface="Amazon Ember"/>
                  <a:ea typeface="+mn-ea"/>
                  <a:cs typeface="+mn-cs"/>
                </a:rPr>
                <a:t> </a:t>
              </a:r>
              <a:r>
                <a:rPr kumimoji="0" lang="zh-TW" altLang="en-US" sz="1200" b="0" i="0" u="none" strike="noStrike" kern="1200" cap="none" spc="0" normalizeH="0" baseline="0" noProof="0" dirty="0">
                  <a:ln>
                    <a:noFill/>
                  </a:ln>
                  <a:solidFill>
                    <a:srgbClr val="FFFFFF"/>
                  </a:solidFill>
                  <a:effectLst/>
                  <a:uLnTx/>
                  <a:uFillTx/>
                  <a:latin typeface="Amazon Ember"/>
                  <a:ea typeface="+mn-ea"/>
                  <a:cs typeface="+mn-cs"/>
                </a:rPr>
                <a:t>萬</a:t>
              </a:r>
              <a:endParaRPr kumimoji="0" lang="en-US" sz="1200" b="0" i="0" u="none" strike="noStrike" kern="1200" cap="none" spc="0" normalizeH="0" baseline="0" noProof="0" dirty="0" err="1">
                <a:ln>
                  <a:noFill/>
                </a:ln>
                <a:solidFill>
                  <a:srgbClr val="FFFFFF"/>
                </a:solidFill>
                <a:effectLst/>
                <a:uLnTx/>
                <a:uFillTx/>
                <a:latin typeface="Amazon Ember"/>
                <a:ea typeface="+mn-ea"/>
                <a:cs typeface="+mn-cs"/>
              </a:endParaRPr>
            </a:p>
          </p:txBody>
        </p:sp>
      </p:grpSp>
      <p:grpSp>
        <p:nvGrpSpPr>
          <p:cNvPr id="14" name="Group 13">
            <a:extLst>
              <a:ext uri="{FF2B5EF4-FFF2-40B4-BE49-F238E27FC236}">
                <a16:creationId xmlns:a16="http://schemas.microsoft.com/office/drawing/2014/main" id="{AD6B08B5-2A66-5B5B-F075-BB8D3EB131AA}"/>
              </a:ext>
            </a:extLst>
          </p:cNvPr>
          <p:cNvGrpSpPr/>
          <p:nvPr/>
        </p:nvGrpSpPr>
        <p:grpSpPr>
          <a:xfrm>
            <a:off x="2063168" y="4531283"/>
            <a:ext cx="9519232" cy="399416"/>
            <a:chOff x="2077910" y="5909449"/>
            <a:chExt cx="9519232" cy="399416"/>
          </a:xfrm>
        </p:grpSpPr>
        <p:sp>
          <p:nvSpPr>
            <p:cNvPr id="9" name="Rectangle: Rounded Corners 8">
              <a:hlinkClick r:id="rId14" action="ppaction://hlinksldjump"/>
              <a:extLst>
                <a:ext uri="{FF2B5EF4-FFF2-40B4-BE49-F238E27FC236}">
                  <a16:creationId xmlns:a16="http://schemas.microsoft.com/office/drawing/2014/main" id="{5769C328-6CEC-3612-115A-A711B3C2C40A}"/>
                </a:ext>
              </a:extLst>
            </p:cNvPr>
            <p:cNvSpPr/>
            <p:nvPr/>
          </p:nvSpPr>
          <p:spPr>
            <a:xfrm>
              <a:off x="3631911" y="5943105"/>
              <a:ext cx="5852160" cy="365760"/>
            </a:xfrm>
            <a:prstGeom prst="roundRect">
              <a:avLst/>
            </a:prstGeom>
            <a:solidFill>
              <a:schemeClr val="tx1">
                <a:lumMod val="75000"/>
                <a:lumOff val="2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lvl="0" algn="ctr">
                <a:defRPr/>
              </a:pPr>
              <a:r>
                <a:rPr kumimoji="0" lang="en-US" altLang="zh-TW" sz="1800" b="1" i="0" u="none" strike="noStrike" kern="1200" cap="none" spc="0" normalizeH="0" baseline="0" noProof="0" dirty="0">
                  <a:ln>
                    <a:noFill/>
                  </a:ln>
                  <a:solidFill>
                    <a:srgbClr val="FFFFFF"/>
                  </a:solidFill>
                  <a:effectLst/>
                  <a:uLnTx/>
                  <a:uFillTx/>
                  <a:latin typeface="Amazon Ember"/>
                  <a:ea typeface="+mn-ea"/>
                  <a:cs typeface="+mn-cs"/>
                </a:rPr>
                <a:t>A+</a:t>
              </a: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 企業創新研發淬鍊計</a:t>
              </a:r>
              <a:r>
                <a:rPr kumimoji="0" lang="zh-TW" altLang="en-US" b="1" i="0" u="none" strike="noStrike" kern="1200" cap="none" spc="0" normalizeH="0" baseline="0" noProof="0" dirty="0">
                  <a:ln>
                    <a:noFill/>
                  </a:ln>
                  <a:solidFill>
                    <a:srgbClr val="FFFFFF"/>
                  </a:solidFill>
                  <a:effectLst/>
                  <a:uLnTx/>
                  <a:uFillTx/>
                  <a:latin typeface="Amazon Ember"/>
                  <a:ea typeface="+mn-ea"/>
                  <a:cs typeface="+mn-cs"/>
                </a:rPr>
                <a:t>畫 </a:t>
              </a:r>
              <a:r>
                <a:rPr kumimoji="0" lang="en-US" altLang="zh-TW" b="1" i="0" u="none" strike="noStrike" kern="1200" cap="none" spc="0" normalizeH="0" baseline="0" noProof="0" dirty="0">
                  <a:ln>
                    <a:noFill/>
                  </a:ln>
                  <a:solidFill>
                    <a:srgbClr val="FFFFFF"/>
                  </a:solidFill>
                  <a:effectLst/>
                  <a:uLnTx/>
                  <a:uFillTx/>
                  <a:latin typeface="Amazon Ember"/>
                  <a:ea typeface="+mn-ea"/>
                  <a:cs typeface="+mn-cs"/>
                </a:rPr>
                <a:t>– </a:t>
              </a:r>
              <a:r>
                <a:rPr lang="en-US" altLang="zh-TW" b="1" dirty="0"/>
                <a:t>AI</a:t>
              </a:r>
              <a:r>
                <a:rPr lang="zh-TW" altLang="en-US" b="1" dirty="0"/>
                <a:t> 應用躍昇計畫 </a:t>
              </a:r>
              <a:r>
                <a:rPr lang="zh-TW" altLang="en-US" sz="1400" dirty="0">
                  <a:solidFill>
                    <a:srgbClr val="FFFFFF"/>
                  </a:solidFill>
                </a:rPr>
                <a:t>最高</a:t>
              </a:r>
              <a:r>
                <a:rPr lang="zh-TW" altLang="en-US" sz="1400" b="1" dirty="0">
                  <a:solidFill>
                    <a:srgbClr val="FFFF00"/>
                  </a:solidFill>
                </a:rPr>
                <a:t> </a:t>
              </a:r>
              <a:r>
                <a:rPr lang="en-US" altLang="zh-TW" sz="1400" b="1" dirty="0">
                  <a:solidFill>
                    <a:srgbClr val="FFFF00"/>
                  </a:solidFill>
                </a:rPr>
                <a:t>3000</a:t>
              </a:r>
              <a:r>
                <a:rPr lang="zh-TW" altLang="en-US" sz="1400" b="1" dirty="0">
                  <a:solidFill>
                    <a:srgbClr val="FFFF00"/>
                  </a:solidFill>
                </a:rPr>
                <a:t> </a:t>
              </a:r>
              <a:r>
                <a:rPr lang="zh-TW" altLang="en-US" sz="1400" dirty="0">
                  <a:solidFill>
                    <a:srgbClr val="FFFFFF"/>
                  </a:solidFill>
                </a:rPr>
                <a:t>萬</a:t>
              </a:r>
              <a:endParaRPr kumimoji="0" lang="en-US" sz="14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6" name="TextBox 15">
              <a:extLst>
                <a:ext uri="{FF2B5EF4-FFF2-40B4-BE49-F238E27FC236}">
                  <a16:creationId xmlns:a16="http://schemas.microsoft.com/office/drawing/2014/main" id="{DBA61F36-F692-939E-F59C-690C04EDB709}"/>
                </a:ext>
              </a:extLst>
            </p:cNvPr>
            <p:cNvSpPr txBox="1"/>
            <p:nvPr/>
          </p:nvSpPr>
          <p:spPr>
            <a:xfrm>
              <a:off x="2145963" y="5909449"/>
              <a:ext cx="1155766" cy="276999"/>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0000"/>
                  </a:solidFill>
                  <a:effectLst/>
                  <a:uLnTx/>
                  <a:uFillTx/>
                  <a:latin typeface="Amazon Ember"/>
                  <a:ea typeface="+mn-ea"/>
                  <a:cs typeface="+mn-cs"/>
                </a:rPr>
                <a:t>AI</a:t>
              </a:r>
              <a:r>
                <a:rPr kumimoji="0" lang="zh-TW" altLang="en-US" sz="1200" b="1" i="0" u="none" strike="noStrike" kern="1200" cap="none" spc="0" normalizeH="0" baseline="0" noProof="0" dirty="0">
                  <a:ln>
                    <a:noFill/>
                  </a:ln>
                  <a:solidFill>
                    <a:srgbClr val="FF0000"/>
                  </a:solidFill>
                  <a:effectLst/>
                  <a:uLnTx/>
                  <a:uFillTx/>
                  <a:latin typeface="Amazon Ember"/>
                  <a:ea typeface="+mn-ea"/>
                  <a:cs typeface="+mn-cs"/>
                </a:rPr>
                <a:t> 應用 </a:t>
              </a:r>
              <a:r>
                <a:rPr kumimoji="0" lang="zh-TW" altLang="en-US" sz="1200" b="1" i="0" u="none" strike="noStrike" kern="1200" cap="none" spc="0" normalizeH="0" baseline="0" noProof="0" dirty="0">
                  <a:ln>
                    <a:noFill/>
                  </a:ln>
                  <a:solidFill>
                    <a:srgbClr val="FFFFFF">
                      <a:lumMod val="50000"/>
                    </a:srgbClr>
                  </a:solidFill>
                  <a:effectLst/>
                  <a:uLnTx/>
                  <a:uFillTx/>
                  <a:latin typeface="Amazon Ember"/>
                  <a:ea typeface="+mn-ea"/>
                  <a:cs typeface="+mn-cs"/>
                </a:rPr>
                <a:t>研發單位</a:t>
              </a:r>
              <a:endParaRPr kumimoji="0" lang="en-US" sz="1200" b="1"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41" name="TextBox 40">
              <a:extLst>
                <a:ext uri="{FF2B5EF4-FFF2-40B4-BE49-F238E27FC236}">
                  <a16:creationId xmlns:a16="http://schemas.microsoft.com/office/drawing/2014/main" id="{C465D3E9-35E7-0E45-7A20-F423803A7A9A}"/>
                </a:ext>
              </a:extLst>
            </p:cNvPr>
            <p:cNvSpPr txBox="1"/>
            <p:nvPr/>
          </p:nvSpPr>
          <p:spPr>
            <a:xfrm>
              <a:off x="9619036" y="6023434"/>
              <a:ext cx="1978106" cy="261610"/>
            </a:xfrm>
            <a:prstGeom prst="rect">
              <a:avLst/>
            </a:prstGeom>
            <a:noFill/>
          </p:spPr>
          <p:txBody>
            <a:bodyPr wrap="none" lIns="0" rIns="0" rtlCol="0">
              <a:spAutoFit/>
            </a:bodyPr>
            <a:lstStyle>
              <a:defPPr>
                <a:defRPr lang="en-US"/>
              </a:defPPr>
              <a:lvl1pPr>
                <a:defRPr sz="800" b="1">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100" b="1" i="0" u="none" strike="noStrike" kern="1200" cap="none" spc="0" normalizeH="0" baseline="0" noProof="0" dirty="0">
                  <a:ln>
                    <a:noFill/>
                  </a:ln>
                  <a:solidFill>
                    <a:schemeClr val="tx1">
                      <a:lumMod val="50000"/>
                      <a:lumOff val="50000"/>
                    </a:schemeClr>
                  </a:solidFill>
                  <a:effectLst/>
                  <a:uLnTx/>
                  <a:uFillTx/>
                  <a:latin typeface="Amazon Ember"/>
                  <a:ea typeface="+mn-ea"/>
                  <a:cs typeface="+mn-cs"/>
                </a:rPr>
                <a:t>2025/8/19 </a:t>
              </a:r>
              <a:r>
                <a:rPr kumimoji="0" lang="en-US" altLang="zh-TW" sz="1100" b="1" i="0" u="none" strike="noStrike" kern="1200" cap="none" spc="0" normalizeH="0" baseline="0" noProof="0" dirty="0">
                  <a:ln>
                    <a:noFill/>
                  </a:ln>
                  <a:solidFill>
                    <a:srgbClr val="FF0000"/>
                  </a:solidFill>
                  <a:effectLst/>
                  <a:uLnTx/>
                  <a:uFillTx/>
                  <a:latin typeface="Amazon Ember"/>
                  <a:ea typeface="+mn-ea"/>
                  <a:cs typeface="+mn-cs"/>
                </a:rPr>
                <a:t>~ 11/28</a:t>
              </a:r>
              <a:r>
                <a:rPr lang="en-US" altLang="zh-TW" sz="1100" dirty="0">
                  <a:solidFill>
                    <a:srgbClr val="FF0000"/>
                  </a:solidFill>
                  <a:latin typeface="Amazon Ember"/>
                </a:rPr>
                <a:t> </a:t>
              </a:r>
              <a:r>
                <a:rPr lang="en-US" altLang="zh-TW" sz="1100" b="0" dirty="0">
                  <a:solidFill>
                    <a:schemeClr val="tx1">
                      <a:lumMod val="50000"/>
                      <a:lumOff val="50000"/>
                    </a:schemeClr>
                  </a:solidFill>
                </a:rPr>
                <a:t>(</a:t>
              </a:r>
              <a:r>
                <a:rPr lang="zh-TW" altLang="en-US" sz="1100" b="0" dirty="0">
                  <a:solidFill>
                    <a:schemeClr val="tx1">
                      <a:lumMod val="50000"/>
                      <a:lumOff val="50000"/>
                    </a:schemeClr>
                  </a:solidFill>
                </a:rPr>
                <a:t>隨到隨審</a:t>
              </a:r>
              <a:r>
                <a:rPr lang="en-US" altLang="zh-TW" sz="1100" b="0" dirty="0">
                  <a:solidFill>
                    <a:schemeClr val="tx1">
                      <a:lumMod val="50000"/>
                      <a:lumOff val="50000"/>
                    </a:schemeClr>
                  </a:solidFill>
                </a:rPr>
                <a:t>)</a:t>
              </a:r>
              <a:endParaRPr lang="en-US" sz="1100" b="0" dirty="0">
                <a:solidFill>
                  <a:schemeClr val="tx1">
                    <a:lumMod val="50000"/>
                    <a:lumOff val="50000"/>
                  </a:schemeClr>
                </a:solidFill>
              </a:endParaRPr>
            </a:p>
          </p:txBody>
        </p:sp>
        <p:cxnSp>
          <p:nvCxnSpPr>
            <p:cNvPr id="48" name="Straight Connector 47">
              <a:extLst>
                <a:ext uri="{FF2B5EF4-FFF2-40B4-BE49-F238E27FC236}">
                  <a16:creationId xmlns:a16="http://schemas.microsoft.com/office/drawing/2014/main" id="{8254423E-77EC-D443-A26E-2291375A128D}"/>
                </a:ext>
              </a:extLst>
            </p:cNvPr>
            <p:cNvCxnSpPr>
              <a:cxnSpLocks/>
            </p:cNvCxnSpPr>
            <p:nvPr/>
          </p:nvCxnSpPr>
          <p:spPr>
            <a:xfrm>
              <a:off x="2077910" y="6175361"/>
              <a:ext cx="1573817"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4711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1014592032"/>
              </p:ext>
            </p:extLst>
          </p:nvPr>
        </p:nvGraphicFramePr>
        <p:xfrm>
          <a:off x="10405533" y="286874"/>
          <a:ext cx="1786467" cy="2909816"/>
        </p:xfrm>
        <a:graphic>
          <a:graphicData uri="http://schemas.openxmlformats.org/drawingml/2006/table">
            <a:tbl>
              <a:tblPr firstRow="1" bandRow="1">
                <a:tableStyleId>{5940675A-B579-460E-94D1-54222C63F5DA}</a:tableStyleId>
              </a:tblPr>
              <a:tblGrid>
                <a:gridCol w="1786467">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zh-TW" altLang="en-US" sz="900" b="1" dirty="0">
                          <a:solidFill>
                            <a:schemeClr val="accent1"/>
                          </a:solidFill>
                        </a:rPr>
                        <a:t>創業</a:t>
                      </a:r>
                      <a:r>
                        <a:rPr lang="en-US" altLang="zh-TW" sz="900" b="1" dirty="0">
                          <a:solidFill>
                            <a:schemeClr val="accent1"/>
                          </a:solidFill>
                        </a:rPr>
                        <a:t>/</a:t>
                      </a:r>
                      <a:r>
                        <a:rPr lang="zh-TW" altLang="en-US" sz="900" b="1" dirty="0">
                          <a:solidFill>
                            <a:schemeClr val="accent1"/>
                          </a:solidFill>
                        </a:rPr>
                        <a:t>研發</a:t>
                      </a:r>
                      <a:r>
                        <a:rPr lang="en-US" altLang="zh-TW" sz="900" b="1" dirty="0">
                          <a:solidFill>
                            <a:schemeClr val="accent1"/>
                          </a:solidFill>
                        </a:rPr>
                        <a:t>/</a:t>
                      </a:r>
                      <a:r>
                        <a:rPr lang="zh-TW" altLang="en-US" sz="900" b="1" dirty="0">
                          <a:solidFill>
                            <a:schemeClr val="accent1"/>
                          </a:solidFill>
                        </a:rPr>
                        <a:t>品牌：隨到隨審</a:t>
                      </a:r>
                      <a:endParaRPr lang="en-US" altLang="zh-TW" sz="900" b="1" dirty="0">
                        <a:solidFill>
                          <a:schemeClr val="accent1"/>
                        </a:solidFill>
                      </a:endParaRPr>
                    </a:p>
                    <a:p>
                      <a:pPr algn="ctr"/>
                      <a:r>
                        <a:rPr lang="zh-TW" altLang="en-US" sz="900" b="1" dirty="0">
                          <a:solidFill>
                            <a:schemeClr val="tx1"/>
                          </a:solidFill>
                        </a:rPr>
                        <a:t>新創拔尖：</a:t>
                      </a:r>
                      <a:r>
                        <a:rPr lang="en-US" altLang="zh-TW" sz="900" b="1" dirty="0">
                          <a:solidFill>
                            <a:schemeClr val="tx1"/>
                          </a:solidFill>
                        </a:rPr>
                        <a:t>8/15</a:t>
                      </a:r>
                      <a:r>
                        <a:rPr lang="en-US" altLang="zh-TW" sz="900" b="1" kern="1200" dirty="0">
                          <a:solidFill>
                            <a:schemeClr val="tx1"/>
                          </a:solidFill>
                          <a:latin typeface="+mn-lt"/>
                          <a:ea typeface="+mn-ea"/>
                          <a:cs typeface="+mn-cs"/>
                        </a:rPr>
                        <a:t> ~ 9/30</a:t>
                      </a:r>
                    </a:p>
                    <a:p>
                      <a:pPr algn="ctr"/>
                      <a:r>
                        <a:rPr lang="zh-TW" altLang="en-US" sz="900" b="1" kern="1200" dirty="0">
                          <a:solidFill>
                            <a:schemeClr val="tx1"/>
                          </a:solidFill>
                          <a:latin typeface="+mn-lt"/>
                          <a:ea typeface="+mn-ea"/>
                          <a:cs typeface="+mn-cs"/>
                        </a:rPr>
                        <a:t>主題研發：</a:t>
                      </a:r>
                      <a:r>
                        <a:rPr lang="en-US" altLang="zh-TW" sz="900" b="1" kern="1200" dirty="0">
                          <a:solidFill>
                            <a:schemeClr val="tx1"/>
                          </a:solidFill>
                          <a:latin typeface="+mn-lt"/>
                          <a:ea typeface="+mn-ea"/>
                          <a:cs typeface="+mn-cs"/>
                        </a:rPr>
                        <a:t>5</a:t>
                      </a:r>
                      <a:r>
                        <a:rPr lang="zh-TW" altLang="en-US" sz="900" b="1" kern="1200" dirty="0">
                          <a:solidFill>
                            <a:schemeClr val="tx1"/>
                          </a:solidFill>
                          <a:latin typeface="+mn-lt"/>
                          <a:ea typeface="+mn-ea"/>
                          <a:cs typeface="+mn-cs"/>
                        </a:rPr>
                        <a:t>月、</a:t>
                      </a:r>
                      <a:r>
                        <a:rPr lang="en-US" altLang="zh-TW" sz="900" b="1" dirty="0">
                          <a:solidFill>
                            <a:srgbClr val="FF0000"/>
                          </a:solidFill>
                        </a:rPr>
                        <a:t>10</a:t>
                      </a:r>
                      <a:r>
                        <a:rPr lang="zh-TW" altLang="en-US" sz="900" b="1" dirty="0">
                          <a:solidFill>
                            <a:srgbClr val="FF0000"/>
                          </a:solidFill>
                        </a:rPr>
                        <a:t>月</a:t>
                      </a:r>
                      <a:endParaRPr lang="en-US" altLang="zh-TW" sz="900" b="1"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algn="ctr" defTabSz="914400" rtl="0" eaLnBrk="1" latinLnBrk="0" hangingPunct="1"/>
                      <a:r>
                        <a:rPr lang="zh-TW" altLang="en-US" sz="900" kern="1200" dirty="0">
                          <a:solidFill>
                            <a:schemeClr val="tx1"/>
                          </a:solidFill>
                          <a:latin typeface="+mn-lt"/>
                          <a:ea typeface="+mn-ea"/>
                          <a:cs typeface="+mn-cs"/>
                        </a:rPr>
                        <a:t>不超過 </a:t>
                      </a:r>
                      <a:r>
                        <a:rPr lang="en-US" altLang="zh-TW" sz="900" kern="1200" dirty="0">
                          <a:solidFill>
                            <a:schemeClr val="tx1"/>
                          </a:solidFill>
                          <a:latin typeface="+mn-lt"/>
                          <a:ea typeface="+mn-ea"/>
                          <a:cs typeface="+mn-cs"/>
                        </a:rPr>
                        <a:t>1 </a:t>
                      </a:r>
                      <a:r>
                        <a:rPr lang="zh-TW" altLang="en-US" sz="900" kern="1200" dirty="0">
                          <a:solidFill>
                            <a:schemeClr val="tx1"/>
                          </a:solidFill>
                          <a:latin typeface="+mn-lt"/>
                          <a:ea typeface="+mn-ea"/>
                          <a:cs typeface="+mn-cs"/>
                        </a:rPr>
                        <a:t>年 </a:t>
                      </a:r>
                      <a:r>
                        <a:rPr lang="en-US" altLang="zh-TW" sz="900" kern="1200" dirty="0">
                          <a:solidFill>
                            <a:schemeClr val="tx1"/>
                          </a:solidFill>
                          <a:latin typeface="+mn-lt"/>
                          <a:ea typeface="+mn-ea"/>
                          <a:cs typeface="+mn-cs"/>
                        </a:rPr>
                        <a:t>6 </a:t>
                      </a:r>
                      <a:r>
                        <a:rPr lang="zh-TW" altLang="en-US" sz="900" kern="1200" dirty="0">
                          <a:solidFill>
                            <a:schemeClr val="tx1"/>
                          </a:solidFill>
                          <a:latin typeface="+mn-lt"/>
                          <a:ea typeface="+mn-ea"/>
                          <a:cs typeface="+mn-cs"/>
                        </a:rPr>
                        <a:t>個月</a:t>
                      </a:r>
                      <a:endParaRPr lang="en-US" altLang="zh-TW" sz="900" kern="1200" dirty="0">
                        <a:solidFill>
                          <a:schemeClr val="tx1"/>
                        </a:solidFill>
                        <a:latin typeface="+mn-lt"/>
                        <a:ea typeface="+mn-ea"/>
                        <a:cs typeface="+mn-cs"/>
                      </a:endParaRPr>
                    </a:p>
                    <a:p>
                      <a:pPr marL="0" algn="ctr" defTabSz="914400" rtl="0" eaLnBrk="1" latinLnBrk="0" hangingPunct="1"/>
                      <a:r>
                        <a:rPr lang="zh-TW" altLang="en-US" sz="900" kern="1200" dirty="0">
                          <a:solidFill>
                            <a:schemeClr val="tx1"/>
                          </a:solidFill>
                          <a:latin typeface="+mn-lt"/>
                          <a:ea typeface="+mn-ea"/>
                          <a:cs typeface="+mn-cs"/>
                        </a:rPr>
                        <a:t>且不得短於 </a:t>
                      </a:r>
                      <a:r>
                        <a:rPr lang="en-US" altLang="zh-TW" sz="900" kern="1200" dirty="0">
                          <a:solidFill>
                            <a:schemeClr val="tx1"/>
                          </a:solidFill>
                          <a:latin typeface="+mn-lt"/>
                          <a:ea typeface="+mn-ea"/>
                          <a:cs typeface="+mn-cs"/>
                        </a:rPr>
                        <a:t>8 </a:t>
                      </a:r>
                      <a:r>
                        <a:rPr lang="zh-TW" altLang="en-US" sz="900" kern="1200" dirty="0">
                          <a:solidFill>
                            <a:schemeClr val="tx1"/>
                          </a:solidFill>
                          <a:latin typeface="+mn-lt"/>
                          <a:ea typeface="+mn-ea"/>
                          <a:cs typeface="+mn-cs"/>
                        </a:rPr>
                        <a:t>個月</a:t>
                      </a:r>
                      <a:endParaRPr lang="en-US" altLang="zh-TW" sz="9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fontAlgn="t"/>
                      <a:r>
                        <a:rPr lang="zh-TW" altLang="en-US" sz="1050" kern="1200" dirty="0">
                          <a:solidFill>
                            <a:schemeClr val="tx1"/>
                          </a:solidFill>
                          <a:latin typeface="+mn-lt"/>
                          <a:ea typeface="+mn-ea"/>
                          <a:cs typeface="+mn-cs"/>
                        </a:rPr>
                        <a:t>台北市政府產發局</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en-US" altLang="zh-TW" sz="1050" dirty="0">
                          <a:hlinkClick r:id="rId3"/>
                        </a:rPr>
                        <a:t>SITI</a:t>
                      </a:r>
                      <a:r>
                        <a:rPr lang="zh-TW" altLang="en-US" sz="1050" dirty="0">
                          <a:hlinkClick r:id="rId3"/>
                        </a:rPr>
                        <a:t> 計畫官網</a:t>
                      </a:r>
                      <a:endParaRPr lang="en-US" altLang="zh-TW" sz="1050" dirty="0"/>
                    </a:p>
                    <a:p>
                      <a:pPr algn="ctr"/>
                      <a:r>
                        <a:rPr lang="en-US" altLang="zh-TW" sz="1050" dirty="0">
                          <a:hlinkClick r:id="rId4"/>
                        </a:rPr>
                        <a:t>SITI </a:t>
                      </a:r>
                      <a:r>
                        <a:rPr lang="zh-TW" altLang="en-US" sz="1050" dirty="0">
                          <a:hlinkClick r:id="rId4"/>
                        </a:rPr>
                        <a:t>資料下載</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extLst>
              <p:ext uri="{D42A27DB-BD31-4B8C-83A1-F6EECF244321}">
                <p14:modId xmlns:p14="http://schemas.microsoft.com/office/powerpoint/2010/main" val="3428329427"/>
              </p:ext>
            </p:extLst>
          </p:nvPr>
        </p:nvGraphicFramePr>
        <p:xfrm>
          <a:off x="609600" y="1447132"/>
          <a:ext cx="9795933" cy="5017399"/>
        </p:xfrm>
        <a:graphic>
          <a:graphicData uri="http://schemas.openxmlformats.org/drawingml/2006/table">
            <a:tbl>
              <a:tblPr firstRow="1" bandRow="1">
                <a:tableStyleId>{5940675A-B579-460E-94D1-54222C63F5DA}</a:tableStyleId>
              </a:tblPr>
              <a:tblGrid>
                <a:gridCol w="2023533">
                  <a:extLst>
                    <a:ext uri="{9D8B030D-6E8A-4147-A177-3AD203B41FA5}">
                      <a16:colId xmlns:a16="http://schemas.microsoft.com/office/drawing/2014/main" val="270881897"/>
                    </a:ext>
                  </a:extLst>
                </a:gridCol>
                <a:gridCol w="7772400">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a:solidFill>
                            <a:srgbClr val="0070C0"/>
                          </a:solidFill>
                        </a:rPr>
                        <a:t>台北市</a:t>
                      </a:r>
                      <a:r>
                        <a:rPr lang="zh-TW" altLang="en-US" dirty="0"/>
                        <a:t>新設立</a:t>
                      </a:r>
                      <a:r>
                        <a:rPr lang="en-US" altLang="zh-TW" b="1" u="sng" dirty="0"/>
                        <a:t>1</a:t>
                      </a:r>
                      <a:r>
                        <a:rPr lang="zh-TW" altLang="en-US" b="1" u="sng" dirty="0"/>
                        <a:t>年之內</a:t>
                      </a:r>
                      <a:r>
                        <a:rPr lang="zh-TW" altLang="en-US" dirty="0"/>
                        <a:t>新創事業 </a:t>
                      </a:r>
                      <a:r>
                        <a:rPr lang="en-US" altLang="zh-TW" dirty="0">
                          <a:sym typeface="Wingdings" panose="05000000000000000000" pitchFamily="2" charset="2"/>
                        </a:rPr>
                        <a:t> </a:t>
                      </a:r>
                      <a:r>
                        <a:rPr lang="zh-TW" altLang="en-US" dirty="0">
                          <a:sym typeface="Wingdings" panose="05000000000000000000" pitchFamily="2" charset="2"/>
                        </a:rPr>
                        <a:t>創業補助</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台北市新設立</a:t>
                      </a:r>
                      <a:r>
                        <a:rPr lang="en-US" altLang="zh-TW" b="1" u="sng" dirty="0"/>
                        <a:t>1</a:t>
                      </a:r>
                      <a:r>
                        <a:rPr lang="zh-TW" altLang="en-US" b="1" u="sng" dirty="0"/>
                        <a:t>年以上</a:t>
                      </a:r>
                      <a:r>
                        <a:rPr lang="zh-TW" altLang="en-US" dirty="0"/>
                        <a:t>之公司</a:t>
                      </a:r>
                      <a:r>
                        <a:rPr lang="en-US" altLang="zh-TW" dirty="0"/>
                        <a:t>/</a:t>
                      </a:r>
                      <a:r>
                        <a:rPr lang="zh-TW" altLang="en-US" dirty="0"/>
                        <a:t>國外分公司 </a:t>
                      </a:r>
                      <a:r>
                        <a:rPr lang="en-US" altLang="zh-TW" dirty="0">
                          <a:sym typeface="Wingdings" panose="05000000000000000000" pitchFamily="2" charset="2"/>
                        </a:rPr>
                        <a:t></a:t>
                      </a:r>
                      <a:r>
                        <a:rPr lang="zh-TW" altLang="en-US" dirty="0">
                          <a:sym typeface="Wingdings" panose="05000000000000000000" pitchFamily="2" charset="2"/>
                        </a:rPr>
                        <a:t> 研發</a:t>
                      </a:r>
                      <a:r>
                        <a:rPr lang="en-US" altLang="zh-TW" dirty="0">
                          <a:sym typeface="Wingdings" panose="05000000000000000000" pitchFamily="2" charset="2"/>
                        </a:rPr>
                        <a:t>/</a:t>
                      </a:r>
                      <a:r>
                        <a:rPr lang="zh-TW" altLang="en-US" dirty="0">
                          <a:sym typeface="Wingdings" panose="05000000000000000000" pitchFamily="2" charset="2"/>
                        </a:rPr>
                        <a:t>品牌補助</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090613" indent="-174625" algn="l">
                        <a:buFont typeface="Arial" panose="020B0604020202020204" pitchFamily="34" charset="0"/>
                        <a:buChar char="•"/>
                      </a:pPr>
                      <a:r>
                        <a:rPr lang="zh-TW" altLang="en-US" sz="1600" b="1" dirty="0"/>
                        <a:t>創業補助</a:t>
                      </a:r>
                      <a:r>
                        <a:rPr lang="zh-TW" altLang="en-US" sz="1600" dirty="0"/>
                        <a:t>：上限 </a:t>
                      </a:r>
                      <a:r>
                        <a:rPr lang="en-US" altLang="zh-TW" sz="1600" dirty="0"/>
                        <a:t>NT$100</a:t>
                      </a:r>
                      <a:r>
                        <a:rPr lang="zh-TW" altLang="en-US" sz="1600" dirty="0"/>
                        <a:t>萬</a:t>
                      </a:r>
                      <a:endParaRPr lang="en-US" altLang="zh-TW" sz="1600" dirty="0"/>
                    </a:p>
                    <a:p>
                      <a:pPr marL="1090613"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dirty="0"/>
                        <a:t>主題式研發補助</a:t>
                      </a:r>
                      <a:r>
                        <a:rPr lang="zh-TW" altLang="en-US" sz="1600" dirty="0"/>
                        <a:t>：上限 </a:t>
                      </a:r>
                      <a:r>
                        <a:rPr lang="en-US" altLang="zh-TW" sz="1600" dirty="0"/>
                        <a:t>NT$200</a:t>
                      </a:r>
                      <a:r>
                        <a:rPr lang="zh-TW" altLang="en-US" sz="1600" dirty="0"/>
                        <a:t>萬</a:t>
                      </a:r>
                      <a:endParaRPr lang="en-US" altLang="zh-TW" sz="1600" dirty="0"/>
                    </a:p>
                    <a:p>
                      <a:pPr marL="1090613"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dirty="0"/>
                        <a:t>創新研發補助</a:t>
                      </a:r>
                      <a:r>
                        <a:rPr lang="zh-TW" altLang="en-US" sz="1600" dirty="0"/>
                        <a:t>：上限 </a:t>
                      </a:r>
                      <a:r>
                        <a:rPr lang="en-US" altLang="zh-TW" sz="1600" dirty="0"/>
                        <a:t>NT$500</a:t>
                      </a:r>
                      <a:r>
                        <a:rPr lang="zh-TW" altLang="en-US" sz="1600" dirty="0"/>
                        <a:t>萬</a:t>
                      </a:r>
                      <a:endParaRPr lang="en-US" altLang="zh-TW"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809301">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chemeClr val="bg1">
                              <a:lumMod val="50000"/>
                            </a:schemeClr>
                          </a:solidFill>
                          <a:latin typeface="+mn-lt"/>
                          <a:ea typeface="+mn-ea"/>
                          <a:cs typeface="+mn-cs"/>
                        </a:rPr>
                        <a:t>六選一</a:t>
                      </a:r>
                      <a:endParaRPr lang="en-US" sz="16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Arial" panose="020B0604020202020204" pitchFamily="34" charset="0"/>
                        <a:buChar char="•"/>
                      </a:pPr>
                      <a:r>
                        <a:rPr lang="zh-TW" altLang="en-US" sz="1400" b="1" dirty="0">
                          <a:effectLst/>
                        </a:rPr>
                        <a:t>創業補助</a:t>
                      </a:r>
                      <a:r>
                        <a:rPr lang="zh-TW" altLang="en-US" sz="1400" dirty="0">
                          <a:effectLst/>
                        </a:rPr>
                        <a:t>：提出具備發展潛力之營運模式，具備市場營運目標，並可反映市場價值及潛藏商機</a:t>
                      </a:r>
                    </a:p>
                    <a:p>
                      <a:pPr marL="285750" indent="-285750" algn="l">
                        <a:buFont typeface="Arial" panose="020B0604020202020204" pitchFamily="34" charset="0"/>
                        <a:buChar char="•"/>
                      </a:pPr>
                      <a:r>
                        <a:rPr lang="zh-TW" altLang="en-US" sz="1400" b="1" dirty="0">
                          <a:effectLst/>
                        </a:rPr>
                        <a:t>主題研發補助：</a:t>
                      </a:r>
                      <a:r>
                        <a:rPr lang="zh-TW" altLang="en-US" sz="1400" b="0" dirty="0">
                          <a:effectLst/>
                        </a:rPr>
                        <a:t>依照主題 </a:t>
                      </a:r>
                      <a:r>
                        <a:rPr lang="en-US" altLang="zh-TW" sz="1400" b="1" dirty="0">
                          <a:effectLst/>
                        </a:rPr>
                        <a:t>(</a:t>
                      </a:r>
                      <a:r>
                        <a:rPr lang="zh-TW" altLang="en-US" sz="1400" b="1" dirty="0">
                          <a:solidFill>
                            <a:srgbClr val="FF0000"/>
                          </a:solidFill>
                          <a:effectLst/>
                        </a:rPr>
                        <a:t>健康樂活</a:t>
                      </a:r>
                      <a:r>
                        <a:rPr lang="zh-TW" altLang="en-US" sz="1400" b="0" dirty="0">
                          <a:effectLst/>
                        </a:rPr>
                        <a:t>；</a:t>
                      </a:r>
                      <a:r>
                        <a:rPr lang="en-US" altLang="zh-TW" sz="1400" b="1" dirty="0">
                          <a:solidFill>
                            <a:srgbClr val="FF0000"/>
                          </a:solidFill>
                          <a:effectLst/>
                        </a:rPr>
                        <a:t>AI</a:t>
                      </a:r>
                      <a:r>
                        <a:rPr lang="zh-TW" altLang="en-US" sz="1400" b="1" dirty="0">
                          <a:solidFill>
                            <a:srgbClr val="FF0000"/>
                          </a:solidFill>
                          <a:effectLst/>
                        </a:rPr>
                        <a:t>創新研發</a:t>
                      </a:r>
                      <a:r>
                        <a:rPr lang="en-US" altLang="zh-TW" sz="1400" b="0" dirty="0">
                          <a:effectLst/>
                        </a:rPr>
                        <a:t>)</a:t>
                      </a:r>
                      <a:r>
                        <a:rPr lang="zh-TW" altLang="en-US" sz="1400" b="0" dirty="0">
                          <a:effectLst/>
                        </a:rPr>
                        <a:t>創新研發並據實際商轉營運規劃 </a:t>
                      </a:r>
                      <a:r>
                        <a:rPr lang="zh-TW" altLang="en-US" sz="1100" kern="1200" dirty="0">
                          <a:solidFill>
                            <a:schemeClr val="tx1"/>
                          </a:solidFill>
                          <a:effectLst/>
                          <a:highlight>
                            <a:srgbClr val="C0C0C0"/>
                          </a:highlight>
                          <a:latin typeface="+mn-lt"/>
                          <a:ea typeface="+mn-ea"/>
                          <a:cs typeface="+mn-cs"/>
                        </a:rPr>
                        <a:t>申請期限</a:t>
                      </a:r>
                      <a:endParaRPr lang="en-US" altLang="zh-TW" sz="1100" kern="1200" dirty="0">
                        <a:solidFill>
                          <a:schemeClr val="tx1"/>
                        </a:solidFill>
                        <a:effectLst/>
                        <a:highlight>
                          <a:srgbClr val="C0C0C0"/>
                        </a:highligh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1" dirty="0">
                          <a:effectLst/>
                        </a:rPr>
                        <a:t>創新研發補助</a:t>
                      </a:r>
                      <a:r>
                        <a:rPr lang="zh-TW" altLang="en-US" sz="1400" dirty="0">
                          <a:effectLst/>
                        </a:rPr>
                        <a:t>：創新內容須具備外部擴張性，具實際商轉營運規劃，計畫成效須可驗證市場營運及商業潛力 </a:t>
                      </a:r>
                      <a:r>
                        <a:rPr lang="zh-TW" altLang="en-US" sz="1100" kern="1200" dirty="0">
                          <a:solidFill>
                            <a:schemeClr val="tx1"/>
                          </a:solidFill>
                          <a:effectLst/>
                          <a:highlight>
                            <a:srgbClr val="C0C0C0"/>
                          </a:highlight>
                          <a:latin typeface="+mn-lt"/>
                          <a:ea typeface="+mn-ea"/>
                          <a:cs typeface="+mn-cs"/>
                        </a:rPr>
                        <a:t>隨到隨審</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1" dirty="0">
                          <a:effectLst/>
                        </a:rPr>
                        <a:t>創新加速補助</a:t>
                      </a:r>
                      <a:r>
                        <a:rPr lang="zh-TW" altLang="en-US" sz="1400" dirty="0">
                          <a:effectLst/>
                        </a:rPr>
                        <a:t>：加速標的必須已完成小型場域驗證</a:t>
                      </a:r>
                      <a:r>
                        <a:rPr lang="en-US" altLang="zh-TW" sz="1400" dirty="0">
                          <a:effectLst/>
                        </a:rPr>
                        <a:t>POC/POS</a:t>
                      </a:r>
                      <a:r>
                        <a:rPr lang="zh-TW" altLang="en-US" sz="1400" dirty="0">
                          <a:effectLst/>
                        </a:rPr>
                        <a:t>，提出加速擴大事業規模、加速商業</a:t>
                      </a:r>
                      <a:r>
                        <a:rPr lang="en-US" altLang="zh-TW" sz="1400" dirty="0">
                          <a:effectLst/>
                        </a:rPr>
                        <a:t>/</a:t>
                      </a:r>
                      <a:r>
                        <a:rPr lang="zh-TW" altLang="en-US" sz="1400" dirty="0">
                          <a:effectLst/>
                        </a:rPr>
                        <a:t>市場驗證或加速市場拓展之規劃，計畫成效需可驗證商業模式營運績效 </a:t>
                      </a:r>
                      <a:r>
                        <a:rPr lang="zh-TW" altLang="en-US" sz="1100" kern="1200" dirty="0">
                          <a:solidFill>
                            <a:schemeClr val="tx1"/>
                          </a:solidFill>
                          <a:effectLst/>
                          <a:highlight>
                            <a:srgbClr val="C0C0C0"/>
                          </a:highlight>
                          <a:latin typeface="+mn-lt"/>
                          <a:ea typeface="+mn-ea"/>
                          <a:cs typeface="+mn-cs"/>
                        </a:rPr>
                        <a:t>隨到隨審</a:t>
                      </a:r>
                    </a:p>
                    <a:p>
                      <a:pPr marL="285750" indent="-285750" algn="l" defTabSz="914400" rtl="0" eaLnBrk="1" latinLnBrk="0" hangingPunct="1">
                        <a:buFont typeface="Arial" panose="020B0604020202020204" pitchFamily="34" charset="0"/>
                        <a:buChar char="•"/>
                      </a:pPr>
                      <a:r>
                        <a:rPr lang="zh-TW" altLang="en-US" sz="1400" b="1" dirty="0">
                          <a:effectLst/>
                        </a:rPr>
                        <a:t>品牌建立補助</a:t>
                      </a:r>
                      <a:r>
                        <a:rPr lang="zh-TW" altLang="en-US" sz="1400" dirty="0">
                          <a:effectLst/>
                        </a:rPr>
                        <a:t>：具有開發新客群、新市場或建立新通路，並有助提升品牌價值與能見度及國際市場競爭優勢，計畫期間須達成經營面效益  </a:t>
                      </a:r>
                      <a:r>
                        <a:rPr lang="zh-TW" altLang="en-US" sz="1100" kern="1200" dirty="0">
                          <a:solidFill>
                            <a:schemeClr val="tx1"/>
                          </a:solidFill>
                          <a:effectLst/>
                          <a:highlight>
                            <a:srgbClr val="C0C0C0"/>
                          </a:highlight>
                          <a:latin typeface="+mn-lt"/>
                          <a:ea typeface="+mn-ea"/>
                          <a:cs typeface="+mn-cs"/>
                        </a:rPr>
                        <a:t>隨到隨審</a:t>
                      </a:r>
                      <a:endParaRPr lang="en-US" altLang="zh-TW" sz="1100" kern="1200" dirty="0">
                        <a:solidFill>
                          <a:schemeClr val="tx1"/>
                        </a:solidFill>
                        <a:effectLst/>
                        <a:highlight>
                          <a:srgbClr val="C0C0C0"/>
                        </a:highlight>
                        <a:latin typeface="+mn-lt"/>
                        <a:ea typeface="+mn-ea"/>
                        <a:cs typeface="+mn-cs"/>
                      </a:endParaRPr>
                    </a:p>
                    <a:p>
                      <a:pPr marL="285750" indent="-285750" algn="l">
                        <a:buFont typeface="Arial" panose="020B0604020202020204" pitchFamily="34" charset="0"/>
                        <a:buChar char="•"/>
                      </a:pPr>
                      <a:r>
                        <a:rPr lang="zh-TW" altLang="en-US" sz="1400" b="1" dirty="0">
                          <a:effectLst/>
                        </a:rPr>
                        <a:t>新創拔尖補助</a:t>
                      </a:r>
                      <a:r>
                        <a:rPr lang="zh-TW" altLang="en-US" sz="1400" dirty="0">
                          <a:effectLst/>
                        </a:rPr>
                        <a:t>：具規模化、國際化潛力，且獲得</a:t>
                      </a:r>
                      <a:r>
                        <a:rPr lang="en-US" altLang="zh-TW" sz="1400" dirty="0">
                          <a:effectLst/>
                        </a:rPr>
                        <a:t>500</a:t>
                      </a:r>
                      <a:r>
                        <a:rPr lang="zh-TW" altLang="en-US" sz="1400" dirty="0">
                          <a:effectLst/>
                        </a:rPr>
                        <a:t>萬以上投資證明之新創，提供三階段補助</a:t>
                      </a:r>
                      <a:r>
                        <a:rPr lang="en-US" altLang="zh-TW" sz="1400" dirty="0">
                          <a:effectLst/>
                        </a:rPr>
                        <a:t>(</a:t>
                      </a:r>
                      <a:r>
                        <a:rPr lang="zh-TW" altLang="en-US" sz="1400" dirty="0">
                          <a:effectLst/>
                        </a:rPr>
                        <a:t>研發</a:t>
                      </a:r>
                      <a:r>
                        <a:rPr lang="en-US" altLang="zh-TW" sz="1400" dirty="0">
                          <a:effectLst/>
                        </a:rPr>
                        <a:t>&gt;</a:t>
                      </a:r>
                      <a:r>
                        <a:rPr lang="zh-TW" altLang="en-US" sz="1400" dirty="0">
                          <a:effectLst/>
                        </a:rPr>
                        <a:t>加速</a:t>
                      </a:r>
                      <a:r>
                        <a:rPr lang="en-US" altLang="zh-TW" sz="1400" dirty="0">
                          <a:effectLst/>
                        </a:rPr>
                        <a:t>&gt;</a:t>
                      </a:r>
                      <a:r>
                        <a:rPr lang="zh-TW" altLang="en-US" sz="1400" dirty="0">
                          <a:effectLst/>
                        </a:rPr>
                        <a:t>品牌</a:t>
                      </a:r>
                      <a:r>
                        <a:rPr lang="en-US" altLang="zh-TW" sz="1400" dirty="0">
                          <a:effectLst/>
                        </a:rPr>
                        <a:t>)</a:t>
                      </a:r>
                      <a:r>
                        <a:rPr lang="zh-TW" altLang="en-US" sz="1400" dirty="0">
                          <a:effectLst/>
                        </a:rPr>
                        <a:t>  </a:t>
                      </a:r>
                      <a:r>
                        <a:rPr lang="zh-TW" altLang="en-US" sz="1100" kern="1200" dirty="0">
                          <a:solidFill>
                            <a:schemeClr val="tx1"/>
                          </a:solidFill>
                          <a:effectLst/>
                          <a:highlight>
                            <a:srgbClr val="C0C0C0"/>
                          </a:highlight>
                          <a:latin typeface="+mn-lt"/>
                          <a:ea typeface="+mn-ea"/>
                          <a:cs typeface="+mn-cs"/>
                        </a:rPr>
                        <a:t>申請期限：</a:t>
                      </a:r>
                      <a:r>
                        <a:rPr lang="en-US" altLang="zh-TW" sz="1100" kern="1200" dirty="0">
                          <a:solidFill>
                            <a:schemeClr val="tx1"/>
                          </a:solidFill>
                          <a:effectLst/>
                          <a:highlight>
                            <a:srgbClr val="C0C0C0"/>
                          </a:highlight>
                          <a:latin typeface="+mn-lt"/>
                          <a:ea typeface="+mn-ea"/>
                          <a:cs typeface="+mn-cs"/>
                        </a:rPr>
                        <a:t>2025/8/15~9/30</a:t>
                      </a:r>
                      <a:endParaRPr lang="en-US" sz="1100" kern="1200" dirty="0">
                        <a:solidFill>
                          <a:schemeClr val="tx1"/>
                        </a:solidFill>
                        <a:effectLst/>
                        <a:highlight>
                          <a:srgbClr val="C0C0C0"/>
                        </a:highligh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p:txBody>
          <a:bodyPr/>
          <a:lstStyle/>
          <a:p>
            <a:r>
              <a:rPr lang="en-US" altLang="zh-TW" dirty="0"/>
              <a:t>SITI </a:t>
            </a:r>
            <a:r>
              <a:rPr lang="zh-TW" altLang="en-US" sz="2000" dirty="0"/>
              <a:t>臺北市產業展獎勵補助計畫</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計畫執行期間</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 name="TextBox 7">
            <a:extLst>
              <a:ext uri="{FF2B5EF4-FFF2-40B4-BE49-F238E27FC236}">
                <a16:creationId xmlns:a16="http://schemas.microsoft.com/office/drawing/2014/main" id="{9605F26B-1CA7-33CA-7DCF-42E770E296CC}"/>
              </a:ext>
            </a:extLst>
          </p:cNvPr>
          <p:cNvSpPr txBox="1"/>
          <p:nvPr/>
        </p:nvSpPr>
        <p:spPr>
          <a:xfrm>
            <a:off x="6911821" y="2542714"/>
            <a:ext cx="3550713"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srgbClr val="000000"/>
                </a:solidFill>
                <a:effectLst/>
                <a:uLnTx/>
                <a:uFillTx/>
                <a:latin typeface="Amazon Ember"/>
                <a:ea typeface="+mn-ea"/>
                <a:cs typeface="+mn-cs"/>
              </a:rPr>
              <a:t>創新加速補助</a:t>
            </a:r>
            <a:r>
              <a:rPr kumimoji="0" lang="zh-TW" altLang="en-US" sz="1600" b="0" i="0" u="none" strike="noStrike" kern="1200" cap="none" spc="0" normalizeH="0" baseline="0" noProof="0" dirty="0">
                <a:ln>
                  <a:noFill/>
                </a:ln>
                <a:solidFill>
                  <a:srgbClr val="000000"/>
                </a:solidFill>
                <a:effectLst/>
                <a:uLnTx/>
                <a:uFillTx/>
                <a:latin typeface="Amazon Ember"/>
                <a:ea typeface="+mn-ea"/>
                <a:cs typeface="+mn-cs"/>
              </a:rPr>
              <a:t>：上限 </a:t>
            </a:r>
            <a:r>
              <a:rPr kumimoji="0" lang="en-US" altLang="zh-TW" sz="1600" b="0" i="0" u="none" strike="noStrike" kern="1200" cap="none" spc="0" normalizeH="0" baseline="0" noProof="0" dirty="0">
                <a:ln>
                  <a:noFill/>
                </a:ln>
                <a:solidFill>
                  <a:srgbClr val="000000"/>
                </a:solidFill>
                <a:effectLst/>
                <a:uLnTx/>
                <a:uFillTx/>
                <a:latin typeface="Amazon Ember"/>
                <a:ea typeface="+mn-ea"/>
                <a:cs typeface="+mn-cs"/>
              </a:rPr>
              <a:t>NT$300</a:t>
            </a:r>
            <a:r>
              <a:rPr kumimoji="0" lang="zh-TW" altLang="en-US" sz="1600" b="0" i="0" u="none" strike="noStrike" kern="1200" cap="none" spc="0" normalizeH="0" baseline="0" noProof="0" dirty="0">
                <a:ln>
                  <a:noFill/>
                </a:ln>
                <a:solidFill>
                  <a:srgbClr val="000000"/>
                </a:solidFill>
                <a:effectLst/>
                <a:uLnTx/>
                <a:uFillTx/>
                <a:latin typeface="Amazon Ember"/>
                <a:ea typeface="+mn-ea"/>
                <a:cs typeface="+mn-cs"/>
              </a:rPr>
              <a:t>萬</a:t>
            </a:r>
            <a:endParaRPr kumimoji="0" lang="en-US" altLang="zh-TW" sz="1600" b="0" i="0" u="none" strike="noStrike" kern="1200" cap="none" spc="0" normalizeH="0" baseline="0" noProof="0" dirty="0">
              <a:ln>
                <a:noFill/>
              </a:ln>
              <a:solidFill>
                <a:srgbClr val="000000"/>
              </a:solidFill>
              <a:effectLst/>
              <a:uLnTx/>
              <a:uFillTx/>
              <a:latin typeface="Amazon Embe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srgbClr val="000000"/>
                </a:solidFill>
                <a:effectLst/>
                <a:uLnTx/>
                <a:uFillTx/>
                <a:latin typeface="Amazon Ember"/>
                <a:ea typeface="+mn-ea"/>
                <a:cs typeface="+mn-cs"/>
              </a:rPr>
              <a:t>品牌建立補助</a:t>
            </a:r>
            <a:r>
              <a:rPr kumimoji="0" lang="zh-TW" altLang="en-US" sz="1600" b="0" i="0" u="none" strike="noStrike" kern="1200" cap="none" spc="0" normalizeH="0" baseline="0" noProof="0" dirty="0">
                <a:ln>
                  <a:noFill/>
                </a:ln>
                <a:solidFill>
                  <a:srgbClr val="000000"/>
                </a:solidFill>
                <a:effectLst/>
                <a:uLnTx/>
                <a:uFillTx/>
                <a:latin typeface="Amazon Ember"/>
                <a:ea typeface="+mn-ea"/>
                <a:cs typeface="+mn-cs"/>
              </a:rPr>
              <a:t>：上限 </a:t>
            </a:r>
            <a:r>
              <a:rPr kumimoji="0" lang="en-US" altLang="zh-TW" sz="1600" b="0" i="0" u="none" strike="noStrike" kern="1200" cap="none" spc="0" normalizeH="0" baseline="0" noProof="0" dirty="0">
                <a:ln>
                  <a:noFill/>
                </a:ln>
                <a:solidFill>
                  <a:srgbClr val="000000"/>
                </a:solidFill>
                <a:effectLst/>
                <a:uLnTx/>
                <a:uFillTx/>
                <a:latin typeface="Amazon Ember"/>
                <a:ea typeface="+mn-ea"/>
                <a:cs typeface="+mn-cs"/>
              </a:rPr>
              <a:t>NT$500</a:t>
            </a:r>
            <a:r>
              <a:rPr kumimoji="0" lang="zh-TW" altLang="en-US" sz="1600" b="0" i="0" u="none" strike="noStrike" kern="1200" cap="none" spc="0" normalizeH="0" baseline="0" noProof="0" dirty="0">
                <a:ln>
                  <a:noFill/>
                </a:ln>
                <a:solidFill>
                  <a:srgbClr val="000000"/>
                </a:solidFill>
                <a:effectLst/>
                <a:uLnTx/>
                <a:uFillTx/>
                <a:latin typeface="Amazon Ember"/>
                <a:ea typeface="+mn-ea"/>
                <a:cs typeface="+mn-cs"/>
              </a:rPr>
              <a:t>萬</a:t>
            </a:r>
            <a:endParaRPr kumimoji="0" lang="en-US" altLang="zh-TW" sz="1600" b="0" i="0" u="none" strike="noStrike" kern="1200" cap="none" spc="0" normalizeH="0" baseline="0" noProof="0" dirty="0">
              <a:ln>
                <a:noFill/>
              </a:ln>
              <a:solidFill>
                <a:srgbClr val="000000"/>
              </a:solidFill>
              <a:effectLst/>
              <a:uLnTx/>
              <a:uFillTx/>
              <a:latin typeface="Amazon Embe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srgbClr val="000000"/>
                </a:solidFill>
                <a:effectLst/>
                <a:uLnTx/>
                <a:uFillTx/>
                <a:latin typeface="Amazon Ember"/>
                <a:ea typeface="+mn-ea"/>
                <a:cs typeface="+mn-cs"/>
              </a:rPr>
              <a:t>新創拔尖補助</a:t>
            </a:r>
            <a:r>
              <a:rPr kumimoji="0" lang="zh-TW" altLang="en-US" sz="1600" b="0" i="0" u="none" strike="noStrike" kern="1200" cap="none" spc="0" normalizeH="0" baseline="0" noProof="0" dirty="0">
                <a:ln>
                  <a:noFill/>
                </a:ln>
                <a:solidFill>
                  <a:srgbClr val="000000"/>
                </a:solidFill>
                <a:effectLst/>
                <a:uLnTx/>
                <a:uFillTx/>
                <a:latin typeface="Amazon Ember"/>
                <a:ea typeface="+mn-ea"/>
                <a:cs typeface="+mn-cs"/>
              </a:rPr>
              <a:t>：上限 </a:t>
            </a:r>
            <a:r>
              <a:rPr kumimoji="0" lang="en-US" altLang="zh-TW" sz="1600" b="0" i="0" u="none" strike="noStrike" kern="1200" cap="none" spc="0" normalizeH="0" baseline="0" noProof="0" dirty="0">
                <a:ln>
                  <a:noFill/>
                </a:ln>
                <a:solidFill>
                  <a:srgbClr val="000000"/>
                </a:solidFill>
                <a:effectLst/>
                <a:uLnTx/>
                <a:uFillTx/>
                <a:latin typeface="Amazon Ember"/>
                <a:ea typeface="+mn-ea"/>
                <a:cs typeface="+mn-cs"/>
              </a:rPr>
              <a:t>NT$1500</a:t>
            </a:r>
            <a:r>
              <a:rPr kumimoji="0" lang="zh-TW" altLang="en-US" sz="1600" b="0" i="0" u="none" strike="noStrike" kern="1200" cap="none" spc="0" normalizeH="0" baseline="0" noProof="0" dirty="0">
                <a:ln>
                  <a:noFill/>
                </a:ln>
                <a:solidFill>
                  <a:srgbClr val="000000"/>
                </a:solidFill>
                <a:effectLst/>
                <a:uLnTx/>
                <a:uFillTx/>
                <a:latin typeface="Amazon Ember"/>
                <a:ea typeface="+mn-ea"/>
                <a:cs typeface="+mn-cs"/>
              </a:rPr>
              <a:t>萬</a:t>
            </a:r>
            <a:endParaRPr kumimoji="0" lang="en-US" altLang="zh-TW" sz="1600" b="0" i="0" u="none" strike="noStrike" kern="1200" cap="none" spc="0" normalizeH="0" baseline="0" noProof="0" dirty="0">
              <a:ln>
                <a:noFill/>
              </a:ln>
              <a:solidFill>
                <a:srgbClr val="000000"/>
              </a:solidFill>
              <a:effectLst/>
              <a:uLnTx/>
              <a:uFillTx/>
              <a:latin typeface="Amazon Ember"/>
              <a:ea typeface="+mn-ea"/>
              <a:cs typeface="+mn-cs"/>
            </a:endParaRPr>
          </a:p>
        </p:txBody>
      </p:sp>
      <p:sp>
        <p:nvSpPr>
          <p:cNvPr id="10" name="TextBox 9">
            <a:extLst>
              <a:ext uri="{FF2B5EF4-FFF2-40B4-BE49-F238E27FC236}">
                <a16:creationId xmlns:a16="http://schemas.microsoft.com/office/drawing/2014/main" id="{572CC40B-B4F5-E959-7F4C-6ECFEC86AE5D}"/>
              </a:ext>
            </a:extLst>
          </p:cNvPr>
          <p:cNvSpPr txBox="1"/>
          <p:nvPr/>
        </p:nvSpPr>
        <p:spPr>
          <a:xfrm>
            <a:off x="2609336" y="2665826"/>
            <a:ext cx="101132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TW" altLang="en-US" sz="1600" b="0" i="0" u="none" strike="noStrike" kern="1200" cap="none" spc="0" normalizeH="0" baseline="0" noProof="0" dirty="0">
                <a:ln>
                  <a:noFill/>
                </a:ln>
                <a:solidFill>
                  <a:srgbClr val="FFFFFF">
                    <a:lumMod val="50000"/>
                  </a:srgbClr>
                </a:solidFill>
                <a:effectLst/>
                <a:uLnTx/>
                <a:uFillTx/>
                <a:latin typeface="Amazon Ember"/>
                <a:ea typeface="+mn-ea"/>
                <a:cs typeface="+mn-cs"/>
              </a:rPr>
              <a:t>最高補助</a:t>
            </a:r>
            <a:endParaRPr kumimoji="0" lang="en-US" altLang="zh-TW" sz="1600" b="0" i="0" u="none" strike="noStrike" kern="1200" cap="none" spc="0" normalizeH="0" baseline="0" noProof="0" dirty="0">
              <a:ln>
                <a:noFill/>
              </a:ln>
              <a:solidFill>
                <a:srgbClr val="FFFFFF">
                  <a:lumMod val="50000"/>
                </a:srgbClr>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TW" sz="1600" b="0" i="0" u="none" strike="noStrike" kern="1200" cap="none" spc="0" normalizeH="0" baseline="0" noProof="0" dirty="0">
                <a:ln>
                  <a:noFill/>
                </a:ln>
                <a:solidFill>
                  <a:srgbClr val="FFFFFF">
                    <a:lumMod val="50000"/>
                  </a:srgbClr>
                </a:solidFill>
                <a:effectLst/>
                <a:uLnTx/>
                <a:uFillTx/>
                <a:latin typeface="Amazon Ember"/>
                <a:ea typeface="+mn-ea"/>
                <a:cs typeface="+mn-cs"/>
              </a:rPr>
              <a:t>50%</a:t>
            </a:r>
          </a:p>
        </p:txBody>
      </p:sp>
      <p:sp>
        <p:nvSpPr>
          <p:cNvPr id="5" name="TextBox 4">
            <a:hlinkClick r:id="rId5" action="ppaction://hlinksldjump"/>
            <a:extLst>
              <a:ext uri="{FF2B5EF4-FFF2-40B4-BE49-F238E27FC236}">
                <a16:creationId xmlns:a16="http://schemas.microsoft.com/office/drawing/2014/main" id="{20BBE79C-B663-388A-0A1A-63FF4A9C1BC4}"/>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6" action="ppaction://hlinksldjump"/>
            <a:extLst>
              <a:ext uri="{FF2B5EF4-FFF2-40B4-BE49-F238E27FC236}">
                <a16:creationId xmlns:a16="http://schemas.microsoft.com/office/drawing/2014/main" id="{4A30C585-689E-09D5-C621-ABCE50A25FA2}"/>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3902605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64FDC-B220-FA0F-F74B-61E6218E8ACB}"/>
            </a:ext>
          </a:extLst>
        </p:cNvPr>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141D6B41-302B-43A5-E169-8380EE754962}"/>
              </a:ext>
            </a:extLst>
          </p:cNvPr>
          <p:cNvGraphicFramePr>
            <a:graphicFrameLocks noGrp="1"/>
          </p:cNvGraphicFramePr>
          <p:nvPr>
            <p:extLst>
              <p:ext uri="{D42A27DB-BD31-4B8C-83A1-F6EECF244321}">
                <p14:modId xmlns:p14="http://schemas.microsoft.com/office/powerpoint/2010/main" val="1273049191"/>
              </p:ext>
            </p:extLst>
          </p:nvPr>
        </p:nvGraphicFramePr>
        <p:xfrm>
          <a:off x="10477297" y="323818"/>
          <a:ext cx="1574359" cy="3252716"/>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050" b="1" i="0" u="none" strike="noStrike" kern="1200" dirty="0">
                          <a:solidFill>
                            <a:schemeClr val="tx1"/>
                          </a:solidFill>
                          <a:effectLst/>
                          <a:latin typeface="Amazon Ember" panose="020B0603020204020204" pitchFamily="34" charset="0"/>
                          <a:ea typeface="Microsoft JhengHei" panose="020B0604030504040204" pitchFamily="34" charset="-120"/>
                          <a:cs typeface="Amazon Ember" panose="020B0603020204020204" pitchFamily="34" charset="0"/>
                        </a:rPr>
                        <a:t>2025/10/15 </a:t>
                      </a:r>
                      <a:r>
                        <a:rPr lang="en-US" altLang="zh-TW" sz="1050" b="1" i="0" u="none" strike="noStrike" kern="1200" dirty="0">
                          <a:solidFill>
                            <a:srgbClr val="FF0000"/>
                          </a:solidFill>
                          <a:effectLst/>
                          <a:latin typeface="Amazon Ember" panose="020B0603020204020204" pitchFamily="34" charset="0"/>
                          <a:ea typeface="Microsoft JhengHei" panose="020B0604030504040204" pitchFamily="34" charset="-120"/>
                          <a:cs typeface="Amazon Ember" panose="020B0603020204020204" pitchFamily="34" charset="0"/>
                        </a:rPr>
                        <a:t>~ 11/14</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900" b="0" i="0" u="none" strike="noStrike" kern="1200" dirty="0">
                          <a:solidFill>
                            <a:schemeClr val="bg1">
                              <a:lumMod val="50000"/>
                            </a:schemeClr>
                          </a:solidFill>
                          <a:effectLst/>
                          <a:latin typeface="Amazon Ember" panose="020B0603020204020204" pitchFamily="34" charset="0"/>
                          <a:ea typeface="Microsoft JhengHei" panose="020B0604030504040204" pitchFamily="34" charset="-120"/>
                          <a:cs typeface="Amazon Ember" panose="020B0603020204020204" pitchFamily="34" charset="0"/>
                        </a:rPr>
                        <a:t>2024/4/1~4/30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algn="ctr" defTabSz="914400" rtl="0" eaLnBrk="1" latinLnBrk="0" hangingPunct="1"/>
                      <a:r>
                        <a:rPr lang="zh-TW" altLang="en-US" sz="900" kern="1200" dirty="0">
                          <a:solidFill>
                            <a:schemeClr val="tx1"/>
                          </a:solidFill>
                          <a:latin typeface="+mn-lt"/>
                          <a:ea typeface="+mn-ea"/>
                          <a:cs typeface="+mn-cs"/>
                        </a:rPr>
                        <a:t>不超過 </a:t>
                      </a:r>
                      <a:r>
                        <a:rPr lang="en-US" altLang="zh-TW" sz="900" kern="1200" dirty="0">
                          <a:solidFill>
                            <a:schemeClr val="tx1"/>
                          </a:solidFill>
                          <a:latin typeface="+mn-lt"/>
                          <a:ea typeface="+mn-ea"/>
                          <a:cs typeface="+mn-cs"/>
                        </a:rPr>
                        <a:t>1 </a:t>
                      </a:r>
                      <a:r>
                        <a:rPr lang="zh-TW" altLang="en-US" sz="900" kern="1200" dirty="0">
                          <a:solidFill>
                            <a:schemeClr val="tx1"/>
                          </a:solidFill>
                          <a:latin typeface="+mn-lt"/>
                          <a:ea typeface="+mn-ea"/>
                          <a:cs typeface="+mn-cs"/>
                        </a:rPr>
                        <a:t>年 </a:t>
                      </a:r>
                      <a:r>
                        <a:rPr lang="en-US" altLang="zh-TW" sz="900" kern="1200" dirty="0">
                          <a:solidFill>
                            <a:schemeClr val="tx1"/>
                          </a:solidFill>
                          <a:latin typeface="+mn-lt"/>
                          <a:ea typeface="+mn-ea"/>
                          <a:cs typeface="+mn-cs"/>
                        </a:rPr>
                        <a:t>6 </a:t>
                      </a:r>
                      <a:r>
                        <a:rPr lang="zh-TW" altLang="en-US" sz="900" kern="1200" dirty="0">
                          <a:solidFill>
                            <a:schemeClr val="tx1"/>
                          </a:solidFill>
                          <a:latin typeface="+mn-lt"/>
                          <a:ea typeface="+mn-ea"/>
                          <a:cs typeface="+mn-cs"/>
                        </a:rPr>
                        <a:t>個月</a:t>
                      </a:r>
                      <a:endParaRPr lang="en-US" altLang="zh-TW" sz="900" kern="1200" dirty="0">
                        <a:solidFill>
                          <a:schemeClr val="tx1"/>
                        </a:solidFill>
                        <a:latin typeface="+mn-lt"/>
                        <a:ea typeface="+mn-ea"/>
                        <a:cs typeface="+mn-cs"/>
                      </a:endParaRPr>
                    </a:p>
                    <a:p>
                      <a:pPr marL="0" algn="ctr" defTabSz="914400" rtl="0" eaLnBrk="1" latinLnBrk="0" hangingPunct="1"/>
                      <a:r>
                        <a:rPr lang="zh-TW" altLang="en-US" sz="900" kern="1200" dirty="0">
                          <a:solidFill>
                            <a:schemeClr val="tx1"/>
                          </a:solidFill>
                          <a:latin typeface="+mn-lt"/>
                          <a:ea typeface="+mn-ea"/>
                          <a:cs typeface="+mn-cs"/>
                        </a:rPr>
                        <a:t>且不得短於 </a:t>
                      </a:r>
                      <a:r>
                        <a:rPr lang="en-US" altLang="zh-TW" sz="900" kern="1200" dirty="0">
                          <a:solidFill>
                            <a:schemeClr val="tx1"/>
                          </a:solidFill>
                          <a:latin typeface="+mn-lt"/>
                          <a:ea typeface="+mn-ea"/>
                          <a:cs typeface="+mn-cs"/>
                        </a:rPr>
                        <a:t>8 </a:t>
                      </a:r>
                      <a:r>
                        <a:rPr lang="zh-TW" altLang="en-US" sz="900" kern="1200" dirty="0">
                          <a:solidFill>
                            <a:schemeClr val="tx1"/>
                          </a:solidFill>
                          <a:latin typeface="+mn-lt"/>
                          <a:ea typeface="+mn-ea"/>
                          <a:cs typeface="+mn-cs"/>
                        </a:rPr>
                        <a:t>個月</a:t>
                      </a:r>
                      <a:endParaRPr lang="en-US" altLang="zh-TW" sz="9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fontAlgn="t"/>
                      <a:r>
                        <a:rPr lang="zh-TW" altLang="en-US" sz="1050" kern="1200" dirty="0">
                          <a:solidFill>
                            <a:schemeClr val="tx1"/>
                          </a:solidFill>
                          <a:latin typeface="+mn-lt"/>
                          <a:ea typeface="+mn-ea"/>
                          <a:cs typeface="+mn-cs"/>
                        </a:rPr>
                        <a:t>台北市政府產發局</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en-US" altLang="zh-TW" sz="1050" dirty="0">
                          <a:hlinkClick r:id="rId3"/>
                        </a:rPr>
                        <a:t>SITI</a:t>
                      </a:r>
                      <a:r>
                        <a:rPr lang="zh-TW" altLang="en-US" sz="1050" dirty="0">
                          <a:hlinkClick r:id="rId3"/>
                        </a:rPr>
                        <a:t> 官方網站</a:t>
                      </a:r>
                      <a:br>
                        <a:rPr lang="en-US" altLang="zh-TW" sz="1050" dirty="0"/>
                      </a:br>
                      <a:r>
                        <a:rPr lang="en-US" altLang="zh-TW" sz="1050" dirty="0">
                          <a:hlinkClick r:id="rId4"/>
                        </a:rPr>
                        <a:t>AI</a:t>
                      </a:r>
                      <a:r>
                        <a:rPr lang="zh-TW" altLang="en-US" sz="1050" dirty="0">
                          <a:hlinkClick r:id="rId4"/>
                        </a:rPr>
                        <a:t>主題式研發公告</a:t>
                      </a:r>
                      <a:r>
                        <a:rPr lang="en-US" altLang="zh-TW" sz="1050" dirty="0">
                          <a:hlinkClick r:id="rId4"/>
                        </a:rPr>
                        <a:t>(114)</a:t>
                      </a:r>
                      <a:br>
                        <a:rPr lang="en-US" altLang="zh-TW" sz="1050" dirty="0"/>
                      </a:br>
                      <a:r>
                        <a:rPr lang="en-US" altLang="zh-TW" sz="1050" dirty="0">
                          <a:hlinkClick r:id="rId5"/>
                        </a:rPr>
                        <a:t>AI</a:t>
                      </a:r>
                      <a:r>
                        <a:rPr lang="zh-TW" altLang="en-US" sz="1050" dirty="0">
                          <a:hlinkClick r:id="rId5"/>
                        </a:rPr>
                        <a:t>主題資料下載</a:t>
                      </a:r>
                      <a:endParaRPr lang="en-US" altLang="zh-TW" sz="1050" dirty="0"/>
                    </a:p>
                    <a:p>
                      <a:pPr algn="ctr"/>
                      <a:r>
                        <a:rPr lang="en-US" altLang="zh-TW" sz="900" dirty="0">
                          <a:solidFill>
                            <a:srgbClr val="41B1E8"/>
                          </a:solidFill>
                          <a:hlinkClick r:id="rId6">
                            <a:extLst>
                              <a:ext uri="{A12FA001-AC4F-418D-AE19-62706E023703}">
                                <ahyp:hlinkClr xmlns:ahyp="http://schemas.microsoft.com/office/drawing/2018/hyperlinkcolor" val="tx"/>
                              </a:ext>
                            </a:extLst>
                          </a:hlinkClick>
                        </a:rPr>
                        <a:t>AI</a:t>
                      </a:r>
                      <a:r>
                        <a:rPr lang="zh-TW" altLang="en-US" sz="900" dirty="0">
                          <a:solidFill>
                            <a:srgbClr val="41B1E8"/>
                          </a:solidFill>
                          <a:hlinkClick r:id="rId6">
                            <a:extLst>
                              <a:ext uri="{A12FA001-AC4F-418D-AE19-62706E023703}">
                                <ahyp:hlinkClr xmlns:ahyp="http://schemas.microsoft.com/office/drawing/2018/hyperlinkcolor" val="tx"/>
                              </a:ext>
                            </a:extLst>
                          </a:hlinkClick>
                        </a:rPr>
                        <a:t>主題式研發公告</a:t>
                      </a:r>
                      <a:r>
                        <a:rPr lang="en-US" altLang="zh-TW" sz="900" dirty="0">
                          <a:solidFill>
                            <a:schemeClr val="bg1">
                              <a:lumMod val="50000"/>
                            </a:schemeClr>
                          </a:solidFill>
                          <a:hlinkClick r:id="rId6">
                            <a:extLst>
                              <a:ext uri="{A12FA001-AC4F-418D-AE19-62706E023703}">
                                <ahyp:hlinkClr xmlns:ahyp="http://schemas.microsoft.com/office/drawing/2018/hyperlinkcolor" val="tx"/>
                              </a:ext>
                            </a:extLst>
                          </a:hlinkClick>
                        </a:rPr>
                        <a:t>(113)</a:t>
                      </a:r>
                      <a:endParaRPr lang="en-US" altLang="zh-TW" sz="900" dirty="0">
                        <a:solidFill>
                          <a:schemeClr val="bg1">
                            <a:lumMod val="50000"/>
                          </a:schemeClr>
                        </a:solidFill>
                      </a:endParaRPr>
                    </a:p>
                    <a:p>
                      <a:pPr algn="ctr"/>
                      <a:r>
                        <a:rPr lang="zh-TW" altLang="en-US" sz="900" dirty="0">
                          <a:solidFill>
                            <a:srgbClr val="41B1E8"/>
                          </a:solidFill>
                          <a:hlinkClick r:id="rId7">
                            <a:extLst>
                              <a:ext uri="{A12FA001-AC4F-418D-AE19-62706E023703}">
                                <ahyp:hlinkClr xmlns:ahyp="http://schemas.microsoft.com/office/drawing/2018/hyperlinkcolor" val="tx"/>
                              </a:ext>
                            </a:extLst>
                          </a:hlinkClick>
                        </a:rPr>
                        <a:t>智慧健康研發公告</a:t>
                      </a:r>
                      <a:r>
                        <a:rPr lang="en-US" altLang="zh-TW" sz="900" dirty="0">
                          <a:solidFill>
                            <a:schemeClr val="bg1">
                              <a:lumMod val="50000"/>
                            </a:schemeClr>
                          </a:solidFill>
                          <a:hlinkClick r:id="rId7">
                            <a:extLst>
                              <a:ext uri="{A12FA001-AC4F-418D-AE19-62706E023703}">
                                <ahyp:hlinkClr xmlns:ahyp="http://schemas.microsoft.com/office/drawing/2018/hyperlinkcolor" val="tx"/>
                              </a:ext>
                            </a:extLst>
                          </a:hlinkClick>
                        </a:rPr>
                        <a:t>(114)</a:t>
                      </a:r>
                      <a:endParaRPr lang="en-US" sz="900" dirty="0">
                        <a:solidFill>
                          <a:schemeClr val="bg1">
                            <a:lumMod val="50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CE079C91-B450-A36E-A265-7FD9449F8CEA}"/>
              </a:ext>
            </a:extLst>
          </p:cNvPr>
          <p:cNvGraphicFramePr>
            <a:graphicFrameLocks noGrp="1"/>
          </p:cNvGraphicFramePr>
          <p:nvPr>
            <p:extLst>
              <p:ext uri="{D42A27DB-BD31-4B8C-83A1-F6EECF244321}">
                <p14:modId xmlns:p14="http://schemas.microsoft.com/office/powerpoint/2010/main" val="1845824077"/>
              </p:ext>
            </p:extLst>
          </p:nvPr>
        </p:nvGraphicFramePr>
        <p:xfrm>
          <a:off x="609600" y="1447132"/>
          <a:ext cx="9770076" cy="4742427"/>
        </p:xfrm>
        <a:graphic>
          <a:graphicData uri="http://schemas.openxmlformats.org/drawingml/2006/table">
            <a:tbl>
              <a:tblPr firstRow="1" bandRow="1">
                <a:tableStyleId>{5940675A-B579-460E-94D1-54222C63F5DA}</a:tableStyleId>
              </a:tblPr>
              <a:tblGrid>
                <a:gridCol w="2028568">
                  <a:extLst>
                    <a:ext uri="{9D8B030D-6E8A-4147-A177-3AD203B41FA5}">
                      <a16:colId xmlns:a16="http://schemas.microsoft.com/office/drawing/2014/main" val="270881897"/>
                    </a:ext>
                  </a:extLst>
                </a:gridCol>
                <a:gridCol w="7741508">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台北市設立</a:t>
                      </a:r>
                      <a:r>
                        <a:rPr lang="en-US" altLang="zh-TW" b="1" u="sng" dirty="0"/>
                        <a:t>1</a:t>
                      </a:r>
                      <a:r>
                        <a:rPr lang="zh-TW" altLang="en-US" b="1" u="sng" dirty="0"/>
                        <a:t>年以上</a:t>
                      </a:r>
                      <a:r>
                        <a:rPr lang="zh-TW" altLang="en-US" dirty="0"/>
                        <a:t>之公司、商業 </a:t>
                      </a:r>
                      <a:r>
                        <a:rPr kumimoji="0" lang="zh-TW" altLang="en-US" sz="1600" b="0" i="0" u="none" strike="noStrike" kern="1200" cap="none" spc="0" normalizeH="0" baseline="0" dirty="0">
                          <a:ln>
                            <a:noFill/>
                          </a:ln>
                          <a:solidFill>
                            <a:srgbClr val="FFFFFF">
                              <a:lumMod val="50000"/>
                            </a:srgbClr>
                          </a:solidFill>
                          <a:effectLst/>
                          <a:uLnTx/>
                          <a:uFillTx/>
                          <a:latin typeface="Amazon Ember"/>
                          <a:ea typeface="+mn-ea"/>
                          <a:cs typeface="+mn-cs"/>
                        </a:rPr>
                        <a:t>或</a:t>
                      </a:r>
                      <a:r>
                        <a:rPr lang="zh-TW" altLang="en-US" dirty="0"/>
                        <a:t> 所在地登記於台北市之國外分公司</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TW" altLang="en-US" dirty="0"/>
                        <a:t>最高補助</a:t>
                      </a:r>
                      <a:r>
                        <a:rPr lang="en-US" altLang="zh-TW" dirty="0"/>
                        <a:t>50%</a:t>
                      </a:r>
                      <a:r>
                        <a:rPr lang="zh-TW" altLang="en-US" dirty="0"/>
                        <a:t>，每案補助 </a:t>
                      </a:r>
                      <a:r>
                        <a:rPr lang="en-US" altLang="zh-TW" dirty="0"/>
                        <a:t>NT$200</a:t>
                      </a:r>
                      <a:r>
                        <a:rPr lang="zh-TW" altLang="en-US" dirty="0"/>
                        <a:t>萬元，預計選出補助</a:t>
                      </a:r>
                      <a:r>
                        <a:rPr lang="en-US" altLang="zh-TW" dirty="0"/>
                        <a:t>15</a:t>
                      </a:r>
                      <a:r>
                        <a:rPr lang="zh-TW" altLang="en-US" dirty="0"/>
                        <a:t>案</a:t>
                      </a:r>
                      <a:endParaRPr lang="en-US" altLang="zh-TW" dirty="0"/>
                    </a:p>
                    <a:p>
                      <a:pPr algn="l"/>
                      <a:r>
                        <a:rPr kumimoji="0" lang="zh-TW" altLang="en-US" sz="1600" b="0" i="0" u="none" strike="noStrike" kern="1200" cap="none" spc="0" normalizeH="0" baseline="0" dirty="0">
                          <a:ln>
                            <a:noFill/>
                          </a:ln>
                          <a:solidFill>
                            <a:srgbClr val="FFFFFF">
                              <a:lumMod val="50000"/>
                            </a:srgbClr>
                          </a:solidFill>
                          <a:effectLst/>
                          <a:uLnTx/>
                          <a:uFillTx/>
                          <a:latin typeface="Amazon Ember"/>
                          <a:ea typeface="+mn-ea"/>
                          <a:cs typeface="+mn-cs"/>
                        </a:rPr>
                        <a:t>（申請案計畫總經費至少 </a:t>
                      </a:r>
                      <a:r>
                        <a:rPr kumimoji="0" lang="en-US" altLang="zh-TW" sz="1600" b="0" i="0" u="none" strike="noStrike" kern="1200" cap="none" spc="0" normalizeH="0" baseline="0" dirty="0">
                          <a:ln>
                            <a:noFill/>
                          </a:ln>
                          <a:solidFill>
                            <a:srgbClr val="FFFFFF">
                              <a:lumMod val="50000"/>
                            </a:srgbClr>
                          </a:solidFill>
                          <a:effectLst/>
                          <a:uLnTx/>
                          <a:uFillTx/>
                          <a:latin typeface="Amazon Ember"/>
                          <a:ea typeface="+mn-ea"/>
                          <a:cs typeface="+mn-cs"/>
                        </a:rPr>
                        <a:t>NT$</a:t>
                      </a:r>
                      <a:r>
                        <a:rPr kumimoji="0" lang="zh-TW" altLang="en-US" sz="1600" b="0" i="0" u="none" strike="noStrike" kern="1200" cap="none" spc="0" normalizeH="0" baseline="0" dirty="0">
                          <a:ln>
                            <a:noFill/>
                          </a:ln>
                          <a:solidFill>
                            <a:srgbClr val="FFFFFF">
                              <a:lumMod val="50000"/>
                            </a:srgbClr>
                          </a:solidFill>
                          <a:effectLst/>
                          <a:uLnTx/>
                          <a:uFillTx/>
                          <a:latin typeface="Amazon Ember"/>
                          <a:ea typeface="+mn-ea"/>
                          <a:cs typeface="+mn-cs"/>
                        </a:rPr>
                        <a:t> </a:t>
                      </a:r>
                      <a:r>
                        <a:rPr kumimoji="0" lang="en-US" altLang="zh-TW" sz="1600" b="0" i="0" u="none" strike="noStrike" kern="1200" cap="none" spc="0" normalizeH="0" baseline="0" dirty="0">
                          <a:ln>
                            <a:noFill/>
                          </a:ln>
                          <a:solidFill>
                            <a:srgbClr val="FFFFFF">
                              <a:lumMod val="50000"/>
                            </a:srgbClr>
                          </a:solidFill>
                          <a:effectLst/>
                          <a:uLnTx/>
                          <a:uFillTx/>
                          <a:latin typeface="Amazon Ember"/>
                          <a:ea typeface="+mn-ea"/>
                          <a:cs typeface="+mn-cs"/>
                        </a:rPr>
                        <a:t>400 </a:t>
                      </a:r>
                      <a:r>
                        <a:rPr kumimoji="0" lang="zh-TW" altLang="en-US" sz="1600" b="0" i="0" u="none" strike="noStrike" kern="1200" cap="none" spc="0" normalizeH="0" baseline="0" dirty="0">
                          <a:ln>
                            <a:noFill/>
                          </a:ln>
                          <a:solidFill>
                            <a:srgbClr val="FFFFFF">
                              <a:lumMod val="50000"/>
                            </a:srgbClr>
                          </a:solidFill>
                          <a:effectLst/>
                          <a:uLnTx/>
                          <a:uFillTx/>
                          <a:latin typeface="Amazon Ember"/>
                          <a:ea typeface="+mn-ea"/>
                          <a:cs typeface="+mn-cs"/>
                        </a:rPr>
                        <a:t>萬元）</a:t>
                      </a:r>
                      <a:endParaRPr kumimoji="0" lang="en-US" altLang="zh-TW" sz="1600" b="0" i="0" u="none" strike="noStrike" kern="1200" cap="none" spc="0" normalizeH="0" baseline="0" dirty="0">
                        <a:ln>
                          <a:noFill/>
                        </a:ln>
                        <a:solidFill>
                          <a:srgbClr val="FFFFFF">
                            <a:lumMod val="50000"/>
                          </a:srgbClr>
                        </a:solidFill>
                        <a:effectLst/>
                        <a:uLnTx/>
                        <a:uFillTx/>
                        <a:latin typeface="Amazon Ember"/>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tx1"/>
                          </a:solidFill>
                          <a:effectLst/>
                          <a:latin typeface="+mn-lt"/>
                          <a:ea typeface="+mn-ea"/>
                          <a:cs typeface="+mn-cs"/>
                        </a:rPr>
                        <a:t>提出聚焦於應用場域與產業落地的 </a:t>
                      </a:r>
                      <a:r>
                        <a:rPr lang="en-US" altLang="zh-TW" sz="1800" b="1" kern="1200" dirty="0">
                          <a:solidFill>
                            <a:srgbClr val="FF0000"/>
                          </a:solidFill>
                          <a:latin typeface="+mn-lt"/>
                          <a:ea typeface="+mn-ea"/>
                          <a:cs typeface="+mn-cs"/>
                        </a:rPr>
                        <a:t>AI</a:t>
                      </a:r>
                      <a:r>
                        <a:rPr lang="zh-TW" altLang="en-US" sz="1800" b="1" kern="1200" dirty="0">
                          <a:solidFill>
                            <a:srgbClr val="FF0000"/>
                          </a:solidFill>
                          <a:latin typeface="+mn-lt"/>
                          <a:ea typeface="+mn-ea"/>
                          <a:cs typeface="+mn-cs"/>
                        </a:rPr>
                        <a:t> 創新應用 </a:t>
                      </a:r>
                      <a:r>
                        <a:rPr lang="zh-TW" altLang="en-US" sz="1800" b="0" i="0" kern="1200" dirty="0">
                          <a:solidFill>
                            <a:schemeClr val="tx1"/>
                          </a:solidFill>
                          <a:effectLst/>
                          <a:latin typeface="+mn-lt"/>
                          <a:ea typeface="+mn-ea"/>
                          <a:cs typeface="+mn-cs"/>
                        </a:rPr>
                        <a:t>研發計畫</a:t>
                      </a:r>
                      <a:endParaRPr lang="en-US" sz="160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Arial" panose="020B0604020202020204" pitchFamily="34" charset="0"/>
                        <a:buChar char="•"/>
                      </a:pPr>
                      <a:endParaRPr lang="en-US" altLang="zh-TW" sz="1600" dirty="0">
                        <a:effectLst/>
                      </a:endParaRPr>
                    </a:p>
                    <a:p>
                      <a:pPr marL="285750" indent="-285750" algn="l">
                        <a:buFont typeface="Arial" panose="020B0604020202020204" pitchFamily="34" charset="0"/>
                        <a:buChar char="•"/>
                      </a:pPr>
                      <a:r>
                        <a:rPr lang="en-US" altLang="zh-TW" sz="1600" b="1" dirty="0">
                          <a:effectLst/>
                        </a:rPr>
                        <a:t>AI</a:t>
                      </a:r>
                      <a:r>
                        <a:rPr lang="zh-TW" altLang="en-US" sz="1600" b="1" dirty="0">
                          <a:effectLst/>
                        </a:rPr>
                        <a:t> 基礎技術研發與強化</a:t>
                      </a:r>
                      <a:r>
                        <a:rPr lang="zh-TW" altLang="en-US" sz="1600" dirty="0">
                          <a:effectLst/>
                        </a:rPr>
                        <a:t>：如</a:t>
                      </a:r>
                      <a:r>
                        <a:rPr lang="en-US" altLang="zh-TW" sz="1600" dirty="0">
                          <a:effectLst/>
                        </a:rPr>
                        <a:t>AI</a:t>
                      </a:r>
                      <a:r>
                        <a:rPr lang="zh-TW" altLang="en-US" sz="1600" dirty="0">
                          <a:effectLst/>
                        </a:rPr>
                        <a:t>核心演算法、模型訓練</a:t>
                      </a:r>
                    </a:p>
                    <a:p>
                      <a:pPr marL="285750" indent="-285750" algn="l">
                        <a:buFont typeface="Arial" panose="020B0604020202020204" pitchFamily="34" charset="0"/>
                        <a:buChar char="•"/>
                      </a:pPr>
                      <a:r>
                        <a:rPr lang="en-US" altLang="zh-TW" sz="1600" b="1" dirty="0">
                          <a:effectLst/>
                        </a:rPr>
                        <a:t>AI</a:t>
                      </a:r>
                      <a:r>
                        <a:rPr lang="zh-TW" altLang="en-US" sz="1600" b="1" dirty="0">
                          <a:effectLst/>
                        </a:rPr>
                        <a:t> 平台與應用工具</a:t>
                      </a:r>
                      <a:r>
                        <a:rPr lang="zh-TW" altLang="en-US" sz="1600" dirty="0">
                          <a:effectLst/>
                        </a:rPr>
                        <a:t>：如</a:t>
                      </a:r>
                      <a:r>
                        <a:rPr lang="en-US" altLang="zh-TW" sz="1600" dirty="0">
                          <a:effectLst/>
                        </a:rPr>
                        <a:t>AI</a:t>
                      </a:r>
                      <a:r>
                        <a:rPr lang="zh-TW" altLang="en-US" sz="1600" dirty="0">
                          <a:effectLst/>
                        </a:rPr>
                        <a:t>模型與開發台、資料處理與治理工具等</a:t>
                      </a:r>
                    </a:p>
                    <a:p>
                      <a:pPr marL="285750" indent="-285750" algn="l">
                        <a:buFont typeface="Arial" panose="020B0604020202020204" pitchFamily="34" charset="0"/>
                        <a:buChar char="•"/>
                      </a:pPr>
                      <a:r>
                        <a:rPr lang="en-US" altLang="zh-TW" sz="1600" b="1" dirty="0">
                          <a:effectLst/>
                        </a:rPr>
                        <a:t>AI</a:t>
                      </a:r>
                      <a:r>
                        <a:rPr lang="zh-TW" altLang="en-US" sz="1600" b="1" dirty="0">
                          <a:effectLst/>
                        </a:rPr>
                        <a:t> 應用導入與落地</a:t>
                      </a:r>
                      <a:r>
                        <a:rPr lang="zh-TW" altLang="en-US" sz="1600" dirty="0">
                          <a:effectLst/>
                        </a:rPr>
                        <a:t>：如針對特定產業或特定應用場景，提出可落地之解決方案，</a:t>
                      </a:r>
                      <a:br>
                        <a:rPr lang="en-US" altLang="zh-TW" sz="1600" dirty="0">
                          <a:effectLst/>
                        </a:rPr>
                      </a:br>
                      <a:r>
                        <a:rPr lang="zh-TW" altLang="en-US" sz="1600" dirty="0">
                          <a:effectLst/>
                        </a:rPr>
                        <a:t>                                   結合產業或場域展示技術驗證與擴散性</a:t>
                      </a:r>
                      <a:br>
                        <a:rPr lang="en-US" altLang="zh-TW" sz="1600" dirty="0">
                          <a:effectLst/>
                        </a:rPr>
                      </a:br>
                      <a:endParaRPr lang="en-US" altLang="zh-TW" sz="1600" dirty="0">
                        <a:effectLst/>
                      </a:endParaRPr>
                    </a:p>
                    <a:p>
                      <a:pPr marL="0" indent="0" algn="l">
                        <a:buFont typeface="Arial" panose="020B0604020202020204" pitchFamily="34" charset="0"/>
                        <a:buNone/>
                      </a:pPr>
                      <a:r>
                        <a:rPr kumimoji="0" lang="zh-TW" altLang="en-US" sz="1400" b="0" i="0" u="none" strike="noStrike" kern="1200" cap="none" spc="0" normalizeH="0" baseline="0" dirty="0">
                          <a:ln>
                            <a:noFill/>
                          </a:ln>
                          <a:solidFill>
                            <a:srgbClr val="FFFFFF">
                              <a:lumMod val="50000"/>
                            </a:srgbClr>
                          </a:solidFill>
                          <a:effectLst/>
                          <a:uLnTx/>
                          <a:uFillTx/>
                          <a:latin typeface="Amazon Ember"/>
                          <a:ea typeface="+mn-ea"/>
                          <a:cs typeface="+mn-cs"/>
                        </a:rPr>
                        <a:t>*計畫執行期間為</a:t>
                      </a:r>
                      <a:r>
                        <a:rPr kumimoji="0" lang="en-US" altLang="zh-TW" sz="1400" b="0" i="0" u="none" strike="noStrike" kern="1200" cap="none" spc="0" normalizeH="0" baseline="0" dirty="0">
                          <a:ln>
                            <a:noFill/>
                          </a:ln>
                          <a:solidFill>
                            <a:srgbClr val="FFFFFF">
                              <a:lumMod val="50000"/>
                            </a:srgbClr>
                          </a:solidFill>
                          <a:effectLst/>
                          <a:uLnTx/>
                          <a:uFillTx/>
                          <a:latin typeface="Amazon Ember"/>
                          <a:ea typeface="+mn-ea"/>
                          <a:cs typeface="+mn-cs"/>
                        </a:rPr>
                        <a:t>114</a:t>
                      </a:r>
                      <a:r>
                        <a:rPr kumimoji="0" lang="zh-TW" altLang="en-US" sz="1400" b="0" i="0" u="none" strike="noStrike" kern="1200" cap="none" spc="0" normalizeH="0" baseline="0" dirty="0">
                          <a:ln>
                            <a:noFill/>
                          </a:ln>
                          <a:solidFill>
                            <a:srgbClr val="FFFFFF">
                              <a:lumMod val="50000"/>
                            </a:srgbClr>
                          </a:solidFill>
                          <a:effectLst/>
                          <a:uLnTx/>
                          <a:uFillTx/>
                          <a:latin typeface="Amazon Ember"/>
                          <a:ea typeface="+mn-ea"/>
                          <a:cs typeface="+mn-cs"/>
                        </a:rPr>
                        <a:t>年</a:t>
                      </a:r>
                      <a:r>
                        <a:rPr kumimoji="0" lang="en-US" altLang="zh-TW" sz="1400" b="0" i="0" u="none" strike="noStrike" kern="1200" cap="none" spc="0" normalizeH="0" baseline="0" dirty="0">
                          <a:ln>
                            <a:noFill/>
                          </a:ln>
                          <a:solidFill>
                            <a:srgbClr val="FFFFFF">
                              <a:lumMod val="50000"/>
                            </a:srgbClr>
                          </a:solidFill>
                          <a:effectLst/>
                          <a:uLnTx/>
                          <a:uFillTx/>
                          <a:latin typeface="Amazon Ember"/>
                          <a:ea typeface="+mn-ea"/>
                          <a:cs typeface="+mn-cs"/>
                        </a:rPr>
                        <a:t>12</a:t>
                      </a:r>
                      <a:r>
                        <a:rPr kumimoji="0" lang="zh-TW" altLang="en-US" sz="1400" b="0" i="0" u="none" strike="noStrike" kern="1200" cap="none" spc="0" normalizeH="0" baseline="0" dirty="0">
                          <a:ln>
                            <a:noFill/>
                          </a:ln>
                          <a:solidFill>
                            <a:srgbClr val="FFFFFF">
                              <a:lumMod val="50000"/>
                            </a:srgbClr>
                          </a:solidFill>
                          <a:effectLst/>
                          <a:uLnTx/>
                          <a:uFillTx/>
                          <a:latin typeface="Amazon Ember"/>
                          <a:ea typeface="+mn-ea"/>
                          <a:cs typeface="+mn-cs"/>
                        </a:rPr>
                        <a:t>月</a:t>
                      </a:r>
                      <a:r>
                        <a:rPr kumimoji="0" lang="en-US" altLang="zh-TW" sz="1400" b="0" i="0" u="none" strike="noStrike" kern="1200" cap="none" spc="0" normalizeH="0" baseline="0" dirty="0">
                          <a:ln>
                            <a:noFill/>
                          </a:ln>
                          <a:solidFill>
                            <a:srgbClr val="FFFFFF">
                              <a:lumMod val="50000"/>
                            </a:srgbClr>
                          </a:solidFill>
                          <a:effectLst/>
                          <a:uLnTx/>
                          <a:uFillTx/>
                          <a:latin typeface="Amazon Ember"/>
                          <a:ea typeface="+mn-ea"/>
                          <a:cs typeface="+mn-cs"/>
                        </a:rPr>
                        <a:t>1</a:t>
                      </a:r>
                      <a:r>
                        <a:rPr kumimoji="0" lang="zh-TW" altLang="en-US" sz="1400" b="0" i="0" u="none" strike="noStrike" kern="1200" cap="none" spc="0" normalizeH="0" baseline="0" dirty="0">
                          <a:ln>
                            <a:noFill/>
                          </a:ln>
                          <a:solidFill>
                            <a:srgbClr val="FFFFFF">
                              <a:lumMod val="50000"/>
                            </a:srgbClr>
                          </a:solidFill>
                          <a:effectLst/>
                          <a:uLnTx/>
                          <a:uFillTx/>
                          <a:latin typeface="Amazon Ember"/>
                          <a:ea typeface="+mn-ea"/>
                          <a:cs typeface="+mn-cs"/>
                        </a:rPr>
                        <a:t>日起至</a:t>
                      </a:r>
                      <a:r>
                        <a:rPr kumimoji="0" lang="en-US" altLang="zh-TW" sz="1400" b="0" i="0" u="none" strike="noStrike" kern="1200" cap="none" spc="0" normalizeH="0" baseline="0" dirty="0">
                          <a:ln>
                            <a:noFill/>
                          </a:ln>
                          <a:solidFill>
                            <a:srgbClr val="FFFFFF">
                              <a:lumMod val="50000"/>
                            </a:srgbClr>
                          </a:solidFill>
                          <a:effectLst/>
                          <a:uLnTx/>
                          <a:uFillTx/>
                          <a:latin typeface="Amazon Ember"/>
                          <a:ea typeface="+mn-ea"/>
                          <a:cs typeface="+mn-cs"/>
                        </a:rPr>
                        <a:t>115</a:t>
                      </a:r>
                      <a:r>
                        <a:rPr kumimoji="0" lang="zh-TW" altLang="en-US" sz="1400" b="0" i="0" u="none" strike="noStrike" kern="1200" cap="none" spc="0" normalizeH="0" baseline="0" dirty="0">
                          <a:ln>
                            <a:noFill/>
                          </a:ln>
                          <a:solidFill>
                            <a:srgbClr val="FFFFFF">
                              <a:lumMod val="50000"/>
                            </a:srgbClr>
                          </a:solidFill>
                          <a:effectLst/>
                          <a:uLnTx/>
                          <a:uFillTx/>
                          <a:latin typeface="Amazon Ember"/>
                          <a:ea typeface="+mn-ea"/>
                          <a:cs typeface="+mn-cs"/>
                        </a:rPr>
                        <a:t>年</a:t>
                      </a:r>
                      <a:r>
                        <a:rPr kumimoji="0" lang="en-US" altLang="zh-TW" sz="1400" b="0" i="0" u="none" strike="noStrike" kern="1200" cap="none" spc="0" normalizeH="0" baseline="0" dirty="0">
                          <a:ln>
                            <a:noFill/>
                          </a:ln>
                          <a:solidFill>
                            <a:srgbClr val="FFFFFF">
                              <a:lumMod val="50000"/>
                            </a:srgbClr>
                          </a:solidFill>
                          <a:effectLst/>
                          <a:uLnTx/>
                          <a:uFillTx/>
                          <a:latin typeface="Amazon Ember"/>
                          <a:ea typeface="+mn-ea"/>
                          <a:cs typeface="+mn-cs"/>
                        </a:rPr>
                        <a:t>11</a:t>
                      </a:r>
                      <a:r>
                        <a:rPr kumimoji="0" lang="zh-TW" altLang="en-US" sz="1400" b="0" i="0" u="none" strike="noStrike" kern="1200" cap="none" spc="0" normalizeH="0" baseline="0" dirty="0">
                          <a:ln>
                            <a:noFill/>
                          </a:ln>
                          <a:solidFill>
                            <a:srgbClr val="FFFFFF">
                              <a:lumMod val="50000"/>
                            </a:srgbClr>
                          </a:solidFill>
                          <a:effectLst/>
                          <a:uLnTx/>
                          <a:uFillTx/>
                          <a:latin typeface="Amazon Ember"/>
                          <a:ea typeface="+mn-ea"/>
                          <a:cs typeface="+mn-cs"/>
                        </a:rPr>
                        <a:t>月</a:t>
                      </a:r>
                      <a:r>
                        <a:rPr kumimoji="0" lang="en-US" altLang="zh-TW" sz="1400" b="0" i="0" u="none" strike="noStrike" kern="1200" cap="none" spc="0" normalizeH="0" baseline="0" dirty="0">
                          <a:ln>
                            <a:noFill/>
                          </a:ln>
                          <a:solidFill>
                            <a:srgbClr val="FFFFFF">
                              <a:lumMod val="50000"/>
                            </a:srgbClr>
                          </a:solidFill>
                          <a:effectLst/>
                          <a:uLnTx/>
                          <a:uFillTx/>
                          <a:latin typeface="Amazon Ember"/>
                          <a:ea typeface="+mn-ea"/>
                          <a:cs typeface="+mn-cs"/>
                        </a:rPr>
                        <a:t>30</a:t>
                      </a:r>
                      <a:r>
                        <a:rPr kumimoji="0" lang="zh-TW" altLang="en-US" sz="1400" b="0" i="0" u="none" strike="noStrike" kern="1200" cap="none" spc="0" normalizeH="0" baseline="0" dirty="0">
                          <a:ln>
                            <a:noFill/>
                          </a:ln>
                          <a:solidFill>
                            <a:srgbClr val="FFFFFF">
                              <a:lumMod val="50000"/>
                            </a:srgbClr>
                          </a:solidFill>
                          <a:effectLst/>
                          <a:uLnTx/>
                          <a:uFillTx/>
                          <a:latin typeface="Amazon Ember"/>
                          <a:ea typeface="+mn-ea"/>
                          <a:cs typeface="+mn-cs"/>
                        </a:rPr>
                        <a:t>日止（共</a:t>
                      </a:r>
                      <a:r>
                        <a:rPr kumimoji="0" lang="en-US" altLang="zh-TW" sz="1400" b="0" i="0" u="none" strike="noStrike" kern="1200" cap="none" spc="0" normalizeH="0" baseline="0" dirty="0">
                          <a:ln>
                            <a:noFill/>
                          </a:ln>
                          <a:solidFill>
                            <a:srgbClr val="FFFFFF">
                              <a:lumMod val="50000"/>
                            </a:srgbClr>
                          </a:solidFill>
                          <a:effectLst/>
                          <a:uLnTx/>
                          <a:uFillTx/>
                          <a:latin typeface="Amazon Ember"/>
                          <a:ea typeface="+mn-ea"/>
                          <a:cs typeface="+mn-cs"/>
                        </a:rPr>
                        <a:t>12</a:t>
                      </a:r>
                      <a:r>
                        <a:rPr kumimoji="0" lang="zh-TW" altLang="en-US" sz="1400" b="0" i="0" u="none" strike="noStrike" kern="1200" cap="none" spc="0" normalizeH="0" baseline="0" dirty="0">
                          <a:ln>
                            <a:noFill/>
                          </a:ln>
                          <a:solidFill>
                            <a:srgbClr val="FFFFFF">
                              <a:lumMod val="50000"/>
                            </a:srgbClr>
                          </a:solidFill>
                          <a:effectLst/>
                          <a:uLnTx/>
                          <a:uFillTx/>
                          <a:latin typeface="Amazon Ember"/>
                          <a:ea typeface="+mn-ea"/>
                          <a:cs typeface="+mn-cs"/>
                        </a:rPr>
                        <a:t>個月）</a:t>
                      </a:r>
                      <a:endParaRPr kumimoji="0" lang="en-US" sz="1400" b="0" i="0" u="none" strike="noStrike" kern="1200" cap="none" spc="0" normalizeH="0" baseline="0" dirty="0">
                        <a:ln>
                          <a:noFill/>
                        </a:ln>
                        <a:solidFill>
                          <a:srgbClr val="FFFFFF">
                            <a:lumMod val="50000"/>
                          </a:srgbClr>
                        </a:solidFill>
                        <a:effectLst/>
                        <a:uLnTx/>
                        <a:uFillTx/>
                        <a:latin typeface="Amazon Ember"/>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7DF95118-C7DE-45F0-990F-961CABB6C71F}"/>
              </a:ext>
            </a:extLst>
          </p:cNvPr>
          <p:cNvSpPr>
            <a:spLocks noGrp="1"/>
          </p:cNvSpPr>
          <p:nvPr>
            <p:ph type="title"/>
          </p:nvPr>
        </p:nvSpPr>
        <p:spPr>
          <a:xfrm>
            <a:off x="609600" y="436019"/>
            <a:ext cx="9992497" cy="535531"/>
          </a:xfrm>
        </p:spPr>
        <p:txBody>
          <a:bodyPr/>
          <a:lstStyle/>
          <a:p>
            <a:r>
              <a:rPr lang="en-US" altLang="zh-TW" dirty="0"/>
              <a:t>SITI </a:t>
            </a:r>
            <a:r>
              <a:rPr lang="zh-TW" altLang="en-US" sz="2000" dirty="0"/>
              <a:t>臺北市產業展獎勵補助計畫 </a:t>
            </a:r>
            <a:r>
              <a:rPr lang="en-US" altLang="zh-TW" sz="2000" dirty="0"/>
              <a:t>- </a:t>
            </a:r>
            <a:r>
              <a:rPr lang="zh-TW" altLang="en-US" sz="2000" dirty="0"/>
              <a:t>主題式研發：</a:t>
            </a:r>
            <a:r>
              <a:rPr lang="en-US" altLang="zh-TW" dirty="0"/>
              <a:t>AI</a:t>
            </a:r>
            <a:r>
              <a:rPr lang="zh-TW" altLang="en-US" dirty="0"/>
              <a:t>創新應用</a:t>
            </a:r>
          </a:p>
        </p:txBody>
      </p:sp>
      <p:sp>
        <p:nvSpPr>
          <p:cNvPr id="4" name="Slide Number Placeholder 3">
            <a:extLst>
              <a:ext uri="{FF2B5EF4-FFF2-40B4-BE49-F238E27FC236}">
                <a16:creationId xmlns:a16="http://schemas.microsoft.com/office/drawing/2014/main" id="{E8081BEB-0C04-B3C5-6545-AA0AFEBDF61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1CB68A32-08AF-ECDF-3768-DD69445FAD46}"/>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D6E19552-CE4F-5414-DEFA-94F71D432A9E}"/>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DF67EAB9-2B23-34A1-3F6B-EFBBCC2ADFB9}"/>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A038553-BFD2-D758-1FE8-FE6FDF8611B8}"/>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4EAA7AE8-8427-97A6-DF69-B93D08D49723}"/>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7F557B4C-EC17-4976-ECA2-9AFA7BA475DE}"/>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計畫執行期間</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33FE6CE7-6345-E007-94E9-095CB022D999}"/>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60E5D101-4910-6344-10F1-B1AAE113167E}"/>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 name="TextBox 4">
            <a:hlinkClick r:id="rId8" action="ppaction://hlinksldjump"/>
            <a:extLst>
              <a:ext uri="{FF2B5EF4-FFF2-40B4-BE49-F238E27FC236}">
                <a16:creationId xmlns:a16="http://schemas.microsoft.com/office/drawing/2014/main" id="{0FE9F544-2BB6-4DAC-8CBA-8E2D443FB765}"/>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7" name="TextBox 6">
            <a:hlinkClick r:id="rId9" action="ppaction://hlinksldjump"/>
            <a:extLst>
              <a:ext uri="{FF2B5EF4-FFF2-40B4-BE49-F238E27FC236}">
                <a16:creationId xmlns:a16="http://schemas.microsoft.com/office/drawing/2014/main" id="{274CB32E-3125-6587-C743-D0D4DFA2594C}"/>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475869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extLst>
              <p:ext uri="{D42A27DB-BD31-4B8C-83A1-F6EECF244321}">
                <p14:modId xmlns:p14="http://schemas.microsoft.com/office/powerpoint/2010/main" val="368532800"/>
              </p:ext>
            </p:extLst>
          </p:nvPr>
        </p:nvGraphicFramePr>
        <p:xfrm>
          <a:off x="609599" y="1447132"/>
          <a:ext cx="9960468" cy="4955787"/>
        </p:xfrm>
        <a:graphic>
          <a:graphicData uri="http://schemas.openxmlformats.org/drawingml/2006/table">
            <a:tbl>
              <a:tblPr firstRow="1" bandRow="1">
                <a:tableStyleId>{5940675A-B579-460E-94D1-54222C63F5DA}</a:tableStyleId>
              </a:tblPr>
              <a:tblGrid>
                <a:gridCol w="2040468">
                  <a:extLst>
                    <a:ext uri="{9D8B030D-6E8A-4147-A177-3AD203B41FA5}">
                      <a16:colId xmlns:a16="http://schemas.microsoft.com/office/drawing/2014/main" val="270881897"/>
                    </a:ext>
                  </a:extLst>
                </a:gridCol>
                <a:gridCol w="7920000">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200" dirty="0">
                          <a:solidFill>
                            <a:schemeClr val="tx1"/>
                          </a:solidFill>
                          <a:effectLst/>
                          <a:latin typeface="+mn-lt"/>
                          <a:ea typeface="+mn-ea"/>
                          <a:cs typeface="+mn-cs"/>
                        </a:rPr>
                        <a:t>至少</a:t>
                      </a:r>
                      <a:r>
                        <a:rPr lang="en-US" altLang="zh-TW" sz="1800" b="1" kern="1200" dirty="0">
                          <a:solidFill>
                            <a:schemeClr val="tx1"/>
                          </a:solidFill>
                          <a:effectLst/>
                          <a:latin typeface="+mn-lt"/>
                          <a:ea typeface="+mn-ea"/>
                          <a:cs typeface="+mn-cs"/>
                        </a:rPr>
                        <a:t>2</a:t>
                      </a:r>
                      <a:r>
                        <a:rPr lang="zh-TW" altLang="en-US" sz="1800" b="1" kern="1200" dirty="0">
                          <a:solidFill>
                            <a:schemeClr val="tx1"/>
                          </a:solidFill>
                          <a:effectLst/>
                          <a:latin typeface="+mn-lt"/>
                          <a:ea typeface="+mn-ea"/>
                          <a:cs typeface="+mn-cs"/>
                        </a:rPr>
                        <a:t>家</a:t>
                      </a:r>
                      <a:r>
                        <a:rPr lang="en-US" altLang="zh-TW" sz="1800" kern="1200" dirty="0">
                          <a:solidFill>
                            <a:schemeClr val="tx1"/>
                          </a:solidFill>
                          <a:effectLst/>
                          <a:latin typeface="+mn-lt"/>
                          <a:ea typeface="+mn-ea"/>
                          <a:cs typeface="+mn-cs"/>
                        </a:rPr>
                        <a:t>(</a:t>
                      </a:r>
                      <a:r>
                        <a:rPr lang="zh-TW" altLang="en-US" sz="1800" kern="1200" dirty="0">
                          <a:solidFill>
                            <a:schemeClr val="tx1"/>
                          </a:solidFill>
                          <a:effectLst/>
                          <a:latin typeface="+mn-lt"/>
                          <a:ea typeface="+mn-ea"/>
                          <a:cs typeface="+mn-cs"/>
                        </a:rPr>
                        <a:t>含</a:t>
                      </a:r>
                      <a:r>
                        <a:rPr lang="en-US" altLang="zh-TW" sz="1800" kern="1200" dirty="0">
                          <a:solidFill>
                            <a:schemeClr val="tx1"/>
                          </a:solidFill>
                          <a:effectLst/>
                          <a:latin typeface="+mn-lt"/>
                          <a:ea typeface="+mn-ea"/>
                          <a:cs typeface="+mn-cs"/>
                        </a:rPr>
                        <a:t>)</a:t>
                      </a:r>
                      <a:r>
                        <a:rPr lang="zh-TW" altLang="en-US" sz="1800" kern="1200" dirty="0">
                          <a:solidFill>
                            <a:schemeClr val="tx1"/>
                          </a:solidFill>
                          <a:effectLst/>
                          <a:latin typeface="+mn-lt"/>
                          <a:ea typeface="+mn-ea"/>
                          <a:cs typeface="+mn-cs"/>
                        </a:rPr>
                        <a:t>以上</a:t>
                      </a:r>
                      <a:r>
                        <a:rPr lang="zh-TW" altLang="en-US" sz="1800" b="1" kern="1200" dirty="0">
                          <a:solidFill>
                            <a:schemeClr val="accent1"/>
                          </a:solidFill>
                          <a:latin typeface="+mn-lt"/>
                          <a:ea typeface="+mn-ea"/>
                          <a:cs typeface="+mn-cs"/>
                        </a:rPr>
                        <a:t>中小企業</a:t>
                      </a:r>
                      <a:r>
                        <a:rPr lang="en-US" altLang="zh-TW" sz="1800" kern="1200" dirty="0">
                          <a:solidFill>
                            <a:schemeClr val="tx1"/>
                          </a:solidFill>
                          <a:effectLst/>
                          <a:latin typeface="+mn-lt"/>
                          <a:ea typeface="+mn-ea"/>
                          <a:cs typeface="+mn-cs"/>
                        </a:rPr>
                        <a:t>*</a:t>
                      </a:r>
                      <a:r>
                        <a:rPr lang="zh-TW" altLang="en-US" sz="1800" kern="1200" dirty="0">
                          <a:solidFill>
                            <a:schemeClr val="tx1"/>
                          </a:solidFill>
                          <a:effectLst/>
                          <a:latin typeface="+mn-lt"/>
                          <a:ea typeface="+mn-ea"/>
                          <a:cs typeface="+mn-cs"/>
                        </a:rPr>
                        <a:t>共同組成聯盟申請，且至少</a:t>
                      </a:r>
                      <a:r>
                        <a:rPr lang="en-US" altLang="zh-TW" sz="1800" kern="1200" dirty="0">
                          <a:solidFill>
                            <a:schemeClr val="tx1"/>
                          </a:solidFill>
                          <a:effectLst/>
                          <a:latin typeface="+mn-lt"/>
                          <a:ea typeface="+mn-ea"/>
                          <a:cs typeface="+mn-cs"/>
                        </a:rPr>
                        <a:t>1</a:t>
                      </a:r>
                      <a:r>
                        <a:rPr lang="zh-TW" altLang="en-US" sz="1800" kern="1200" dirty="0">
                          <a:solidFill>
                            <a:schemeClr val="tx1"/>
                          </a:solidFill>
                          <a:effectLst/>
                          <a:latin typeface="+mn-lt"/>
                          <a:ea typeface="+mn-ea"/>
                          <a:cs typeface="+mn-cs"/>
                        </a:rPr>
                        <a:t>家為</a:t>
                      </a:r>
                      <a:r>
                        <a:rPr lang="zh-TW" altLang="en-US" sz="1800" b="1" kern="1200" dirty="0">
                          <a:solidFill>
                            <a:schemeClr val="tx1"/>
                          </a:solidFill>
                          <a:effectLst/>
                          <a:latin typeface="+mn-lt"/>
                          <a:ea typeface="+mn-ea"/>
                          <a:cs typeface="+mn-cs"/>
                        </a:rPr>
                        <a:t>新創企業</a:t>
                      </a:r>
                      <a:r>
                        <a:rPr lang="zh-TW" altLang="en-US" sz="1800" kern="1200" dirty="0">
                          <a:solidFill>
                            <a:schemeClr val="tx1"/>
                          </a:solidFill>
                          <a:effectLst/>
                          <a:latin typeface="+mn-lt"/>
                          <a:ea typeface="+mn-ea"/>
                          <a:cs typeface="+mn-cs"/>
                        </a:rPr>
                        <a:t>。</a:t>
                      </a:r>
                      <a:br>
                        <a:rPr lang="en-US" altLang="zh-TW" sz="1800" kern="1200" dirty="0">
                          <a:solidFill>
                            <a:schemeClr val="tx1"/>
                          </a:solidFill>
                          <a:effectLst/>
                          <a:latin typeface="+mn-lt"/>
                          <a:ea typeface="+mn-ea"/>
                          <a:cs typeface="+mn-cs"/>
                        </a:rPr>
                      </a:br>
                      <a:r>
                        <a:rPr lang="zh-TW" altLang="en-US" sz="1400" kern="1200" dirty="0">
                          <a:solidFill>
                            <a:schemeClr val="bg1">
                              <a:lumMod val="50000"/>
                            </a:schemeClr>
                          </a:solidFill>
                          <a:latin typeface="+mn-lt"/>
                          <a:ea typeface="+mn-ea"/>
                          <a:cs typeface="+mn-cs"/>
                        </a:rPr>
                        <a:t>中小企業：實收資本額 新台幣</a:t>
                      </a:r>
                      <a:r>
                        <a:rPr lang="en-US" altLang="zh-TW" sz="1400" kern="1200" dirty="0">
                          <a:solidFill>
                            <a:schemeClr val="bg1">
                              <a:lumMod val="50000"/>
                            </a:schemeClr>
                          </a:solidFill>
                          <a:latin typeface="+mn-lt"/>
                          <a:ea typeface="+mn-ea"/>
                          <a:cs typeface="+mn-cs"/>
                        </a:rPr>
                        <a:t>1</a:t>
                      </a:r>
                      <a:r>
                        <a:rPr lang="zh-TW" altLang="en-US" sz="1400" kern="1200" dirty="0">
                          <a:solidFill>
                            <a:schemeClr val="bg1">
                              <a:lumMod val="50000"/>
                            </a:schemeClr>
                          </a:solidFill>
                          <a:latin typeface="+mn-lt"/>
                          <a:ea typeface="+mn-ea"/>
                          <a:cs typeface="+mn-cs"/>
                        </a:rPr>
                        <a:t>億元下 或 員工數未滿</a:t>
                      </a:r>
                      <a:r>
                        <a:rPr lang="en-US" altLang="zh-TW" sz="1400" kern="1200" dirty="0">
                          <a:solidFill>
                            <a:schemeClr val="bg1">
                              <a:lumMod val="50000"/>
                            </a:schemeClr>
                          </a:solidFill>
                          <a:latin typeface="+mn-lt"/>
                          <a:ea typeface="+mn-ea"/>
                          <a:cs typeface="+mn-cs"/>
                        </a:rPr>
                        <a:t>200</a:t>
                      </a:r>
                      <a:r>
                        <a:rPr lang="zh-TW" altLang="en-US" sz="1400" kern="1200" dirty="0">
                          <a:solidFill>
                            <a:schemeClr val="bg1">
                              <a:lumMod val="50000"/>
                            </a:schemeClr>
                          </a:solidFill>
                          <a:latin typeface="+mn-lt"/>
                          <a:ea typeface="+mn-ea"/>
                          <a:cs typeface="+mn-cs"/>
                        </a:rPr>
                        <a:t>人</a:t>
                      </a:r>
                      <a:endParaRPr lang="en-US" altLang="zh-TW" sz="1400" kern="1200" dirty="0">
                        <a:solidFill>
                          <a:schemeClr val="bg1">
                            <a:lumMod val="50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rPr>
                        <a:t>新創企業：自</a:t>
                      </a:r>
                      <a:r>
                        <a:rPr lang="en-US" altLang="zh-TW" sz="1400" kern="1200" dirty="0">
                          <a:solidFill>
                            <a:schemeClr val="bg1">
                              <a:lumMod val="50000"/>
                            </a:schemeClr>
                          </a:solidFill>
                          <a:latin typeface="+mn-lt"/>
                          <a:ea typeface="+mn-ea"/>
                          <a:cs typeface="+mn-cs"/>
                        </a:rPr>
                        <a:t>106</a:t>
                      </a:r>
                      <a:r>
                        <a:rPr lang="zh-TW" altLang="en-US" sz="1400" kern="1200" dirty="0">
                          <a:solidFill>
                            <a:schemeClr val="bg1">
                              <a:lumMod val="50000"/>
                            </a:schemeClr>
                          </a:solidFill>
                          <a:latin typeface="+mn-lt"/>
                          <a:ea typeface="+mn-ea"/>
                          <a:cs typeface="+mn-cs"/>
                        </a:rPr>
                        <a:t>年</a:t>
                      </a:r>
                      <a:r>
                        <a:rPr lang="en-US" altLang="zh-TW" sz="1400" kern="1200" dirty="0">
                          <a:solidFill>
                            <a:schemeClr val="bg1">
                              <a:lumMod val="50000"/>
                            </a:schemeClr>
                          </a:solidFill>
                          <a:latin typeface="+mn-lt"/>
                          <a:ea typeface="+mn-ea"/>
                          <a:cs typeface="+mn-cs"/>
                        </a:rPr>
                        <a:t>10</a:t>
                      </a:r>
                      <a:r>
                        <a:rPr lang="zh-TW" altLang="en-US" sz="1400" kern="1200" dirty="0">
                          <a:solidFill>
                            <a:schemeClr val="bg1">
                              <a:lumMod val="50000"/>
                            </a:schemeClr>
                          </a:solidFill>
                          <a:latin typeface="+mn-lt"/>
                          <a:ea typeface="+mn-ea"/>
                          <a:cs typeface="+mn-cs"/>
                        </a:rPr>
                        <a:t>月</a:t>
                      </a:r>
                      <a:r>
                        <a:rPr lang="en-US" altLang="zh-TW" sz="1400" kern="1200" dirty="0">
                          <a:solidFill>
                            <a:schemeClr val="bg1">
                              <a:lumMod val="50000"/>
                            </a:schemeClr>
                          </a:solidFill>
                          <a:latin typeface="+mn-lt"/>
                          <a:ea typeface="+mn-ea"/>
                          <a:cs typeface="+mn-cs"/>
                        </a:rPr>
                        <a:t>17</a:t>
                      </a:r>
                      <a:r>
                        <a:rPr lang="zh-TW" altLang="en-US" sz="1400" kern="1200" dirty="0">
                          <a:solidFill>
                            <a:schemeClr val="bg1">
                              <a:lumMod val="50000"/>
                            </a:schemeClr>
                          </a:solidFill>
                          <a:latin typeface="+mn-lt"/>
                          <a:ea typeface="+mn-ea"/>
                          <a:cs typeface="+mn-cs"/>
                        </a:rPr>
                        <a:t>日（含當日）之後成立的公司</a:t>
                      </a:r>
                      <a:endParaRPr lang="en-US" sz="14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TW" altLang="en-US" dirty="0"/>
                        <a:t>最高補助</a:t>
                      </a:r>
                      <a:r>
                        <a:rPr lang="en-US" altLang="zh-TW" dirty="0"/>
                        <a:t>50%</a:t>
                      </a:r>
                      <a:r>
                        <a:rPr lang="zh-TW" altLang="en-US" dirty="0"/>
                        <a:t>，</a:t>
                      </a:r>
                      <a:r>
                        <a:rPr lang="en-US" altLang="zh-TW" dirty="0"/>
                        <a:t>NT$</a:t>
                      </a:r>
                      <a:r>
                        <a:rPr lang="en-US" dirty="0"/>
                        <a:t>700</a:t>
                      </a:r>
                      <a:r>
                        <a:rPr lang="zh-TW" altLang="en-US" dirty="0"/>
                        <a:t>萬</a:t>
                      </a:r>
                      <a:r>
                        <a:rPr lang="zh-TW" altLang="en-US" sz="1400" kern="1200" dirty="0">
                          <a:solidFill>
                            <a:schemeClr val="bg1">
                              <a:lumMod val="50000"/>
                            </a:schemeClr>
                          </a:solidFill>
                          <a:latin typeface="+mn-lt"/>
                          <a:ea typeface="+mn-ea"/>
                          <a:cs typeface="+mn-cs"/>
                        </a:rPr>
                        <a:t> </a:t>
                      </a:r>
                      <a:r>
                        <a:rPr lang="en-US" altLang="zh-TW" sz="1400" kern="1200" dirty="0">
                          <a:solidFill>
                            <a:schemeClr val="bg1">
                              <a:lumMod val="50000"/>
                            </a:schemeClr>
                          </a:solidFill>
                          <a:latin typeface="+mn-lt"/>
                          <a:ea typeface="+mn-ea"/>
                          <a:cs typeface="+mn-cs"/>
                        </a:rPr>
                        <a:t>(</a:t>
                      </a:r>
                      <a:r>
                        <a:rPr lang="zh-TW" altLang="en-US" sz="1400" kern="1200" dirty="0">
                          <a:solidFill>
                            <a:schemeClr val="bg1">
                              <a:lumMod val="50000"/>
                            </a:schemeClr>
                          </a:solidFill>
                          <a:latin typeface="+mn-lt"/>
                          <a:ea typeface="+mn-ea"/>
                          <a:cs typeface="+mn-cs"/>
                        </a:rPr>
                        <a:t>補助款≦自籌款≦實收資本額</a:t>
                      </a:r>
                      <a:r>
                        <a:rPr lang="en-US" altLang="zh-TW" sz="1400" kern="1200" dirty="0">
                          <a:solidFill>
                            <a:schemeClr val="bg1">
                              <a:lumMod val="50000"/>
                            </a:schemeClr>
                          </a:solidFill>
                          <a:latin typeface="+mn-lt"/>
                          <a:ea typeface="+mn-ea"/>
                          <a:cs typeface="+mn-cs"/>
                        </a:rPr>
                        <a:t>)</a:t>
                      </a:r>
                      <a:endParaRPr lang="en-US" sz="14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200" dirty="0">
                          <a:solidFill>
                            <a:schemeClr val="tx1"/>
                          </a:solidFill>
                          <a:latin typeface="+mn-lt"/>
                          <a:ea typeface="+mn-ea"/>
                          <a:cs typeface="+mn-cs"/>
                        </a:rPr>
                        <a:t>徵案主軸：</a:t>
                      </a:r>
                      <a:r>
                        <a:rPr lang="en-US" altLang="zh-TW" sz="1800" b="1" kern="1200" dirty="0">
                          <a:solidFill>
                            <a:srgbClr val="FF0000"/>
                          </a:solidFill>
                          <a:latin typeface="+mn-lt"/>
                          <a:ea typeface="+mn-ea"/>
                          <a:cs typeface="+mn-cs"/>
                        </a:rPr>
                        <a:t>AI</a:t>
                      </a:r>
                      <a:r>
                        <a:rPr lang="zh-TW" altLang="en-US" sz="1800" b="1" kern="1200" dirty="0">
                          <a:solidFill>
                            <a:srgbClr val="FF0000"/>
                          </a:solidFill>
                          <a:latin typeface="+mn-lt"/>
                          <a:ea typeface="+mn-ea"/>
                          <a:cs typeface="+mn-cs"/>
                        </a:rPr>
                        <a:t> 智慧應用</a:t>
                      </a:r>
                      <a:r>
                        <a:rPr lang="zh-TW" altLang="en-US" sz="1800" kern="1200" dirty="0">
                          <a:solidFill>
                            <a:schemeClr val="tx1"/>
                          </a:solidFill>
                          <a:latin typeface="+mn-lt"/>
                          <a:ea typeface="+mn-ea"/>
                          <a:cs typeface="+mn-cs"/>
                        </a:rPr>
                        <a:t>、</a:t>
                      </a:r>
                      <a:r>
                        <a:rPr lang="zh-TW" altLang="en-US" sz="1800" b="1" kern="1200" dirty="0">
                          <a:solidFill>
                            <a:schemeClr val="tx1"/>
                          </a:solidFill>
                          <a:latin typeface="+mn-lt"/>
                          <a:ea typeface="+mn-ea"/>
                          <a:cs typeface="+mn-cs"/>
                        </a:rPr>
                        <a:t>無人機載具應用</a:t>
                      </a:r>
                      <a:r>
                        <a:rPr lang="zh-TW" altLang="en-US" sz="1800" kern="1200" dirty="0">
                          <a:solidFill>
                            <a:schemeClr val="tx1"/>
                          </a:solidFill>
                          <a:latin typeface="+mn-lt"/>
                          <a:ea typeface="+mn-ea"/>
                          <a:cs typeface="+mn-cs"/>
                        </a:rPr>
                        <a:t>、</a:t>
                      </a:r>
                      <a:r>
                        <a:rPr lang="zh-TW" altLang="en-US" sz="1800" b="1" kern="1200" dirty="0">
                          <a:solidFill>
                            <a:schemeClr val="tx1"/>
                          </a:solidFill>
                          <a:latin typeface="+mn-lt"/>
                          <a:ea typeface="+mn-ea"/>
                          <a:cs typeface="+mn-cs"/>
                        </a:rPr>
                        <a:t>淨零應用</a:t>
                      </a:r>
                      <a:endParaRPr lang="en-US" altLang="zh-TW" sz="18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chemeClr val="tx1"/>
                          </a:solidFill>
                          <a:latin typeface="+mn-lt"/>
                          <a:ea typeface="+mn-ea"/>
                          <a:cs typeface="+mn-cs"/>
                        </a:rPr>
                        <a:t>加分條件：</a:t>
                      </a:r>
                      <a:r>
                        <a:rPr lang="zh-TW" altLang="en-US" sz="1600" b="1" kern="1200" dirty="0">
                          <a:solidFill>
                            <a:schemeClr val="tx1"/>
                          </a:solidFill>
                          <a:latin typeface="+mn-lt"/>
                          <a:ea typeface="+mn-ea"/>
                          <a:cs typeface="+mn-cs"/>
                        </a:rPr>
                        <a:t>拓銷國際</a:t>
                      </a:r>
                      <a:r>
                        <a:rPr lang="zh-TW" altLang="en-US" sz="1600" kern="1200" dirty="0">
                          <a:solidFill>
                            <a:schemeClr val="tx1"/>
                          </a:solidFill>
                          <a:latin typeface="+mn-lt"/>
                          <a:ea typeface="+mn-ea"/>
                          <a:cs typeface="+mn-cs"/>
                        </a:rPr>
                        <a:t>市場、</a:t>
                      </a:r>
                      <a:r>
                        <a:rPr lang="zh-TW" altLang="en-US" sz="1600" b="1" kern="1200" dirty="0">
                          <a:solidFill>
                            <a:schemeClr val="tx1"/>
                          </a:solidFill>
                          <a:latin typeface="+mn-lt"/>
                          <a:ea typeface="+mn-ea"/>
                          <a:cs typeface="+mn-cs"/>
                        </a:rPr>
                        <a:t>場域實證</a:t>
                      </a:r>
                      <a:r>
                        <a:rPr lang="zh-TW" altLang="en-US" sz="1600" b="0" kern="1200" dirty="0">
                          <a:solidFill>
                            <a:schemeClr val="tx1"/>
                          </a:solidFill>
                          <a:latin typeface="+mn-lt"/>
                          <a:ea typeface="+mn-ea"/>
                          <a:cs typeface="+mn-cs"/>
                        </a:rPr>
                        <a:t>、計畫結案後合作意向書</a:t>
                      </a:r>
                      <a:endParaRPr lang="en-US" sz="16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marL="285750" indent="-285750" algn="ctr">
                        <a:buFont typeface="Arial" panose="020B0604020202020204" pitchFamily="34" charset="0"/>
                        <a:buChar char="•"/>
                      </a:pP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1" kern="1200" dirty="0">
                          <a:solidFill>
                            <a:schemeClr val="tx1"/>
                          </a:solidFill>
                          <a:latin typeface="+mn-lt"/>
                          <a:ea typeface="+mn-ea"/>
                          <a:cs typeface="+mn-cs"/>
                        </a:rPr>
                        <a:t>AI </a:t>
                      </a:r>
                      <a:r>
                        <a:rPr lang="zh-TW" altLang="en-US" sz="1200" b="1" kern="1200" dirty="0">
                          <a:solidFill>
                            <a:schemeClr val="tx1"/>
                          </a:solidFill>
                          <a:latin typeface="+mn-lt"/>
                          <a:ea typeface="+mn-ea"/>
                          <a:cs typeface="+mn-cs"/>
                        </a:rPr>
                        <a:t>智慧應用：</a:t>
                      </a:r>
                      <a:r>
                        <a:rPr lang="zh-TW" altLang="en-US" sz="1200" b="0" kern="1200" dirty="0">
                          <a:solidFill>
                            <a:schemeClr val="tx1"/>
                          </a:solidFill>
                          <a:latin typeface="+mn-lt"/>
                          <a:ea typeface="+mn-ea"/>
                          <a:cs typeface="+mn-cs"/>
                        </a:rPr>
                        <a:t>聚焦半導體製造、精密機械、醫療照護、電子組裝、紡織、化工與塑膠、金屬與五金加工、零售流通、農業與食品加工等應用領域，但不以此為限。在既定流程中，開發生產製造、設計研發、供應鏈管理的相關應用，例如：製程改善、知識管理、風險控管、模擬測試，連結共通資料進行分析評估，以判別式</a:t>
                      </a:r>
                      <a:r>
                        <a:rPr lang="en-US" altLang="zh-TW" sz="1200" b="0" kern="1200" dirty="0">
                          <a:solidFill>
                            <a:schemeClr val="tx1"/>
                          </a:solidFill>
                          <a:latin typeface="+mn-lt"/>
                          <a:ea typeface="+mn-ea"/>
                          <a:cs typeface="+mn-cs"/>
                        </a:rPr>
                        <a:t>AI</a:t>
                      </a:r>
                      <a:r>
                        <a:rPr lang="zh-TW" altLang="en-US" sz="1200" b="0" kern="1200" dirty="0">
                          <a:solidFill>
                            <a:schemeClr val="tx1"/>
                          </a:solidFill>
                          <a:latin typeface="+mn-lt"/>
                          <a:ea typeface="+mn-ea"/>
                          <a:cs typeface="+mn-cs"/>
                        </a:rPr>
                        <a:t>或生成式</a:t>
                      </a:r>
                      <a:r>
                        <a:rPr lang="en-US" altLang="zh-TW" sz="1200" b="0" kern="1200" dirty="0">
                          <a:solidFill>
                            <a:schemeClr val="tx1"/>
                          </a:solidFill>
                          <a:latin typeface="+mn-lt"/>
                          <a:ea typeface="+mn-ea"/>
                          <a:cs typeface="+mn-cs"/>
                        </a:rPr>
                        <a:t>AI</a:t>
                      </a:r>
                      <a:r>
                        <a:rPr lang="zh-TW" altLang="en-US" sz="1200" b="0" kern="1200" dirty="0">
                          <a:solidFill>
                            <a:schemeClr val="tx1"/>
                          </a:solidFill>
                          <a:latin typeface="+mn-lt"/>
                          <a:ea typeface="+mn-ea"/>
                          <a:cs typeface="+mn-cs"/>
                        </a:rPr>
                        <a:t>技術來改善既定流程，提升產業管理的效率。</a:t>
                      </a: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b="1" kern="1200" dirty="0">
                          <a:solidFill>
                            <a:schemeClr val="tx1"/>
                          </a:solidFill>
                          <a:latin typeface="+mn-lt"/>
                          <a:ea typeface="+mn-ea"/>
                          <a:cs typeface="+mn-cs"/>
                        </a:rPr>
                        <a:t>無人載具應用：</a:t>
                      </a:r>
                      <a:r>
                        <a:rPr lang="zh-TW" altLang="en-US" sz="1200" b="0" kern="1200" dirty="0">
                          <a:solidFill>
                            <a:schemeClr val="tx1"/>
                          </a:solidFill>
                          <a:latin typeface="+mn-lt"/>
                          <a:ea typeface="+mn-ea"/>
                          <a:cs typeface="+mn-cs"/>
                        </a:rPr>
                        <a:t>以自主控制、任務協作、導航定位、</a:t>
                      </a:r>
                      <a:r>
                        <a:rPr lang="en-US" altLang="zh-TW" sz="1200" b="0" kern="1200" dirty="0">
                          <a:solidFill>
                            <a:schemeClr val="tx1"/>
                          </a:solidFill>
                          <a:latin typeface="+mn-lt"/>
                          <a:ea typeface="+mn-ea"/>
                          <a:cs typeface="+mn-cs"/>
                        </a:rPr>
                        <a:t>AI </a:t>
                      </a:r>
                      <a:r>
                        <a:rPr lang="zh-TW" altLang="en-US" sz="1200" b="0" kern="1200" dirty="0">
                          <a:solidFill>
                            <a:schemeClr val="tx1"/>
                          </a:solidFill>
                          <a:latin typeface="+mn-lt"/>
                          <a:ea typeface="+mn-ea"/>
                          <a:cs typeface="+mn-cs"/>
                        </a:rPr>
                        <a:t>影像辨識、</a:t>
                      </a:r>
                      <a:r>
                        <a:rPr lang="en-US" altLang="zh-TW" sz="1200" b="0" kern="1200" dirty="0">
                          <a:solidFill>
                            <a:schemeClr val="tx1"/>
                          </a:solidFill>
                          <a:latin typeface="+mn-lt"/>
                          <a:ea typeface="+mn-ea"/>
                          <a:cs typeface="+mn-cs"/>
                        </a:rPr>
                        <a:t>LiDAR</a:t>
                      </a:r>
                      <a:r>
                        <a:rPr lang="zh-TW" altLang="en-US" sz="1200" b="0" kern="1200" dirty="0">
                          <a:solidFill>
                            <a:schemeClr val="tx1"/>
                          </a:solidFill>
                          <a:latin typeface="+mn-lt"/>
                          <a:ea typeface="+mn-ea"/>
                          <a:cs typeface="+mn-cs"/>
                        </a:rPr>
                        <a:t>／聲納掃描、多源感測資料融合、通訊連線與資安監控等為核心技術，推動陸、海、空載具之跨域整合應用。涵蓋製造、物流運輸、能源設施維運、農漁監測、災害勘查、陸海空巡檢與公共服務等領域。透過場域示範與系統驗證，建立操作數據、測試標準，促進無人載具技術商品化與強化產業鏈合作，帶動智慧移動自主系統發展，提升自主決策與任務持續運作能力。</a:t>
                      </a:r>
                      <a:endParaRPr lang="en-US" altLang="zh-TW" sz="1200" b="0" kern="1200" dirty="0">
                        <a:solidFill>
                          <a:schemeClr val="tx1"/>
                        </a:solidFill>
                        <a:latin typeface="+mn-lt"/>
                        <a:ea typeface="+mn-ea"/>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b="1" kern="1200" dirty="0">
                          <a:solidFill>
                            <a:schemeClr val="tx1"/>
                          </a:solidFill>
                          <a:latin typeface="+mn-lt"/>
                          <a:ea typeface="+mn-ea"/>
                          <a:cs typeface="+mn-cs"/>
                        </a:rPr>
                        <a:t>淨零應用：</a:t>
                      </a:r>
                      <a:r>
                        <a:rPr lang="zh-TW" altLang="en-US" sz="1200" b="0" kern="1200" dirty="0">
                          <a:solidFill>
                            <a:schemeClr val="tx1"/>
                          </a:solidFill>
                          <a:latin typeface="+mn-lt"/>
                          <a:ea typeface="+mn-ea"/>
                          <a:cs typeface="+mn-cs"/>
                        </a:rPr>
                        <a:t>運用物聯網、循環材料、能源科技等，提升新能源、新材料應用與碳管理能力、能源效率調度，推動綠色製程與淨零轉型，透過感測與數據分析進行環境監測、資源循環利用等，促進低碳生產與永續生態經營。</a:t>
                      </a:r>
                      <a:endParaRPr lang="en-US" altLang="zh-TW" sz="1200" b="0" kern="1200" dirty="0">
                        <a:solidFill>
                          <a:schemeClr val="tx1"/>
                        </a:solidFill>
                        <a:latin typeface="+mn-lt"/>
                        <a:ea typeface="+mn-ea"/>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4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2554094098"/>
              </p:ext>
            </p:extLst>
          </p:nvPr>
        </p:nvGraphicFramePr>
        <p:xfrm>
          <a:off x="10477297" y="318078"/>
          <a:ext cx="1516039" cy="3946136"/>
        </p:xfrm>
        <a:graphic>
          <a:graphicData uri="http://schemas.openxmlformats.org/drawingml/2006/table">
            <a:tbl>
              <a:tblPr firstRow="1" bandRow="1">
                <a:tableStyleId>{5940675A-B579-460E-94D1-54222C63F5DA}</a:tableStyleId>
              </a:tblPr>
              <a:tblGrid>
                <a:gridCol w="151603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050" b="1" i="0" u="none" strike="noStrike" kern="1200" dirty="0">
                          <a:solidFill>
                            <a:schemeClr val="tx1"/>
                          </a:solidFill>
                          <a:effectLst/>
                          <a:latin typeface="Amazon Ember" panose="020B0603020204020204" pitchFamily="34" charset="0"/>
                          <a:ea typeface="Microsoft JhengHei" panose="020B0604030504040204" pitchFamily="34" charset="-120"/>
                          <a:cs typeface="Amazon Ember" panose="020B0603020204020204" pitchFamily="34" charset="0"/>
                        </a:rPr>
                        <a:t>2025/10/20</a:t>
                      </a:r>
                      <a:r>
                        <a:rPr lang="zh-TW" altLang="en-US" sz="1050" b="1" i="0" u="none" strike="noStrike" kern="1200" dirty="0">
                          <a:solidFill>
                            <a:schemeClr val="tx1"/>
                          </a:solidFill>
                          <a:effectLst/>
                          <a:latin typeface="Amazon Ember" panose="020B0603020204020204" pitchFamily="34" charset="0"/>
                          <a:ea typeface="Microsoft JhengHei" panose="020B0604030504040204" pitchFamily="34" charset="-120"/>
                          <a:cs typeface="Amazon Ember" panose="020B0603020204020204" pitchFamily="34" charset="0"/>
                        </a:rPr>
                        <a:t> </a:t>
                      </a:r>
                      <a:r>
                        <a:rPr lang="en-US" altLang="zh-TW" sz="1050" b="1" i="0" u="none" strike="noStrike" kern="1200" dirty="0">
                          <a:solidFill>
                            <a:srgbClr val="FF0000"/>
                          </a:solidFill>
                          <a:effectLst/>
                          <a:latin typeface="Amazon Ember" panose="020B0603020204020204" pitchFamily="34" charset="0"/>
                          <a:ea typeface="Microsoft JhengHei" panose="020B0604030504040204" pitchFamily="34" charset="-120"/>
                          <a:cs typeface="Amazon Ember" panose="020B0603020204020204" pitchFamily="34" charset="0"/>
                        </a:rPr>
                        <a:t>~</a:t>
                      </a:r>
                      <a:r>
                        <a:rPr lang="zh-TW" altLang="en-US" sz="1050" b="1" i="0" u="none" strike="noStrike" kern="1200" dirty="0">
                          <a:solidFill>
                            <a:schemeClr val="tx1"/>
                          </a:solidFill>
                          <a:effectLst/>
                          <a:latin typeface="Amazon Ember" panose="020B0603020204020204" pitchFamily="34" charset="0"/>
                          <a:ea typeface="Microsoft JhengHei" panose="020B0604030504040204" pitchFamily="34" charset="-120"/>
                          <a:cs typeface="Amazon Ember" panose="020B0603020204020204" pitchFamily="34" charset="0"/>
                        </a:rPr>
                        <a:t> </a:t>
                      </a:r>
                      <a:r>
                        <a:rPr lang="en-US" altLang="zh-TW" sz="1050" b="1" i="0" u="none" strike="noStrike" kern="1200" dirty="0">
                          <a:solidFill>
                            <a:srgbClr val="FF0000"/>
                          </a:solidFill>
                          <a:effectLst/>
                          <a:latin typeface="Amazon Ember" panose="020B0603020204020204" pitchFamily="34" charset="0"/>
                          <a:ea typeface="Microsoft JhengHei" panose="020B0604030504040204" pitchFamily="34" charset="-120"/>
                          <a:cs typeface="Amazon Ember" panose="020B0603020204020204" pitchFamily="34" charset="0"/>
                        </a:rPr>
                        <a:t>12/9</a:t>
                      </a:r>
                      <a:endParaRPr lang="en-US" sz="1050" b="1" i="0" u="none" strike="noStrike" kern="1200" dirty="0">
                        <a:solidFill>
                          <a:srgbClr val="FF0000"/>
                        </a:solidFill>
                        <a:effectLst/>
                        <a:latin typeface="Amazon Ember" panose="020B0603020204020204" pitchFamily="34" charset="0"/>
                        <a:ea typeface="Microsoft JhengHei" panose="020B0604030504040204" pitchFamily="34" charset="-120"/>
                        <a:cs typeface="Amazon Ember" panose="020B0603020204020204" pitchFamily="34" charset="0"/>
                      </a:endParaRPr>
                    </a:p>
                    <a:p>
                      <a:pPr algn="ctr"/>
                      <a:r>
                        <a:rPr lang="en-US" sz="800" b="0" dirty="0">
                          <a:solidFill>
                            <a:schemeClr val="bg1">
                              <a:lumMod val="50000"/>
                            </a:schemeClr>
                          </a:solidFill>
                        </a:rPr>
                        <a:t>2024/10/11~12/9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kern="1200" dirty="0">
                          <a:solidFill>
                            <a:schemeClr val="tx1"/>
                          </a:solidFill>
                          <a:latin typeface="+mn-lt"/>
                          <a:ea typeface="+mn-ea"/>
                          <a:cs typeface="+mn-cs"/>
                        </a:rPr>
                        <a:t>2026/2/1 ~ 10/31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經濟部</a:t>
                      </a:r>
                      <a:endParaRPr lang="en-US" altLang="zh-TW" sz="1050" dirty="0"/>
                    </a:p>
                    <a:p>
                      <a:pPr algn="ctr"/>
                      <a:r>
                        <a:rPr lang="zh-TW" altLang="en-US" sz="1050" dirty="0"/>
                        <a:t>中小及新創企業署</a:t>
                      </a:r>
                      <a:endParaRPr lang="zh-TW" altLang="en-US" sz="1050" kern="1200" dirty="0">
                        <a:solidFill>
                          <a:schemeClr val="tx1"/>
                        </a:solidFill>
                        <a:latin typeface="+mn-lt"/>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100" u="sng" kern="1200" dirty="0">
                          <a:solidFill>
                            <a:schemeClr val="tx1"/>
                          </a:solidFill>
                          <a:effectLst/>
                          <a:latin typeface="+mn-lt"/>
                          <a:ea typeface="+mn-ea"/>
                          <a:cs typeface="+mn-cs"/>
                          <a:hlinkClick r:id="rId3"/>
                        </a:rPr>
                        <a:t>官網公告</a:t>
                      </a:r>
                      <a:endParaRPr lang="en-US" altLang="zh-TW" sz="1100" u="sng" kern="1200" dirty="0">
                        <a:solidFill>
                          <a:schemeClr val="tx1"/>
                        </a:solidFill>
                        <a:effectLst/>
                        <a:latin typeface="+mn-lt"/>
                        <a:ea typeface="+mn-ea"/>
                        <a:cs typeface="+mn-cs"/>
                      </a:endParaRPr>
                    </a:p>
                    <a:p>
                      <a:pPr algn="ctr"/>
                      <a:r>
                        <a:rPr lang="zh-TW" altLang="en-US" sz="1100" u="sng" kern="1200" dirty="0">
                          <a:solidFill>
                            <a:schemeClr val="tx1"/>
                          </a:solidFill>
                          <a:effectLst/>
                          <a:latin typeface="+mn-lt"/>
                          <a:ea typeface="+mn-ea"/>
                          <a:cs typeface="+mn-cs"/>
                          <a:hlinkClick r:id="rId4"/>
                        </a:rPr>
                        <a:t>計畫申請須知</a:t>
                      </a:r>
                      <a:endParaRPr lang="en-US" altLang="zh-TW" sz="1100" u="sng" kern="1200" dirty="0">
                        <a:solidFill>
                          <a:schemeClr val="tx1"/>
                        </a:solidFill>
                        <a:effectLst/>
                        <a:latin typeface="+mn-lt"/>
                        <a:ea typeface="+mn-ea"/>
                        <a:cs typeface="+mn-cs"/>
                      </a:endParaRPr>
                    </a:p>
                    <a:p>
                      <a:pPr algn="ctr"/>
                      <a:r>
                        <a:rPr lang="zh-TW" altLang="en-US" sz="1100" u="sng" kern="1200" dirty="0">
                          <a:solidFill>
                            <a:schemeClr val="tx1"/>
                          </a:solidFill>
                          <a:effectLst/>
                          <a:latin typeface="+mn-lt"/>
                          <a:ea typeface="+mn-ea"/>
                          <a:cs typeface="+mn-cs"/>
                          <a:hlinkClick r:id="rId5"/>
                        </a:rPr>
                        <a:t>申請資料下載</a:t>
                      </a:r>
                      <a:endParaRPr lang="en-US" altLang="zh-TW" sz="1100" u="sng" kern="1200" dirty="0">
                        <a:solidFill>
                          <a:schemeClr val="tx1"/>
                        </a:solidFill>
                        <a:effectLst/>
                        <a:latin typeface="+mn-lt"/>
                        <a:ea typeface="+mn-ea"/>
                        <a:cs typeface="+mn-cs"/>
                      </a:endParaRPr>
                    </a:p>
                    <a:p>
                      <a:pPr algn="ctr"/>
                      <a:endParaRPr lang="en-US" altLang="zh-TW" sz="1100" u="sng" kern="1200" dirty="0">
                        <a:solidFill>
                          <a:schemeClr val="tx1"/>
                        </a:solidFill>
                        <a:effectLst/>
                        <a:latin typeface="+mn-lt"/>
                        <a:ea typeface="+mn-ea"/>
                        <a:cs typeface="+mn-cs"/>
                      </a:endParaRPr>
                    </a:p>
                    <a:p>
                      <a:pPr algn="ctr"/>
                      <a:r>
                        <a:rPr lang="zh-TW" altLang="en-US" sz="1100" u="sng" kern="1200" dirty="0">
                          <a:solidFill>
                            <a:schemeClr val="tx1"/>
                          </a:solidFill>
                          <a:effectLst/>
                          <a:latin typeface="+mn-lt"/>
                          <a:ea typeface="+mn-ea"/>
                          <a:cs typeface="+mn-cs"/>
                          <a:hlinkClick r:id="rId6"/>
                        </a:rPr>
                        <a:t>計畫說明會</a:t>
                      </a:r>
                      <a:br>
                        <a:rPr lang="en-US" altLang="zh-TW" sz="1100" u="sng" kern="1200" dirty="0">
                          <a:solidFill>
                            <a:schemeClr val="tx1"/>
                          </a:solidFill>
                          <a:effectLst/>
                          <a:latin typeface="+mn-lt"/>
                          <a:ea typeface="+mn-ea"/>
                          <a:cs typeface="+mn-cs"/>
                        </a:rPr>
                      </a:br>
                      <a:r>
                        <a:rPr lang="en-US" altLang="zh-TW" sz="1000" u="none" kern="1200" dirty="0">
                          <a:solidFill>
                            <a:schemeClr val="bg1">
                              <a:lumMod val="50000"/>
                            </a:schemeClr>
                          </a:solidFill>
                          <a:effectLst/>
                          <a:latin typeface="+mn-lt"/>
                          <a:ea typeface="+mn-ea"/>
                          <a:cs typeface="+mn-cs"/>
                        </a:rPr>
                        <a:t>10/28@</a:t>
                      </a:r>
                      <a:r>
                        <a:rPr lang="zh-TW" altLang="en-US" sz="1000" u="none" kern="1200" dirty="0">
                          <a:solidFill>
                            <a:schemeClr val="bg1">
                              <a:lumMod val="50000"/>
                            </a:schemeClr>
                          </a:solidFill>
                          <a:effectLst/>
                          <a:latin typeface="+mn-lt"/>
                          <a:ea typeface="+mn-ea"/>
                          <a:cs typeface="+mn-cs"/>
                        </a:rPr>
                        <a:t>台北</a:t>
                      </a:r>
                      <a:r>
                        <a:rPr lang="en-US" altLang="zh-TW" sz="1000" u="none" kern="1200" dirty="0">
                          <a:solidFill>
                            <a:schemeClr val="bg1">
                              <a:lumMod val="50000"/>
                            </a:schemeClr>
                          </a:solidFill>
                          <a:effectLst/>
                          <a:latin typeface="+mn-lt"/>
                          <a:ea typeface="+mn-ea"/>
                          <a:cs typeface="+mn-cs"/>
                        </a:rPr>
                        <a:t>+</a:t>
                      </a:r>
                      <a:r>
                        <a:rPr lang="zh-TW" altLang="en-US" sz="1000" u="none" kern="1200" dirty="0">
                          <a:solidFill>
                            <a:schemeClr val="bg1">
                              <a:lumMod val="50000"/>
                            </a:schemeClr>
                          </a:solidFill>
                          <a:effectLst/>
                          <a:latin typeface="+mn-lt"/>
                          <a:ea typeface="+mn-ea"/>
                          <a:cs typeface="+mn-cs"/>
                        </a:rPr>
                        <a:t>線上</a:t>
                      </a:r>
                      <a:endParaRPr lang="en-US" altLang="zh-TW" sz="1000" u="none" kern="1200" dirty="0">
                        <a:solidFill>
                          <a:schemeClr val="bg1">
                            <a:lumMod val="50000"/>
                          </a:schemeClr>
                        </a:solidFill>
                        <a:effectLst/>
                        <a:latin typeface="+mn-lt"/>
                        <a:ea typeface="+mn-ea"/>
                        <a:cs typeface="+mn-cs"/>
                      </a:endParaRPr>
                    </a:p>
                    <a:p>
                      <a:pPr algn="ctr"/>
                      <a:r>
                        <a:rPr lang="en-US" altLang="zh-TW" sz="1000" u="none" kern="1200" dirty="0">
                          <a:solidFill>
                            <a:schemeClr val="bg1">
                              <a:lumMod val="50000"/>
                            </a:schemeClr>
                          </a:solidFill>
                          <a:effectLst/>
                          <a:latin typeface="+mn-lt"/>
                          <a:ea typeface="+mn-ea"/>
                          <a:cs typeface="+mn-cs"/>
                        </a:rPr>
                        <a:t>10/31@</a:t>
                      </a:r>
                      <a:r>
                        <a:rPr lang="zh-TW" altLang="en-US" sz="1000" u="none" kern="1200" dirty="0">
                          <a:solidFill>
                            <a:schemeClr val="bg1">
                              <a:lumMod val="50000"/>
                            </a:schemeClr>
                          </a:solidFill>
                          <a:effectLst/>
                          <a:latin typeface="+mn-lt"/>
                          <a:ea typeface="+mn-ea"/>
                          <a:cs typeface="+mn-cs"/>
                        </a:rPr>
                        <a:t>高雄</a:t>
                      </a:r>
                      <a:endParaRPr lang="en-US" altLang="zh-TW" sz="1000" u="none" kern="1200" dirty="0">
                        <a:solidFill>
                          <a:schemeClr val="bg1">
                            <a:lumMod val="50000"/>
                          </a:schemeClr>
                        </a:solidFill>
                        <a:effectLst/>
                        <a:latin typeface="+mn-lt"/>
                        <a:ea typeface="+mn-ea"/>
                        <a:cs typeface="+mn-cs"/>
                      </a:endParaRPr>
                    </a:p>
                    <a:p>
                      <a:pPr algn="ctr"/>
                      <a:r>
                        <a:rPr lang="en-US" altLang="zh-TW" sz="1000" u="none" kern="1200" dirty="0">
                          <a:solidFill>
                            <a:schemeClr val="bg1">
                              <a:lumMod val="50000"/>
                            </a:schemeClr>
                          </a:solidFill>
                          <a:effectLst/>
                          <a:latin typeface="+mn-lt"/>
                          <a:ea typeface="+mn-ea"/>
                          <a:cs typeface="+mn-cs"/>
                        </a:rPr>
                        <a:t>11/4@</a:t>
                      </a:r>
                      <a:r>
                        <a:rPr lang="zh-TW" altLang="en-US" sz="1000" u="none" kern="1200" dirty="0">
                          <a:solidFill>
                            <a:schemeClr val="bg1">
                              <a:lumMod val="50000"/>
                            </a:schemeClr>
                          </a:solidFill>
                          <a:effectLst/>
                          <a:latin typeface="+mn-lt"/>
                          <a:ea typeface="+mn-ea"/>
                          <a:cs typeface="+mn-cs"/>
                        </a:rPr>
                        <a:t>台中</a:t>
                      </a:r>
                      <a:endParaRPr lang="en-US" altLang="zh-TW" sz="1000" u="none" kern="1200" dirty="0">
                        <a:solidFill>
                          <a:schemeClr val="bg1">
                            <a:lumMod val="50000"/>
                          </a:schemeClr>
                        </a:solidFill>
                        <a:effectLst/>
                        <a:latin typeface="+mn-lt"/>
                        <a:ea typeface="+mn-ea"/>
                        <a:cs typeface="+mn-cs"/>
                      </a:endParaRPr>
                    </a:p>
                    <a:p>
                      <a:pPr algn="ctr"/>
                      <a:r>
                        <a:rPr lang="en-US" altLang="zh-TW" sz="1000" u="none" kern="1200" dirty="0">
                          <a:solidFill>
                            <a:schemeClr val="bg1">
                              <a:lumMod val="50000"/>
                            </a:schemeClr>
                          </a:solidFill>
                          <a:effectLst/>
                          <a:latin typeface="+mn-lt"/>
                          <a:ea typeface="+mn-ea"/>
                          <a:cs typeface="+mn-cs"/>
                        </a:rPr>
                        <a:t>11/5@</a:t>
                      </a:r>
                      <a:r>
                        <a:rPr lang="zh-TW" altLang="en-US" sz="1000" u="none" kern="1200" dirty="0">
                          <a:solidFill>
                            <a:schemeClr val="bg1">
                              <a:lumMod val="50000"/>
                            </a:schemeClr>
                          </a:solidFill>
                          <a:effectLst/>
                          <a:latin typeface="+mn-lt"/>
                          <a:ea typeface="+mn-ea"/>
                          <a:cs typeface="+mn-cs"/>
                        </a:rPr>
                        <a:t>宜蘭</a:t>
                      </a:r>
                      <a:endParaRPr lang="en-US" altLang="zh-TW" sz="1000" u="none" kern="1200" dirty="0">
                        <a:solidFill>
                          <a:schemeClr val="bg1">
                            <a:lumMod val="50000"/>
                          </a:schemeClr>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en-US" altLang="zh-TW" sz="2000" dirty="0"/>
              <a:t>SBIR </a:t>
            </a:r>
            <a:r>
              <a:rPr lang="zh-TW" altLang="en-US" sz="2000" dirty="0"/>
              <a:t>推動</a:t>
            </a:r>
            <a:r>
              <a:rPr lang="zh-TW" altLang="en-US" dirty="0">
                <a:solidFill>
                  <a:srgbClr val="2B3643"/>
                </a:solidFill>
              </a:rPr>
              <a:t>跨域研發</a:t>
            </a:r>
            <a:r>
              <a:rPr lang="zh-TW" altLang="en-US" sz="2000" dirty="0"/>
              <a:t>引領中小企業升級轉型計畫</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計畫執行期間</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 name="TextBox 4">
            <a:hlinkClick r:id="rId7" action="ppaction://hlinksldjump"/>
            <a:extLst>
              <a:ext uri="{FF2B5EF4-FFF2-40B4-BE49-F238E27FC236}">
                <a16:creationId xmlns:a16="http://schemas.microsoft.com/office/drawing/2014/main" id="{8F866C8B-F25B-2CD1-DB29-728992AB653E}"/>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7" name="TextBox 6">
            <a:hlinkClick r:id="rId8" action="ppaction://hlinksldjump"/>
            <a:extLst>
              <a:ext uri="{FF2B5EF4-FFF2-40B4-BE49-F238E27FC236}">
                <a16:creationId xmlns:a16="http://schemas.microsoft.com/office/drawing/2014/main" id="{39F039FB-4265-D81A-FEF9-4807F2A823C8}"/>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3599937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2705837029"/>
              </p:ext>
            </p:extLst>
          </p:nvPr>
        </p:nvGraphicFramePr>
        <p:xfrm>
          <a:off x="10401300" y="323818"/>
          <a:ext cx="1698171" cy="4967216"/>
        </p:xfrm>
        <a:graphic>
          <a:graphicData uri="http://schemas.openxmlformats.org/drawingml/2006/table">
            <a:tbl>
              <a:tblPr firstRow="1" bandRow="1">
                <a:tableStyleId>{5940675A-B579-460E-94D1-54222C63F5DA}</a:tableStyleId>
              </a:tblPr>
              <a:tblGrid>
                <a:gridCol w="1698171">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zh-TW" altLang="en-US" sz="1050" b="0" dirty="0">
                          <a:solidFill>
                            <a:schemeClr val="tx1"/>
                          </a:solidFill>
                        </a:rPr>
                        <a:t>中央型：</a:t>
                      </a:r>
                      <a:r>
                        <a:rPr lang="zh-TW" altLang="en-US" sz="1050" b="1" dirty="0">
                          <a:solidFill>
                            <a:srgbClr val="C00000"/>
                          </a:solidFill>
                        </a:rPr>
                        <a:t>隨到隨審</a:t>
                      </a:r>
                      <a:endParaRPr lang="en-US" altLang="zh-TW" sz="1050" b="1" dirty="0">
                        <a:solidFill>
                          <a:srgbClr val="C00000"/>
                        </a:solidFill>
                      </a:endParaRPr>
                    </a:p>
                    <a:p>
                      <a:pPr algn="ctr"/>
                      <a:r>
                        <a:rPr lang="zh-TW" altLang="en-US" sz="1050" b="0" dirty="0">
                          <a:solidFill>
                            <a:schemeClr val="tx1"/>
                          </a:solidFill>
                        </a:rPr>
                        <a:t>地方型：依公告為主</a:t>
                      </a:r>
                      <a:endParaRPr lang="en-US" altLang="zh-TW" sz="105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t>Phase 1: 6</a:t>
                      </a:r>
                      <a:r>
                        <a:rPr lang="zh-TW" altLang="en-US" sz="900" dirty="0"/>
                        <a:t> 個月</a:t>
                      </a:r>
                      <a:endParaRPr lang="en-US" altLang="zh-TW" sz="9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dirty="0"/>
                        <a:t>Phase 2: 6</a:t>
                      </a:r>
                      <a:r>
                        <a:rPr lang="zh-TW" altLang="en-US" sz="900" dirty="0"/>
                        <a:t>個月以上</a:t>
                      </a:r>
                      <a:r>
                        <a:rPr lang="en-US" altLang="zh-TW" sz="900" dirty="0"/>
                        <a:t>, 2</a:t>
                      </a:r>
                      <a:r>
                        <a:rPr lang="zh-TW" altLang="en-US" sz="900" dirty="0"/>
                        <a:t>年為限</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經濟部</a:t>
                      </a:r>
                      <a:endParaRPr lang="en-US" altLang="zh-TW" sz="1050" dirty="0"/>
                    </a:p>
                    <a:p>
                      <a:pPr algn="ctr"/>
                      <a:r>
                        <a:rPr lang="zh-TW" altLang="en-US" sz="1050" dirty="0"/>
                        <a:t>中小及新創企業署</a:t>
                      </a:r>
                      <a:endParaRPr lang="en-US" sz="105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b="0" dirty="0">
                          <a:hlinkClick r:id="rId3"/>
                        </a:rPr>
                        <a:t>中央型</a:t>
                      </a:r>
                      <a:r>
                        <a:rPr lang="en-US" sz="1050" b="0" dirty="0">
                          <a:hlinkClick r:id="rId3"/>
                        </a:rPr>
                        <a:t>SBIR</a:t>
                      </a:r>
                      <a:r>
                        <a:rPr lang="zh-TW" altLang="en-US" sz="1050" b="0" dirty="0">
                          <a:hlinkClick r:id="rId3"/>
                        </a:rPr>
                        <a:t>官網</a:t>
                      </a:r>
                      <a:endParaRPr lang="en-US" altLang="zh-TW" sz="1050" b="0" dirty="0"/>
                    </a:p>
                    <a:p>
                      <a:pPr algn="ctr"/>
                      <a:r>
                        <a:rPr lang="zh-TW" altLang="en-US" sz="1050" b="0" dirty="0">
                          <a:hlinkClick r:id="rId4"/>
                        </a:rPr>
                        <a:t>計畫書範本</a:t>
                      </a:r>
                      <a:endParaRPr lang="en-US" altLang="zh-TW" sz="1050" b="0" dirty="0"/>
                    </a:p>
                    <a:p>
                      <a:pPr algn="ctr"/>
                      <a:endParaRPr lang="en-US" altLang="zh-TW" sz="1050" b="0" dirty="0"/>
                    </a:p>
                    <a:p>
                      <a:pPr algn="ctr"/>
                      <a:r>
                        <a:rPr lang="zh-TW" altLang="en-US" sz="1050" b="0" dirty="0">
                          <a:hlinkClick r:id="rId5"/>
                        </a:rPr>
                        <a:t>地方型</a:t>
                      </a:r>
                      <a:r>
                        <a:rPr lang="en-US" altLang="zh-TW" sz="1050" b="0" dirty="0">
                          <a:hlinkClick r:id="rId5"/>
                        </a:rPr>
                        <a:t>SBIR</a:t>
                      </a:r>
                      <a:r>
                        <a:rPr lang="zh-TW" altLang="en-US" sz="1050" b="0" dirty="0">
                          <a:hlinkClick r:id="rId5"/>
                        </a:rPr>
                        <a:t>官網</a:t>
                      </a:r>
                      <a:endParaRPr lang="en-US" altLang="zh-TW" sz="1050" b="0" dirty="0"/>
                    </a:p>
                    <a:p>
                      <a:pPr algn="ctr"/>
                      <a:r>
                        <a:rPr lang="zh-TW" altLang="en-US" sz="1000" b="0" dirty="0">
                          <a:solidFill>
                            <a:schemeClr val="bg1">
                              <a:lumMod val="50000"/>
                            </a:schemeClr>
                          </a:solidFill>
                        </a:rPr>
                        <a:t>高雄市 </a:t>
                      </a:r>
                      <a:r>
                        <a:rPr lang="en-US" altLang="zh-TW" sz="1000" b="0" dirty="0">
                          <a:solidFill>
                            <a:schemeClr val="bg1">
                              <a:lumMod val="50000"/>
                            </a:schemeClr>
                          </a:solidFill>
                        </a:rPr>
                        <a:t>~ 5/27</a:t>
                      </a:r>
                    </a:p>
                    <a:p>
                      <a:pPr algn="ctr"/>
                      <a:r>
                        <a:rPr lang="zh-TW" altLang="en-US" sz="1000" b="0" dirty="0">
                          <a:solidFill>
                            <a:schemeClr val="bg1">
                              <a:lumMod val="50000"/>
                            </a:schemeClr>
                          </a:solidFill>
                        </a:rPr>
                        <a:t>桃園市 </a:t>
                      </a:r>
                      <a:r>
                        <a:rPr lang="en-US" altLang="zh-TW" sz="1000" b="0" dirty="0">
                          <a:solidFill>
                            <a:schemeClr val="bg1">
                              <a:lumMod val="50000"/>
                            </a:schemeClr>
                          </a:solidFill>
                        </a:rPr>
                        <a:t>~ 6/2</a:t>
                      </a:r>
                    </a:p>
                    <a:p>
                      <a:pPr algn="ctr"/>
                      <a:r>
                        <a:rPr lang="zh-TW" altLang="en-US" sz="1000" b="0" dirty="0">
                          <a:solidFill>
                            <a:schemeClr val="bg1">
                              <a:lumMod val="50000"/>
                            </a:schemeClr>
                          </a:solidFill>
                        </a:rPr>
                        <a:t>台中市 預計 </a:t>
                      </a:r>
                      <a:r>
                        <a:rPr lang="en-US" altLang="zh-TW" sz="1000" b="0" dirty="0">
                          <a:solidFill>
                            <a:schemeClr val="bg1">
                              <a:lumMod val="50000"/>
                            </a:schemeClr>
                          </a:solidFill>
                        </a:rPr>
                        <a:t>5</a:t>
                      </a:r>
                      <a:r>
                        <a:rPr lang="zh-TW" altLang="en-US" sz="1000" b="0" dirty="0">
                          <a:solidFill>
                            <a:schemeClr val="bg1">
                              <a:lumMod val="50000"/>
                            </a:schemeClr>
                          </a:solidFill>
                        </a:rPr>
                        <a:t> </a:t>
                      </a:r>
                      <a:r>
                        <a:rPr lang="en-US" altLang="zh-TW" sz="1000" b="0" dirty="0">
                          <a:solidFill>
                            <a:schemeClr val="bg1">
                              <a:lumMod val="50000"/>
                            </a:schemeClr>
                          </a:solidFill>
                        </a:rPr>
                        <a:t>~</a:t>
                      </a:r>
                      <a:r>
                        <a:rPr lang="zh-TW" altLang="en-US" sz="1000" b="0" dirty="0">
                          <a:solidFill>
                            <a:schemeClr val="bg1">
                              <a:lumMod val="50000"/>
                            </a:schemeClr>
                          </a:solidFill>
                        </a:rPr>
                        <a:t> </a:t>
                      </a:r>
                      <a:r>
                        <a:rPr lang="en-US" altLang="zh-TW" sz="1000" b="0" dirty="0">
                          <a:solidFill>
                            <a:schemeClr val="bg1">
                              <a:lumMod val="50000"/>
                            </a:schemeClr>
                          </a:solidFill>
                        </a:rPr>
                        <a:t>6</a:t>
                      </a:r>
                      <a:r>
                        <a:rPr lang="zh-TW" altLang="en-US" sz="1000" b="0" dirty="0">
                          <a:solidFill>
                            <a:schemeClr val="bg1">
                              <a:lumMod val="50000"/>
                            </a:schemeClr>
                          </a:solidFill>
                        </a:rPr>
                        <a:t>月</a:t>
                      </a:r>
                      <a:endParaRPr lang="en-US" altLang="zh-TW" sz="1000" b="0" dirty="0">
                        <a:solidFill>
                          <a:schemeClr val="bg1">
                            <a:lumMod val="50000"/>
                          </a:schemeClr>
                        </a:solidFill>
                      </a:endParaRPr>
                    </a:p>
                    <a:p>
                      <a:pPr algn="ctr"/>
                      <a:r>
                        <a:rPr lang="zh-TW" altLang="en-US" sz="1000" b="0" dirty="0">
                          <a:solidFill>
                            <a:schemeClr val="bg1">
                              <a:lumMod val="50000"/>
                            </a:schemeClr>
                          </a:solidFill>
                        </a:rPr>
                        <a:t>彰化縣 </a:t>
                      </a:r>
                      <a:r>
                        <a:rPr lang="en-US" altLang="zh-TW" sz="1000" b="0" dirty="0">
                          <a:solidFill>
                            <a:schemeClr val="bg1">
                              <a:lumMod val="50000"/>
                            </a:schemeClr>
                          </a:solidFill>
                        </a:rPr>
                        <a:t>~ 4/30</a:t>
                      </a:r>
                    </a:p>
                    <a:p>
                      <a:pPr algn="ctr"/>
                      <a:r>
                        <a:rPr lang="zh-TW" altLang="en-US" sz="1000" b="0" dirty="0">
                          <a:solidFill>
                            <a:schemeClr val="bg1">
                              <a:lumMod val="50000"/>
                            </a:schemeClr>
                          </a:solidFill>
                        </a:rPr>
                        <a:t>南投縣 </a:t>
                      </a:r>
                      <a:r>
                        <a:rPr lang="en-US" altLang="zh-TW" sz="1000" b="0" dirty="0">
                          <a:solidFill>
                            <a:schemeClr val="bg1">
                              <a:lumMod val="50000"/>
                            </a:schemeClr>
                          </a:solidFill>
                        </a:rPr>
                        <a:t>~</a:t>
                      </a:r>
                      <a:r>
                        <a:rPr lang="zh-TW" altLang="en-US" sz="1000" b="0" dirty="0">
                          <a:solidFill>
                            <a:schemeClr val="bg1">
                              <a:lumMod val="50000"/>
                            </a:schemeClr>
                          </a:solidFill>
                        </a:rPr>
                        <a:t> </a:t>
                      </a:r>
                      <a:r>
                        <a:rPr lang="en-US" altLang="zh-TW" sz="1000" b="0" dirty="0">
                          <a:solidFill>
                            <a:schemeClr val="bg1">
                              <a:lumMod val="50000"/>
                            </a:schemeClr>
                          </a:solidFill>
                        </a:rPr>
                        <a:t>5/20</a:t>
                      </a:r>
                    </a:p>
                    <a:p>
                      <a:pPr algn="ctr"/>
                      <a:r>
                        <a:rPr lang="zh-TW" altLang="en-US" sz="1000" b="0" dirty="0">
                          <a:solidFill>
                            <a:schemeClr val="bg1">
                              <a:lumMod val="50000"/>
                            </a:schemeClr>
                          </a:solidFill>
                        </a:rPr>
                        <a:t>雲林縣 </a:t>
                      </a:r>
                      <a:r>
                        <a:rPr lang="en-US" altLang="zh-TW" sz="1000" b="0" dirty="0">
                          <a:solidFill>
                            <a:schemeClr val="bg1">
                              <a:lumMod val="50000"/>
                            </a:schemeClr>
                          </a:solidFill>
                        </a:rPr>
                        <a:t>~ 5/5</a:t>
                      </a:r>
                    </a:p>
                    <a:p>
                      <a:pPr algn="ctr"/>
                      <a:r>
                        <a:rPr lang="zh-TW" altLang="en-US" sz="1000" b="0" dirty="0">
                          <a:solidFill>
                            <a:schemeClr val="bg1">
                              <a:lumMod val="50000"/>
                            </a:schemeClr>
                          </a:solidFill>
                        </a:rPr>
                        <a:t>嘉義市 </a:t>
                      </a:r>
                      <a:r>
                        <a:rPr lang="en-US" altLang="zh-TW" sz="1000" b="0" dirty="0">
                          <a:solidFill>
                            <a:schemeClr val="bg1">
                              <a:lumMod val="50000"/>
                            </a:schemeClr>
                          </a:solidFill>
                        </a:rPr>
                        <a:t>~</a:t>
                      </a:r>
                      <a:r>
                        <a:rPr lang="zh-TW" altLang="en-US" sz="1000" b="0" dirty="0">
                          <a:solidFill>
                            <a:schemeClr val="bg1">
                              <a:lumMod val="50000"/>
                            </a:schemeClr>
                          </a:solidFill>
                        </a:rPr>
                        <a:t> </a:t>
                      </a:r>
                      <a:r>
                        <a:rPr lang="en-US" altLang="zh-TW" sz="1000" b="0" dirty="0">
                          <a:solidFill>
                            <a:schemeClr val="bg1">
                              <a:lumMod val="50000"/>
                            </a:schemeClr>
                          </a:solidFill>
                        </a:rPr>
                        <a:t>5/31</a:t>
                      </a:r>
                    </a:p>
                    <a:p>
                      <a:pPr algn="ctr"/>
                      <a:r>
                        <a:rPr lang="zh-TW" altLang="en-US" sz="1000" b="0" dirty="0">
                          <a:solidFill>
                            <a:schemeClr val="bg1">
                              <a:lumMod val="50000"/>
                            </a:schemeClr>
                          </a:solidFill>
                        </a:rPr>
                        <a:t>台南市 </a:t>
                      </a:r>
                      <a:r>
                        <a:rPr lang="en-US" altLang="zh-TW" sz="1000" b="0" dirty="0">
                          <a:solidFill>
                            <a:schemeClr val="bg1">
                              <a:lumMod val="50000"/>
                            </a:schemeClr>
                          </a:solidFill>
                        </a:rPr>
                        <a:t>~ 5/14</a:t>
                      </a: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bg1">
                              <a:lumMod val="50000"/>
                            </a:schemeClr>
                          </a:solidFill>
                        </a:rPr>
                        <a:t>基隆市 </a:t>
                      </a:r>
                      <a:r>
                        <a:rPr lang="en-US" altLang="zh-TW" sz="1000" b="0" dirty="0">
                          <a:solidFill>
                            <a:schemeClr val="bg1">
                              <a:lumMod val="50000"/>
                            </a:schemeClr>
                          </a:solidFill>
                        </a:rPr>
                        <a:t>~ 5/29</a:t>
                      </a:r>
                    </a:p>
                    <a:p>
                      <a:pPr algn="ctr"/>
                      <a:r>
                        <a:rPr lang="zh-TW" altLang="en-US" sz="1000" b="0" dirty="0">
                          <a:solidFill>
                            <a:schemeClr val="bg1">
                              <a:lumMod val="50000"/>
                            </a:schemeClr>
                          </a:solidFill>
                        </a:rPr>
                        <a:t>宜蘭縣 </a:t>
                      </a:r>
                      <a:r>
                        <a:rPr lang="en-US" altLang="zh-TW" sz="1000" b="0" dirty="0">
                          <a:solidFill>
                            <a:schemeClr val="bg1">
                              <a:lumMod val="50000"/>
                            </a:schemeClr>
                          </a:solidFill>
                        </a:rPr>
                        <a:t>~ 5/16</a:t>
                      </a:r>
                    </a:p>
                    <a:p>
                      <a:pPr algn="ctr"/>
                      <a:r>
                        <a:rPr lang="zh-TW" altLang="en-US" sz="1000" b="0" dirty="0">
                          <a:solidFill>
                            <a:schemeClr val="bg1">
                              <a:lumMod val="50000"/>
                            </a:schemeClr>
                          </a:solidFill>
                        </a:rPr>
                        <a:t>花蓮縣 </a:t>
                      </a:r>
                      <a:r>
                        <a:rPr lang="en-US" altLang="zh-TW" sz="1000" b="0" dirty="0">
                          <a:solidFill>
                            <a:schemeClr val="bg1">
                              <a:lumMod val="50000"/>
                            </a:schemeClr>
                          </a:solidFill>
                        </a:rPr>
                        <a:t>~ 5/30</a:t>
                      </a:r>
                    </a:p>
                    <a:p>
                      <a:pPr algn="ctr"/>
                      <a:r>
                        <a:rPr lang="zh-TW" altLang="en-US" sz="1000" b="0" dirty="0">
                          <a:solidFill>
                            <a:schemeClr val="bg1">
                              <a:lumMod val="50000"/>
                            </a:schemeClr>
                          </a:solidFill>
                        </a:rPr>
                        <a:t>金門縣 </a:t>
                      </a:r>
                      <a:r>
                        <a:rPr lang="en-US" altLang="zh-TW" sz="1000" b="0" dirty="0">
                          <a:solidFill>
                            <a:schemeClr val="bg1">
                              <a:lumMod val="50000"/>
                            </a:schemeClr>
                          </a:solidFill>
                        </a:rPr>
                        <a:t>~ 5/15</a:t>
                      </a:r>
                      <a:endParaRPr lang="en-US" altLang="zh-TW" sz="1050" b="0" dirty="0">
                        <a:solidFill>
                          <a:schemeClr val="bg1">
                            <a:lumMod val="50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867697" cy="4726258"/>
        </p:xfrm>
        <a:graphic>
          <a:graphicData uri="http://schemas.openxmlformats.org/drawingml/2006/table">
            <a:tbl>
              <a:tblPr firstRow="1" bandRow="1">
                <a:tableStyleId>{5940675A-B579-460E-94D1-54222C63F5DA}</a:tableStyleId>
              </a:tblPr>
              <a:tblGrid>
                <a:gridCol w="2022765">
                  <a:extLst>
                    <a:ext uri="{9D8B030D-6E8A-4147-A177-3AD203B41FA5}">
                      <a16:colId xmlns:a16="http://schemas.microsoft.com/office/drawing/2014/main" val="270881897"/>
                    </a:ext>
                  </a:extLst>
                </a:gridCol>
                <a:gridCol w="7844932">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accent1"/>
                          </a:solidFill>
                          <a:latin typeface="+mn-lt"/>
                          <a:ea typeface="+mn-ea"/>
                          <a:cs typeface="+mn-cs"/>
                        </a:rPr>
                        <a:t>中小企業</a:t>
                      </a:r>
                      <a:r>
                        <a:rPr lang="en-US" altLang="zh-TW" dirty="0"/>
                        <a:t>(</a:t>
                      </a:r>
                      <a:r>
                        <a:rPr lang="zh-TW" altLang="en-US" b="1" dirty="0"/>
                        <a:t>電子</a:t>
                      </a:r>
                      <a:r>
                        <a:rPr lang="en-US" altLang="zh-TW" dirty="0"/>
                        <a:t>/</a:t>
                      </a:r>
                      <a:r>
                        <a:rPr lang="zh-TW" altLang="en-US" b="1" dirty="0"/>
                        <a:t>資通</a:t>
                      </a:r>
                      <a:r>
                        <a:rPr lang="en-US" altLang="zh-TW" dirty="0"/>
                        <a:t>/</a:t>
                      </a:r>
                      <a:r>
                        <a:rPr lang="zh-TW" altLang="en-US" b="1" dirty="0"/>
                        <a:t>機械</a:t>
                      </a:r>
                      <a:r>
                        <a:rPr lang="en-US" altLang="zh-TW" dirty="0"/>
                        <a:t>/</a:t>
                      </a:r>
                      <a:r>
                        <a:rPr lang="zh-TW" altLang="en-US" b="1" dirty="0"/>
                        <a:t>民生化工</a:t>
                      </a:r>
                      <a:r>
                        <a:rPr lang="en-US" altLang="zh-TW" dirty="0"/>
                        <a:t>/</a:t>
                      </a:r>
                      <a:r>
                        <a:rPr lang="zh-TW" altLang="en-US" b="1" dirty="0"/>
                        <a:t>生技製藥</a:t>
                      </a:r>
                      <a:r>
                        <a:rPr lang="en-US" altLang="zh-TW" dirty="0"/>
                        <a:t>/</a:t>
                      </a:r>
                      <a:r>
                        <a:rPr lang="zh-TW" altLang="en-US" b="1" dirty="0"/>
                        <a:t>服務業</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rPr>
                        <a:t>實收資本額 新台幣</a:t>
                      </a:r>
                      <a:r>
                        <a:rPr lang="en-US" altLang="zh-TW" sz="1400" kern="1200" dirty="0">
                          <a:solidFill>
                            <a:schemeClr val="bg1">
                              <a:lumMod val="50000"/>
                            </a:schemeClr>
                          </a:solidFill>
                          <a:latin typeface="+mn-lt"/>
                          <a:ea typeface="+mn-ea"/>
                          <a:cs typeface="+mn-cs"/>
                        </a:rPr>
                        <a:t>1</a:t>
                      </a:r>
                      <a:r>
                        <a:rPr lang="zh-TW" altLang="en-US" sz="1400" kern="1200" dirty="0">
                          <a:solidFill>
                            <a:schemeClr val="bg1">
                              <a:lumMod val="50000"/>
                            </a:schemeClr>
                          </a:solidFill>
                          <a:latin typeface="+mn-lt"/>
                          <a:ea typeface="+mn-ea"/>
                          <a:cs typeface="+mn-cs"/>
                        </a:rPr>
                        <a:t>億元下 或 員工數未滿</a:t>
                      </a:r>
                      <a:r>
                        <a:rPr lang="en-US" altLang="zh-TW" sz="1400" kern="1200" dirty="0">
                          <a:solidFill>
                            <a:schemeClr val="bg1">
                              <a:lumMod val="50000"/>
                            </a:schemeClr>
                          </a:solidFill>
                          <a:latin typeface="+mn-lt"/>
                          <a:ea typeface="+mn-ea"/>
                          <a:cs typeface="+mn-cs"/>
                        </a:rPr>
                        <a:t>200</a:t>
                      </a:r>
                      <a:r>
                        <a:rPr lang="zh-TW" altLang="en-US" sz="1400" kern="1200" dirty="0">
                          <a:solidFill>
                            <a:schemeClr val="bg1">
                              <a:lumMod val="50000"/>
                            </a:schemeClr>
                          </a:solidFill>
                          <a:latin typeface="+mn-lt"/>
                          <a:ea typeface="+mn-ea"/>
                          <a:cs typeface="+mn-cs"/>
                        </a:rPr>
                        <a:t>人</a:t>
                      </a:r>
                      <a:endParaRPr lang="en-US" sz="14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TW" altLang="en-US" dirty="0"/>
                        <a:t>最高補助</a:t>
                      </a:r>
                      <a:r>
                        <a:rPr lang="en-US" altLang="zh-TW" dirty="0"/>
                        <a:t>50%</a:t>
                      </a:r>
                      <a:r>
                        <a:rPr lang="zh-TW" altLang="en-US" dirty="0"/>
                        <a:t>，</a:t>
                      </a:r>
                      <a:r>
                        <a:rPr lang="en-US" altLang="zh-TW" dirty="0"/>
                        <a:t>NT$</a:t>
                      </a:r>
                      <a:r>
                        <a:rPr lang="en-US" dirty="0"/>
                        <a:t>100</a:t>
                      </a:r>
                      <a:r>
                        <a:rPr lang="zh-TW" altLang="en-US" dirty="0"/>
                        <a:t>萬</a:t>
                      </a:r>
                      <a:r>
                        <a:rPr lang="en-US" altLang="zh-TW" dirty="0"/>
                        <a:t>~3000</a:t>
                      </a:r>
                      <a:r>
                        <a:rPr lang="zh-TW" altLang="en-US" dirty="0"/>
                        <a:t>萬 </a:t>
                      </a:r>
                      <a:r>
                        <a:rPr lang="en-US" altLang="zh-TW" sz="1400" kern="1200" dirty="0">
                          <a:solidFill>
                            <a:schemeClr val="bg1">
                              <a:lumMod val="50000"/>
                            </a:schemeClr>
                          </a:solidFill>
                          <a:latin typeface="+mn-lt"/>
                          <a:ea typeface="+mn-ea"/>
                          <a:cs typeface="+mn-cs"/>
                        </a:rPr>
                        <a:t>(</a:t>
                      </a:r>
                      <a:r>
                        <a:rPr lang="zh-TW" altLang="en-US" sz="1400" kern="1200" dirty="0">
                          <a:solidFill>
                            <a:schemeClr val="bg1">
                              <a:lumMod val="50000"/>
                            </a:schemeClr>
                          </a:solidFill>
                          <a:latin typeface="+mn-lt"/>
                          <a:ea typeface="+mn-ea"/>
                          <a:cs typeface="+mn-cs"/>
                        </a:rPr>
                        <a:t>依申請階段</a:t>
                      </a:r>
                      <a:r>
                        <a:rPr lang="en-US" altLang="zh-TW" sz="1400" kern="1200" dirty="0">
                          <a:solidFill>
                            <a:schemeClr val="bg1">
                              <a:lumMod val="50000"/>
                            </a:schemeClr>
                          </a:solidFill>
                          <a:latin typeface="+mn-lt"/>
                          <a:ea typeface="+mn-ea"/>
                          <a:cs typeface="+mn-cs"/>
                        </a:rPr>
                        <a:t>/</a:t>
                      </a:r>
                      <a:r>
                        <a:rPr lang="zh-TW" altLang="en-US" sz="1400" kern="1200" dirty="0">
                          <a:solidFill>
                            <a:schemeClr val="bg1">
                              <a:lumMod val="50000"/>
                            </a:schemeClr>
                          </a:solidFill>
                          <a:latin typeface="+mn-lt"/>
                          <a:ea typeface="+mn-ea"/>
                          <a:cs typeface="+mn-cs"/>
                        </a:rPr>
                        <a:t>團隊不同</a:t>
                      </a:r>
                      <a:r>
                        <a:rPr lang="en-US" altLang="zh-TW" sz="1400" kern="1200" dirty="0">
                          <a:solidFill>
                            <a:schemeClr val="bg1">
                              <a:lumMod val="50000"/>
                            </a:schemeClr>
                          </a:solidFill>
                          <a:latin typeface="+mn-lt"/>
                          <a:ea typeface="+mn-ea"/>
                          <a:cs typeface="+mn-cs"/>
                        </a:rPr>
                        <a:t>)</a:t>
                      </a:r>
                    </a:p>
                    <a:p>
                      <a:pPr marL="285750" indent="-285750" algn="l">
                        <a:buFont typeface="Arial" panose="020B0604020202020204" pitchFamily="34" charset="0"/>
                        <a:buChar char="•"/>
                      </a:pPr>
                      <a:r>
                        <a:rPr lang="zh-TW" altLang="en-US" sz="1400" kern="1200" dirty="0">
                          <a:solidFill>
                            <a:schemeClr val="bg1">
                              <a:lumMod val="50000"/>
                            </a:schemeClr>
                          </a:solidFill>
                          <a:latin typeface="+mn-lt"/>
                          <a:ea typeface="+mn-ea"/>
                          <a:cs typeface="+mn-cs"/>
                        </a:rPr>
                        <a:t>先期研究</a:t>
                      </a:r>
                      <a:r>
                        <a:rPr lang="en-US" altLang="zh-TW" sz="1400" kern="1200" dirty="0">
                          <a:solidFill>
                            <a:schemeClr val="bg1">
                              <a:lumMod val="50000"/>
                            </a:schemeClr>
                          </a:solidFill>
                          <a:latin typeface="+mn-lt"/>
                          <a:ea typeface="+mn-ea"/>
                          <a:cs typeface="+mn-cs"/>
                        </a:rPr>
                        <a:t>/</a:t>
                      </a:r>
                      <a:r>
                        <a:rPr lang="zh-TW" altLang="en-US" sz="1400" kern="1200" dirty="0">
                          <a:solidFill>
                            <a:schemeClr val="bg1">
                              <a:lumMod val="50000"/>
                            </a:schemeClr>
                          </a:solidFill>
                          <a:latin typeface="+mn-lt"/>
                          <a:ea typeface="+mn-ea"/>
                          <a:cs typeface="+mn-cs"/>
                        </a:rPr>
                        <a:t>先期規劃 </a:t>
                      </a:r>
                      <a:r>
                        <a:rPr lang="en-US" altLang="zh-TW" sz="1400" kern="1200" dirty="0">
                          <a:solidFill>
                            <a:schemeClr val="bg1">
                              <a:lumMod val="50000"/>
                            </a:schemeClr>
                          </a:solidFill>
                          <a:latin typeface="+mn-lt"/>
                          <a:ea typeface="+mn-ea"/>
                          <a:cs typeface="+mn-cs"/>
                        </a:rPr>
                        <a:t>(</a:t>
                      </a:r>
                      <a:r>
                        <a:rPr lang="en-US" sz="1400" kern="1200" dirty="0">
                          <a:solidFill>
                            <a:schemeClr val="bg1">
                              <a:lumMod val="50000"/>
                            </a:schemeClr>
                          </a:solidFill>
                          <a:latin typeface="+mn-lt"/>
                          <a:ea typeface="+mn-ea"/>
                          <a:cs typeface="+mn-cs"/>
                        </a:rPr>
                        <a:t>Phase 1) </a:t>
                      </a:r>
                      <a:r>
                        <a:rPr lang="en-US" altLang="zh-TW" sz="1400" kern="1200" dirty="0">
                          <a:solidFill>
                            <a:schemeClr val="bg1">
                              <a:lumMod val="50000"/>
                            </a:schemeClr>
                          </a:solidFill>
                          <a:latin typeface="+mn-lt"/>
                          <a:ea typeface="+mn-ea"/>
                          <a:cs typeface="+mn-cs"/>
                        </a:rPr>
                        <a:t>:</a:t>
                      </a:r>
                      <a:r>
                        <a:rPr lang="zh-TW" altLang="en-US" sz="1400" kern="1200" dirty="0">
                          <a:solidFill>
                            <a:schemeClr val="bg1">
                              <a:lumMod val="50000"/>
                            </a:schemeClr>
                          </a:solidFill>
                          <a:latin typeface="+mn-lt"/>
                          <a:ea typeface="+mn-ea"/>
                          <a:cs typeface="+mn-cs"/>
                        </a:rPr>
                        <a:t> </a:t>
                      </a:r>
                      <a:r>
                        <a:rPr lang="en-US" altLang="zh-TW" sz="1400" kern="1200" dirty="0">
                          <a:solidFill>
                            <a:schemeClr val="bg1">
                              <a:lumMod val="50000"/>
                            </a:schemeClr>
                          </a:solidFill>
                          <a:latin typeface="+mn-lt"/>
                          <a:ea typeface="+mn-ea"/>
                          <a:cs typeface="+mn-cs"/>
                        </a:rPr>
                        <a:t>100</a:t>
                      </a:r>
                      <a:r>
                        <a:rPr lang="zh-TW" altLang="en-US" sz="1400" kern="1200" dirty="0">
                          <a:solidFill>
                            <a:schemeClr val="bg1">
                              <a:lumMod val="50000"/>
                            </a:schemeClr>
                          </a:solidFill>
                          <a:latin typeface="+mn-lt"/>
                          <a:ea typeface="+mn-ea"/>
                          <a:cs typeface="+mn-cs"/>
                        </a:rPr>
                        <a:t>萬</a:t>
                      </a:r>
                      <a:r>
                        <a:rPr lang="en-US" altLang="zh-TW" sz="1400" kern="1200" dirty="0">
                          <a:solidFill>
                            <a:schemeClr val="bg1">
                              <a:lumMod val="50000"/>
                            </a:schemeClr>
                          </a:solidFill>
                          <a:latin typeface="+mn-lt"/>
                          <a:ea typeface="+mn-ea"/>
                          <a:cs typeface="+mn-cs"/>
                        </a:rPr>
                        <a:t>/6</a:t>
                      </a:r>
                      <a:r>
                        <a:rPr lang="zh-TW" altLang="en-US" sz="1400" kern="1200" dirty="0">
                          <a:solidFill>
                            <a:schemeClr val="bg1">
                              <a:lumMod val="50000"/>
                            </a:schemeClr>
                          </a:solidFill>
                          <a:latin typeface="+mn-lt"/>
                          <a:ea typeface="+mn-ea"/>
                          <a:cs typeface="+mn-cs"/>
                        </a:rPr>
                        <a:t>個月</a:t>
                      </a:r>
                      <a:endParaRPr lang="en-US" sz="1400" kern="1200" dirty="0">
                        <a:solidFill>
                          <a:schemeClr val="bg1">
                            <a:lumMod val="50000"/>
                          </a:schemeClr>
                        </a:solidFill>
                        <a:latin typeface="+mn-lt"/>
                        <a:ea typeface="+mn-ea"/>
                        <a:cs typeface="+mn-cs"/>
                      </a:endParaRPr>
                    </a:p>
                    <a:p>
                      <a:pPr marL="285750" indent="-285750" algn="l">
                        <a:buFont typeface="Arial" panose="020B0604020202020204" pitchFamily="34" charset="0"/>
                        <a:buChar char="•"/>
                      </a:pPr>
                      <a:r>
                        <a:rPr lang="zh-TW" altLang="en-US" sz="1400" kern="1200" dirty="0">
                          <a:solidFill>
                            <a:schemeClr val="bg1">
                              <a:lumMod val="50000"/>
                            </a:schemeClr>
                          </a:solidFill>
                          <a:latin typeface="+mn-lt"/>
                          <a:ea typeface="+mn-ea"/>
                          <a:cs typeface="+mn-cs"/>
                        </a:rPr>
                        <a:t>研究開發</a:t>
                      </a:r>
                      <a:r>
                        <a:rPr lang="en-US" altLang="zh-TW" sz="1400" kern="1200" dirty="0">
                          <a:solidFill>
                            <a:schemeClr val="bg1">
                              <a:lumMod val="50000"/>
                            </a:schemeClr>
                          </a:solidFill>
                          <a:latin typeface="+mn-lt"/>
                          <a:ea typeface="+mn-ea"/>
                          <a:cs typeface="+mn-cs"/>
                        </a:rPr>
                        <a:t>/</a:t>
                      </a:r>
                      <a:r>
                        <a:rPr lang="zh-TW" altLang="en-US" sz="1400" kern="1200" dirty="0">
                          <a:solidFill>
                            <a:schemeClr val="bg1">
                              <a:lumMod val="50000"/>
                            </a:schemeClr>
                          </a:solidFill>
                          <a:latin typeface="+mn-lt"/>
                          <a:ea typeface="+mn-ea"/>
                          <a:cs typeface="+mn-cs"/>
                        </a:rPr>
                        <a:t>細部計畫 </a:t>
                      </a:r>
                      <a:r>
                        <a:rPr lang="en-US" altLang="zh-TW" sz="1400" kern="1200" dirty="0">
                          <a:solidFill>
                            <a:schemeClr val="bg1">
                              <a:lumMod val="50000"/>
                            </a:schemeClr>
                          </a:solidFill>
                          <a:latin typeface="+mn-lt"/>
                          <a:ea typeface="+mn-ea"/>
                          <a:cs typeface="+mn-cs"/>
                        </a:rPr>
                        <a:t>(Phase 2) </a:t>
                      </a:r>
                      <a:r>
                        <a:rPr lang="en-US" sz="1400" kern="1200" dirty="0">
                          <a:solidFill>
                            <a:schemeClr val="bg1">
                              <a:lumMod val="50000"/>
                            </a:schemeClr>
                          </a:solidFill>
                          <a:latin typeface="+mn-lt"/>
                          <a:ea typeface="+mn-ea"/>
                          <a:cs typeface="+mn-cs"/>
                        </a:rPr>
                        <a:t>: 500</a:t>
                      </a:r>
                      <a:r>
                        <a:rPr lang="zh-TW" altLang="en-US" sz="1400" kern="1200" dirty="0">
                          <a:solidFill>
                            <a:schemeClr val="bg1">
                              <a:lumMod val="50000"/>
                            </a:schemeClr>
                          </a:solidFill>
                          <a:latin typeface="+mn-lt"/>
                          <a:ea typeface="+mn-ea"/>
                          <a:cs typeface="+mn-cs"/>
                        </a:rPr>
                        <a:t>萬</a:t>
                      </a:r>
                      <a:r>
                        <a:rPr lang="en-US" altLang="zh-TW" sz="1400" kern="1200" dirty="0">
                          <a:solidFill>
                            <a:schemeClr val="bg1">
                              <a:lumMod val="50000"/>
                            </a:schemeClr>
                          </a:solidFill>
                          <a:latin typeface="+mn-lt"/>
                          <a:ea typeface="+mn-ea"/>
                          <a:cs typeface="+mn-cs"/>
                        </a:rPr>
                        <a:t>/1</a:t>
                      </a:r>
                      <a:r>
                        <a:rPr lang="zh-TW" altLang="en-US" sz="1400" kern="1200" dirty="0">
                          <a:solidFill>
                            <a:schemeClr val="bg1">
                              <a:lumMod val="50000"/>
                            </a:schemeClr>
                          </a:solidFill>
                          <a:latin typeface="+mn-lt"/>
                          <a:ea typeface="+mn-ea"/>
                          <a:cs typeface="+mn-cs"/>
                        </a:rPr>
                        <a:t>年</a:t>
                      </a:r>
                      <a:r>
                        <a:rPr lang="en-US" altLang="zh-TW" sz="1400" kern="1200" dirty="0">
                          <a:solidFill>
                            <a:schemeClr val="bg1">
                              <a:lumMod val="50000"/>
                            </a:schemeClr>
                          </a:solidFill>
                          <a:latin typeface="+mn-lt"/>
                          <a:ea typeface="+mn-ea"/>
                          <a:cs typeface="+mn-cs"/>
                        </a:rPr>
                        <a:t>; 1000</a:t>
                      </a:r>
                      <a:r>
                        <a:rPr lang="zh-TW" altLang="en-US" sz="1400" kern="1200" dirty="0">
                          <a:solidFill>
                            <a:schemeClr val="bg1">
                              <a:lumMod val="50000"/>
                            </a:schemeClr>
                          </a:solidFill>
                          <a:latin typeface="+mn-lt"/>
                          <a:ea typeface="+mn-ea"/>
                          <a:cs typeface="+mn-cs"/>
                        </a:rPr>
                        <a:t>萬</a:t>
                      </a:r>
                      <a:r>
                        <a:rPr lang="en-US" altLang="zh-TW" sz="1400" kern="1200" dirty="0">
                          <a:solidFill>
                            <a:schemeClr val="bg1">
                              <a:lumMod val="50000"/>
                            </a:schemeClr>
                          </a:solidFill>
                          <a:latin typeface="+mn-lt"/>
                          <a:ea typeface="+mn-ea"/>
                          <a:cs typeface="+mn-cs"/>
                        </a:rPr>
                        <a:t>/2</a:t>
                      </a:r>
                      <a:r>
                        <a:rPr lang="zh-TW" altLang="en-US" sz="1400" kern="1200" dirty="0">
                          <a:solidFill>
                            <a:schemeClr val="bg1">
                              <a:lumMod val="50000"/>
                            </a:schemeClr>
                          </a:solidFill>
                          <a:latin typeface="+mn-lt"/>
                          <a:ea typeface="+mn-ea"/>
                          <a:cs typeface="+mn-cs"/>
                        </a:rPr>
                        <a:t>年</a:t>
                      </a:r>
                      <a:r>
                        <a:rPr lang="en-US" altLang="zh-TW" sz="1400" kern="1200" dirty="0">
                          <a:solidFill>
                            <a:schemeClr val="bg1">
                              <a:lumMod val="50000"/>
                            </a:schemeClr>
                          </a:solidFill>
                          <a:latin typeface="+mn-lt"/>
                          <a:ea typeface="+mn-ea"/>
                          <a:cs typeface="+mn-cs"/>
                        </a:rPr>
                        <a:t>; </a:t>
                      </a:r>
                      <a:r>
                        <a:rPr lang="zh-TW" altLang="en-US" sz="1400" kern="1200" dirty="0">
                          <a:solidFill>
                            <a:schemeClr val="bg1">
                              <a:lumMod val="50000"/>
                            </a:schemeClr>
                          </a:solidFill>
                          <a:latin typeface="+mn-lt"/>
                          <a:ea typeface="+mn-ea"/>
                          <a:cs typeface="+mn-cs"/>
                        </a:rPr>
                        <a:t>聯盟申請</a:t>
                      </a:r>
                      <a:r>
                        <a:rPr lang="en-US" altLang="zh-TW" sz="1400" kern="1200" dirty="0">
                          <a:solidFill>
                            <a:schemeClr val="bg1">
                              <a:lumMod val="50000"/>
                            </a:schemeClr>
                          </a:solidFill>
                          <a:latin typeface="+mn-lt"/>
                          <a:ea typeface="+mn-ea"/>
                          <a:cs typeface="+mn-cs"/>
                        </a:rPr>
                        <a:t>:</a:t>
                      </a:r>
                      <a:r>
                        <a:rPr lang="zh-TW" altLang="en-US" sz="1400" kern="1200" dirty="0">
                          <a:solidFill>
                            <a:schemeClr val="bg1">
                              <a:lumMod val="50000"/>
                            </a:schemeClr>
                          </a:solidFill>
                          <a:latin typeface="+mn-lt"/>
                          <a:ea typeface="+mn-ea"/>
                          <a:cs typeface="+mn-cs"/>
                        </a:rPr>
                        <a:t> </a:t>
                      </a:r>
                      <a:r>
                        <a:rPr lang="en-US" altLang="zh-TW" sz="1400" kern="1200" dirty="0">
                          <a:solidFill>
                            <a:schemeClr val="bg1">
                              <a:lumMod val="50000"/>
                            </a:schemeClr>
                          </a:solidFill>
                          <a:latin typeface="+mn-lt"/>
                          <a:ea typeface="+mn-ea"/>
                          <a:cs typeface="+mn-cs"/>
                        </a:rPr>
                        <a:t>3000</a:t>
                      </a:r>
                      <a:r>
                        <a:rPr lang="zh-TW" altLang="en-US" sz="1400" kern="1200" dirty="0">
                          <a:solidFill>
                            <a:schemeClr val="bg1">
                              <a:lumMod val="50000"/>
                            </a:schemeClr>
                          </a:solidFill>
                          <a:latin typeface="+mn-lt"/>
                          <a:ea typeface="+mn-ea"/>
                          <a:cs typeface="+mn-cs"/>
                        </a:rPr>
                        <a:t>萬上限</a:t>
                      </a:r>
                      <a:endParaRPr lang="en-US" sz="1400" kern="1200" dirty="0">
                        <a:solidFill>
                          <a:schemeClr val="bg1">
                            <a:lumMod val="50000"/>
                          </a:schemeClr>
                        </a:solidFill>
                        <a:latin typeface="+mn-lt"/>
                        <a:ea typeface="+mn-ea"/>
                        <a:cs typeface="+mn-cs"/>
                      </a:endParaRPr>
                    </a:p>
                    <a:p>
                      <a:pPr marL="285750" indent="-285750" algn="l">
                        <a:buFont typeface="Arial" panose="020B0604020202020204" pitchFamily="34" charset="0"/>
                        <a:buChar char="•"/>
                      </a:pPr>
                      <a:r>
                        <a:rPr lang="zh-TW" altLang="en-US" sz="1400" kern="1200" dirty="0">
                          <a:solidFill>
                            <a:schemeClr val="bg1">
                              <a:lumMod val="50000"/>
                            </a:schemeClr>
                          </a:solidFill>
                          <a:latin typeface="+mn-lt"/>
                          <a:ea typeface="+mn-ea"/>
                          <a:cs typeface="+mn-cs"/>
                        </a:rPr>
                        <a:t>加值應用 </a:t>
                      </a:r>
                      <a:r>
                        <a:rPr lang="en-US" altLang="zh-TW" sz="1400" kern="1200" dirty="0">
                          <a:solidFill>
                            <a:schemeClr val="bg1">
                              <a:lumMod val="50000"/>
                            </a:schemeClr>
                          </a:solidFill>
                          <a:latin typeface="+mn-lt"/>
                          <a:ea typeface="+mn-ea"/>
                          <a:cs typeface="+mn-cs"/>
                        </a:rPr>
                        <a:t>(</a:t>
                      </a:r>
                      <a:r>
                        <a:rPr lang="en-US" sz="1400" kern="1200" dirty="0">
                          <a:solidFill>
                            <a:schemeClr val="bg1">
                              <a:lumMod val="50000"/>
                            </a:schemeClr>
                          </a:solidFill>
                          <a:latin typeface="+mn-lt"/>
                          <a:ea typeface="+mn-ea"/>
                          <a:cs typeface="+mn-cs"/>
                        </a:rPr>
                        <a:t>Phase 2 +): 500</a:t>
                      </a:r>
                      <a:r>
                        <a:rPr lang="zh-TW" altLang="en-US" sz="1400" kern="1200" dirty="0">
                          <a:solidFill>
                            <a:schemeClr val="bg1">
                              <a:lumMod val="50000"/>
                            </a:schemeClr>
                          </a:solidFill>
                          <a:latin typeface="+mn-lt"/>
                          <a:ea typeface="+mn-ea"/>
                          <a:cs typeface="+mn-cs"/>
                        </a:rPr>
                        <a:t>萬</a:t>
                      </a:r>
                      <a:r>
                        <a:rPr lang="en-US" altLang="zh-TW" sz="1400" kern="1200" dirty="0">
                          <a:solidFill>
                            <a:schemeClr val="bg1">
                              <a:lumMod val="50000"/>
                            </a:schemeClr>
                          </a:solidFill>
                          <a:latin typeface="+mn-lt"/>
                          <a:ea typeface="+mn-ea"/>
                          <a:cs typeface="+mn-cs"/>
                        </a:rPr>
                        <a:t>/1</a:t>
                      </a:r>
                      <a:r>
                        <a:rPr lang="zh-TW" altLang="en-US" sz="1400" kern="1200" dirty="0">
                          <a:solidFill>
                            <a:schemeClr val="bg1">
                              <a:lumMod val="50000"/>
                            </a:schemeClr>
                          </a:solidFill>
                          <a:latin typeface="+mn-lt"/>
                          <a:ea typeface="+mn-ea"/>
                          <a:cs typeface="+mn-cs"/>
                        </a:rPr>
                        <a:t>年</a:t>
                      </a:r>
                      <a:r>
                        <a:rPr lang="en-US" altLang="zh-TW" sz="1400" kern="1200" dirty="0">
                          <a:solidFill>
                            <a:schemeClr val="bg1">
                              <a:lumMod val="50000"/>
                            </a:schemeClr>
                          </a:solidFill>
                          <a:latin typeface="+mn-lt"/>
                          <a:ea typeface="+mn-ea"/>
                          <a:cs typeface="+mn-cs"/>
                        </a:rPr>
                        <a:t>; </a:t>
                      </a:r>
                      <a:r>
                        <a:rPr lang="zh-TW" altLang="en-US" sz="1400" kern="1200" dirty="0">
                          <a:solidFill>
                            <a:schemeClr val="bg1">
                              <a:lumMod val="50000"/>
                            </a:schemeClr>
                          </a:solidFill>
                          <a:latin typeface="+mn-lt"/>
                          <a:ea typeface="+mn-ea"/>
                          <a:cs typeface="+mn-cs"/>
                        </a:rPr>
                        <a:t>聯盟申請</a:t>
                      </a:r>
                      <a:r>
                        <a:rPr lang="en-US" altLang="zh-TW" sz="1400" kern="1200" dirty="0">
                          <a:solidFill>
                            <a:schemeClr val="bg1">
                              <a:lumMod val="50000"/>
                            </a:schemeClr>
                          </a:solidFill>
                          <a:latin typeface="+mn-lt"/>
                          <a:ea typeface="+mn-ea"/>
                          <a:cs typeface="+mn-cs"/>
                        </a:rPr>
                        <a:t>:</a:t>
                      </a:r>
                      <a:r>
                        <a:rPr lang="zh-TW" altLang="en-US" sz="1400" kern="1200" dirty="0">
                          <a:solidFill>
                            <a:schemeClr val="bg1">
                              <a:lumMod val="50000"/>
                            </a:schemeClr>
                          </a:solidFill>
                          <a:latin typeface="+mn-lt"/>
                          <a:ea typeface="+mn-ea"/>
                          <a:cs typeface="+mn-cs"/>
                        </a:rPr>
                        <a:t> </a:t>
                      </a:r>
                      <a:r>
                        <a:rPr lang="en-US" altLang="zh-TW" sz="1400" kern="1200" dirty="0">
                          <a:solidFill>
                            <a:schemeClr val="bg1">
                              <a:lumMod val="50000"/>
                            </a:schemeClr>
                          </a:solidFill>
                          <a:latin typeface="+mn-lt"/>
                          <a:ea typeface="+mn-ea"/>
                          <a:cs typeface="+mn-cs"/>
                        </a:rPr>
                        <a:t>2500</a:t>
                      </a:r>
                      <a:r>
                        <a:rPr lang="zh-TW" altLang="en-US" sz="1400" kern="1200" dirty="0">
                          <a:solidFill>
                            <a:schemeClr val="bg1">
                              <a:lumMod val="50000"/>
                            </a:schemeClr>
                          </a:solidFill>
                          <a:latin typeface="+mn-lt"/>
                          <a:ea typeface="+mn-ea"/>
                          <a:cs typeface="+mn-cs"/>
                        </a:rPr>
                        <a:t>萬上限</a:t>
                      </a:r>
                      <a:endParaRPr lang="en-US" sz="14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技術或產品指標具</a:t>
                      </a:r>
                      <a:r>
                        <a:rPr lang="zh-TW" altLang="en-US" b="0" dirty="0"/>
                        <a:t>創新性</a:t>
                      </a:r>
                      <a:r>
                        <a:rPr lang="zh-TW" altLang="en-US" dirty="0"/>
                        <a:t>或超越國內產業技術水準</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dirty="0">
                          <a:solidFill>
                            <a:schemeClr val="accent1"/>
                          </a:solidFill>
                        </a:rPr>
                        <a:t>#</a:t>
                      </a:r>
                      <a:r>
                        <a:rPr lang="zh-TW" altLang="en-US" b="1" dirty="0">
                          <a:solidFill>
                            <a:schemeClr val="accent1"/>
                          </a:solidFill>
                        </a:rPr>
                        <a:t>創新技術 </a:t>
                      </a:r>
                      <a:r>
                        <a:rPr lang="en-US" altLang="zh-TW" b="1" dirty="0">
                          <a:solidFill>
                            <a:schemeClr val="accent1"/>
                          </a:solidFill>
                        </a:rPr>
                        <a:t>#</a:t>
                      </a:r>
                      <a:r>
                        <a:rPr lang="zh-TW" altLang="en-US" b="1" dirty="0">
                          <a:solidFill>
                            <a:schemeClr val="accent1"/>
                          </a:solidFill>
                        </a:rPr>
                        <a:t>創新服務 </a:t>
                      </a:r>
                      <a:r>
                        <a:rPr lang="en-US" altLang="zh-TW" b="1" dirty="0">
                          <a:solidFill>
                            <a:schemeClr val="accent1"/>
                          </a:solidFill>
                        </a:rPr>
                        <a:t>#</a:t>
                      </a:r>
                      <a:r>
                        <a:rPr lang="zh-TW" altLang="en-US" b="1" dirty="0">
                          <a:solidFill>
                            <a:schemeClr val="accent1"/>
                          </a:solidFill>
                        </a:rPr>
                        <a:t>數位轉型 </a:t>
                      </a:r>
                      <a:r>
                        <a:rPr lang="en-US" altLang="zh-TW" b="1" dirty="0">
                          <a:solidFill>
                            <a:schemeClr val="accent1"/>
                          </a:solidFill>
                        </a:rPr>
                        <a:t>#</a:t>
                      </a:r>
                      <a:r>
                        <a:rPr lang="zh-TW" altLang="en-US" b="1" dirty="0">
                          <a:solidFill>
                            <a:schemeClr val="accent1"/>
                          </a:solidFill>
                        </a:rPr>
                        <a:t>淨零排放</a:t>
                      </a:r>
                      <a:endParaRPr lang="en-US" b="1"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spcAft>
                          <a:spcPts val="600"/>
                        </a:spcAft>
                        <a:buFont typeface="Arial" panose="020B0604020202020204" pitchFamily="34" charset="0"/>
                        <a:buChar char="•"/>
                      </a:pPr>
                      <a:r>
                        <a:rPr lang="zh-TW" altLang="en-US" sz="1400" b="1" i="0" kern="1200" dirty="0">
                          <a:solidFill>
                            <a:schemeClr val="tx1"/>
                          </a:solidFill>
                          <a:effectLst/>
                          <a:latin typeface="+mn-lt"/>
                          <a:ea typeface="+mn-ea"/>
                          <a:cs typeface="+mn-cs"/>
                        </a:rPr>
                        <a:t>先期研究</a:t>
                      </a:r>
                      <a:r>
                        <a:rPr lang="en-US" altLang="zh-TW" sz="1400" b="1" i="0" kern="1200" dirty="0">
                          <a:solidFill>
                            <a:schemeClr val="tx1"/>
                          </a:solidFill>
                          <a:effectLst/>
                          <a:latin typeface="+mn-lt"/>
                          <a:ea typeface="+mn-ea"/>
                          <a:cs typeface="+mn-cs"/>
                        </a:rPr>
                        <a:t>/</a:t>
                      </a:r>
                      <a:r>
                        <a:rPr lang="zh-TW" altLang="en-US" sz="1400" b="1" i="0" kern="1200" dirty="0">
                          <a:solidFill>
                            <a:schemeClr val="tx1"/>
                          </a:solidFill>
                          <a:effectLst/>
                          <a:latin typeface="+mn-lt"/>
                          <a:ea typeface="+mn-ea"/>
                          <a:cs typeface="+mn-cs"/>
                        </a:rPr>
                        <a:t>先期規劃 </a:t>
                      </a:r>
                      <a:r>
                        <a:rPr lang="en-US" altLang="zh-TW" sz="1400" b="1" i="0" kern="1200" dirty="0">
                          <a:solidFill>
                            <a:schemeClr val="tx1"/>
                          </a:solidFill>
                          <a:effectLst/>
                          <a:latin typeface="+mn-lt"/>
                          <a:ea typeface="+mn-ea"/>
                          <a:cs typeface="+mn-cs"/>
                        </a:rPr>
                        <a:t>(Phase 1)</a:t>
                      </a:r>
                      <a:r>
                        <a:rPr lang="zh-TW" altLang="en-US" sz="1400" b="0" i="0" kern="1200" dirty="0">
                          <a:solidFill>
                            <a:schemeClr val="tx1"/>
                          </a:solidFill>
                          <a:effectLst/>
                          <a:latin typeface="+mn-lt"/>
                          <a:ea typeface="+mn-ea"/>
                          <a:cs typeface="+mn-cs"/>
                        </a:rPr>
                        <a:t>：針對創新構想進行小規模實驗或數值分析以驗證該構想可達成預期技術</a:t>
                      </a:r>
                      <a:r>
                        <a:rPr lang="en-US" altLang="zh-TW" sz="1400" b="0" i="0" kern="1200" dirty="0">
                          <a:solidFill>
                            <a:schemeClr val="tx1"/>
                          </a:solidFill>
                          <a:effectLst/>
                          <a:latin typeface="+mn-lt"/>
                          <a:ea typeface="+mn-ea"/>
                          <a:cs typeface="+mn-cs"/>
                        </a:rPr>
                        <a:t>(</a:t>
                      </a:r>
                      <a:r>
                        <a:rPr lang="zh-TW" altLang="en-US" sz="1400" b="0" i="0" kern="1200" dirty="0">
                          <a:solidFill>
                            <a:schemeClr val="tx1"/>
                          </a:solidFill>
                          <a:effectLst/>
                          <a:latin typeface="+mn-lt"/>
                          <a:ea typeface="+mn-ea"/>
                          <a:cs typeface="+mn-cs"/>
                        </a:rPr>
                        <a:t>計畫）目標之可行性研究。</a:t>
                      </a:r>
                    </a:p>
                    <a:p>
                      <a:pPr marL="285750" indent="-285750">
                        <a:spcAft>
                          <a:spcPts val="600"/>
                        </a:spcAft>
                        <a:buFont typeface="Arial" panose="020B0604020202020204" pitchFamily="34" charset="0"/>
                        <a:buChar char="•"/>
                      </a:pPr>
                      <a:r>
                        <a:rPr lang="zh-TW" altLang="en-US" sz="1400" b="1" i="0" kern="1200" dirty="0">
                          <a:solidFill>
                            <a:schemeClr val="tx1"/>
                          </a:solidFill>
                          <a:effectLst/>
                          <a:latin typeface="+mn-lt"/>
                          <a:ea typeface="+mn-ea"/>
                          <a:cs typeface="+mn-cs"/>
                        </a:rPr>
                        <a:t>研究開發</a:t>
                      </a:r>
                      <a:r>
                        <a:rPr lang="en-US" altLang="zh-TW" sz="1400" b="1" i="0" kern="1200" dirty="0">
                          <a:solidFill>
                            <a:schemeClr val="tx1"/>
                          </a:solidFill>
                          <a:effectLst/>
                          <a:latin typeface="+mn-lt"/>
                          <a:ea typeface="+mn-ea"/>
                          <a:cs typeface="+mn-cs"/>
                        </a:rPr>
                        <a:t>/</a:t>
                      </a:r>
                      <a:r>
                        <a:rPr lang="zh-TW" altLang="en-US" sz="1400" b="1" i="0" kern="1200" dirty="0">
                          <a:solidFill>
                            <a:schemeClr val="tx1"/>
                          </a:solidFill>
                          <a:effectLst/>
                          <a:latin typeface="+mn-lt"/>
                          <a:ea typeface="+mn-ea"/>
                          <a:cs typeface="+mn-cs"/>
                        </a:rPr>
                        <a:t>細部計畫</a:t>
                      </a:r>
                      <a:r>
                        <a:rPr lang="en-US" altLang="zh-TW" sz="1400" b="1" i="0" kern="1200" dirty="0">
                          <a:solidFill>
                            <a:schemeClr val="tx1"/>
                          </a:solidFill>
                          <a:effectLst/>
                          <a:latin typeface="+mn-lt"/>
                          <a:ea typeface="+mn-ea"/>
                          <a:cs typeface="+mn-cs"/>
                        </a:rPr>
                        <a:t>(Phase 2)</a:t>
                      </a:r>
                      <a:r>
                        <a:rPr lang="zh-TW" altLang="en-US" sz="1400" b="0" i="0" kern="1200" dirty="0">
                          <a:solidFill>
                            <a:schemeClr val="tx1"/>
                          </a:solidFill>
                          <a:effectLst/>
                          <a:latin typeface="+mn-lt"/>
                          <a:ea typeface="+mn-ea"/>
                          <a:cs typeface="+mn-cs"/>
                        </a:rPr>
                        <a:t>：針對具產業效益及明確可行性之創新構想進行產品、生產方法或服務機制研發，其中生產方法之研發可延伸至小量試產階段，結案前應包含 </a:t>
                      </a:r>
                      <a:r>
                        <a:rPr lang="en-US" altLang="zh-TW" sz="1400" b="0" i="0" kern="1200" dirty="0">
                          <a:solidFill>
                            <a:schemeClr val="tx1"/>
                          </a:solidFill>
                          <a:effectLst/>
                          <a:latin typeface="+mn-lt"/>
                          <a:ea typeface="+mn-ea"/>
                          <a:cs typeface="+mn-cs"/>
                        </a:rPr>
                        <a:t>1-3 </a:t>
                      </a:r>
                      <a:r>
                        <a:rPr lang="zh-TW" altLang="en-US" sz="1400" b="0" i="0" kern="1200" dirty="0">
                          <a:solidFill>
                            <a:schemeClr val="tx1"/>
                          </a:solidFill>
                          <a:effectLst/>
                          <a:latin typeface="+mn-lt"/>
                          <a:ea typeface="+mn-ea"/>
                          <a:cs typeface="+mn-cs"/>
                        </a:rPr>
                        <a:t>個月試營運。</a:t>
                      </a:r>
                      <a:endParaRPr lang="en-US" altLang="zh-TW" sz="1400" b="0" i="0" kern="1200" dirty="0">
                        <a:solidFill>
                          <a:schemeClr val="tx1"/>
                        </a:solidFill>
                        <a:effectLst/>
                        <a:latin typeface="+mn-lt"/>
                        <a:ea typeface="+mn-ea"/>
                        <a:cs typeface="+mn-cs"/>
                      </a:endParaRPr>
                    </a:p>
                    <a:p>
                      <a:pPr marL="285750" indent="-285750">
                        <a:spcAft>
                          <a:spcPts val="600"/>
                        </a:spcAft>
                        <a:buFont typeface="Arial" panose="020B0604020202020204" pitchFamily="34" charset="0"/>
                        <a:buChar char="•"/>
                      </a:pPr>
                      <a:r>
                        <a:rPr lang="zh-TW" altLang="en-US" sz="1400" b="1" i="0" kern="1200" dirty="0">
                          <a:solidFill>
                            <a:schemeClr val="tx1"/>
                          </a:solidFill>
                          <a:effectLst/>
                          <a:latin typeface="+mn-lt"/>
                          <a:ea typeface="+mn-ea"/>
                          <a:cs typeface="+mn-cs"/>
                        </a:rPr>
                        <a:t>加值應用 </a:t>
                      </a:r>
                      <a:r>
                        <a:rPr lang="en-US" altLang="zh-TW" sz="1400" b="1" i="0" kern="1200" dirty="0">
                          <a:solidFill>
                            <a:schemeClr val="tx1"/>
                          </a:solidFill>
                          <a:effectLst/>
                          <a:latin typeface="+mn-lt"/>
                          <a:ea typeface="+mn-ea"/>
                          <a:cs typeface="+mn-cs"/>
                        </a:rPr>
                        <a:t>(Phase 2 +)</a:t>
                      </a:r>
                      <a:r>
                        <a:rPr lang="zh-TW" altLang="en-US" sz="1400" b="0" i="0" kern="1200" dirty="0">
                          <a:solidFill>
                            <a:schemeClr val="tx1"/>
                          </a:solidFill>
                          <a:effectLst/>
                          <a:latin typeface="+mn-lt"/>
                          <a:ea typeface="+mn-ea"/>
                          <a:cs typeface="+mn-cs"/>
                        </a:rPr>
                        <a:t>：將 </a:t>
                      </a:r>
                      <a:r>
                        <a:rPr lang="en-US" altLang="zh-TW" sz="1400" b="0" i="0" kern="1200" dirty="0">
                          <a:solidFill>
                            <a:schemeClr val="tx1"/>
                          </a:solidFill>
                          <a:effectLst/>
                          <a:latin typeface="+mn-lt"/>
                          <a:ea typeface="+mn-ea"/>
                          <a:cs typeface="+mn-cs"/>
                        </a:rPr>
                        <a:t>Phase 2 </a:t>
                      </a:r>
                      <a:r>
                        <a:rPr lang="zh-TW" altLang="en-US" sz="1400" b="0" i="0" kern="1200" dirty="0">
                          <a:solidFill>
                            <a:schemeClr val="tx1"/>
                          </a:solidFill>
                          <a:effectLst/>
                          <a:latin typeface="+mn-lt"/>
                          <a:ea typeface="+mn-ea"/>
                          <a:cs typeface="+mn-cs"/>
                        </a:rPr>
                        <a:t>研發成果產品商品化所須之工程化技術、工業設計、模具開發技術、試量 產技術、初次市場調查等規劃，以達成技術加值，產品加值或價值鏈連結 與加值。廠商須於計畫結案後 </a:t>
                      </a:r>
                      <a:r>
                        <a:rPr lang="en-US" altLang="zh-TW" sz="1400" b="0" i="0" kern="1200" dirty="0">
                          <a:solidFill>
                            <a:schemeClr val="tx1"/>
                          </a:solidFill>
                          <a:effectLst/>
                          <a:latin typeface="+mn-lt"/>
                          <a:ea typeface="+mn-ea"/>
                          <a:cs typeface="+mn-cs"/>
                        </a:rPr>
                        <a:t>3 </a:t>
                      </a:r>
                      <a:r>
                        <a:rPr lang="zh-TW" altLang="en-US" sz="1400" b="0" i="0" kern="1200" dirty="0">
                          <a:solidFill>
                            <a:schemeClr val="tx1"/>
                          </a:solidFill>
                          <a:effectLst/>
                          <a:latin typeface="+mn-lt"/>
                          <a:ea typeface="+mn-ea"/>
                          <a:cs typeface="+mn-cs"/>
                        </a:rPr>
                        <a:t>年內取得該計畫研發成果之商品訂單。</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p:txBody>
          <a:bodyPr/>
          <a:lstStyle/>
          <a:p>
            <a:r>
              <a:rPr lang="en-US" altLang="zh-TW" dirty="0"/>
              <a:t>SBIR </a:t>
            </a:r>
            <a:r>
              <a:rPr lang="zh-TW" altLang="en-US" sz="2000" dirty="0"/>
              <a:t>經濟部中小企業處小型企業創新研發計畫</a:t>
            </a:r>
            <a:endParaRPr 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計畫執行期間</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Rectangle 13">
            <a:extLst>
              <a:ext uri="{FF2B5EF4-FFF2-40B4-BE49-F238E27FC236}">
                <a16:creationId xmlns:a16="http://schemas.microsoft.com/office/drawing/2014/main" id="{384805EE-65A7-4079-A5E1-6166851E3E07}"/>
              </a:ext>
            </a:extLst>
          </p:cNvPr>
          <p:cNvSpPr/>
          <p:nvPr/>
        </p:nvSpPr>
        <p:spPr>
          <a:xfrm>
            <a:off x="842831" y="465371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 name="TextBox 4">
            <a:hlinkClick r:id="rId6" action="ppaction://hlinksldjump"/>
            <a:extLst>
              <a:ext uri="{FF2B5EF4-FFF2-40B4-BE49-F238E27FC236}">
                <a16:creationId xmlns:a16="http://schemas.microsoft.com/office/drawing/2014/main" id="{F7740DD4-9D47-F0A8-38FF-FE4E300041F3}"/>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7" name="TextBox 6">
            <a:hlinkClick r:id="rId7" action="ppaction://hlinksldjump"/>
            <a:extLst>
              <a:ext uri="{FF2B5EF4-FFF2-40B4-BE49-F238E27FC236}">
                <a16:creationId xmlns:a16="http://schemas.microsoft.com/office/drawing/2014/main" id="{A6698AC1-AF35-FB0A-A047-A2952D4E0F26}"/>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3061920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20E02-7E45-8B66-649A-C8EC3F66270F}"/>
            </a:ext>
          </a:extLst>
        </p:cNvPr>
        <p:cNvGrpSpPr/>
        <p:nvPr/>
      </p:nvGrpSpPr>
      <p:grpSpPr>
        <a:xfrm>
          <a:off x="0" y="0"/>
          <a:ext cx="0" cy="0"/>
          <a:chOff x="0" y="0"/>
          <a:chExt cx="0" cy="0"/>
        </a:xfrm>
      </p:grpSpPr>
      <p:graphicFrame>
        <p:nvGraphicFramePr>
          <p:cNvPr id="9" name="Table 4">
            <a:extLst>
              <a:ext uri="{FF2B5EF4-FFF2-40B4-BE49-F238E27FC236}">
                <a16:creationId xmlns:a16="http://schemas.microsoft.com/office/drawing/2014/main" id="{A9618021-4B01-C880-0D32-BF18E72925B4}"/>
              </a:ext>
            </a:extLst>
          </p:cNvPr>
          <p:cNvGraphicFramePr>
            <a:graphicFrameLocks noGrp="1"/>
          </p:cNvGraphicFramePr>
          <p:nvPr>
            <p:extLst>
              <p:ext uri="{D42A27DB-BD31-4B8C-83A1-F6EECF244321}">
                <p14:modId xmlns:p14="http://schemas.microsoft.com/office/powerpoint/2010/main" val="3669910263"/>
              </p:ext>
            </p:extLst>
          </p:nvPr>
        </p:nvGraphicFramePr>
        <p:xfrm>
          <a:off x="524930" y="1453195"/>
          <a:ext cx="9867697" cy="4902447"/>
        </p:xfrm>
        <a:graphic>
          <a:graphicData uri="http://schemas.openxmlformats.org/drawingml/2006/table">
            <a:tbl>
              <a:tblPr firstRow="1" bandRow="1">
                <a:tableStyleId>{5940675A-B579-460E-94D1-54222C63F5DA}</a:tableStyleId>
              </a:tblPr>
              <a:tblGrid>
                <a:gridCol w="2022765">
                  <a:extLst>
                    <a:ext uri="{9D8B030D-6E8A-4147-A177-3AD203B41FA5}">
                      <a16:colId xmlns:a16="http://schemas.microsoft.com/office/drawing/2014/main" val="270881897"/>
                    </a:ext>
                  </a:extLst>
                </a:gridCol>
                <a:gridCol w="7844932">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a:t>不限產業</a:t>
                      </a:r>
                      <a:r>
                        <a:rPr lang="zh-TW" altLang="en-US" dirty="0"/>
                        <a:t>，由 </a:t>
                      </a:r>
                      <a:r>
                        <a:rPr lang="en-US" altLang="zh-TW" dirty="0"/>
                        <a:t>1 </a:t>
                      </a:r>
                      <a:r>
                        <a:rPr lang="zh-TW" altLang="en-US" dirty="0"/>
                        <a:t>家或多家企業提出，結合 </a:t>
                      </a:r>
                      <a:r>
                        <a:rPr lang="en-US" altLang="zh-TW" b="1" dirty="0"/>
                        <a:t>SI</a:t>
                      </a:r>
                      <a:r>
                        <a:rPr lang="zh-TW" altLang="en-US" b="1" dirty="0"/>
                        <a:t> 業者</a:t>
                      </a:r>
                      <a:r>
                        <a:rPr lang="zh-TW" altLang="en-US" dirty="0"/>
                        <a:t>或</a:t>
                      </a:r>
                      <a:r>
                        <a:rPr lang="zh-TW" altLang="en-US" b="1" dirty="0"/>
                        <a:t>法人</a:t>
                      </a:r>
                      <a:r>
                        <a:rPr lang="zh-TW" altLang="en-US" dirty="0"/>
                        <a:t>共同</a:t>
                      </a:r>
                      <a:r>
                        <a:rPr lang="zh-TW" altLang="en-US" sz="1800" kern="1200" dirty="0">
                          <a:solidFill>
                            <a:schemeClr val="tx1"/>
                          </a:solidFill>
                          <a:latin typeface="+mn-lt"/>
                          <a:ea typeface="+mn-ea"/>
                          <a:cs typeface="+mn-cs"/>
                        </a:rPr>
                        <a:t>開發</a:t>
                      </a:r>
                      <a:br>
                        <a:rPr lang="en-US" altLang="zh-TW" sz="1800" b="0" i="0" kern="1200" dirty="0">
                          <a:solidFill>
                            <a:schemeClr val="tx1"/>
                          </a:solidFill>
                          <a:effectLst/>
                          <a:latin typeface="+mn-lt"/>
                          <a:ea typeface="+mn-ea"/>
                          <a:cs typeface="+mn-cs"/>
                        </a:rPr>
                      </a:br>
                      <a:r>
                        <a:rPr lang="zh-TW" altLang="en-US" sz="1400" kern="1200" noProof="0" dirty="0">
                          <a:solidFill>
                            <a:schemeClr val="bg1">
                              <a:lumMod val="50000"/>
                            </a:schemeClr>
                          </a:solidFill>
                          <a:latin typeface="+mn-lt"/>
                          <a:ea typeface="+mn-ea"/>
                          <a:cs typeface="+mn-cs"/>
                          <a:sym typeface="Arial"/>
                        </a:rPr>
                        <a:t>依法登記、公司淨值為正、非銀行拒絕往來戶、非陸資。</a:t>
                      </a:r>
                      <a:endParaRPr lang="en-US" altLang="zh-TW" sz="1400" kern="1200" noProof="0" dirty="0">
                        <a:solidFill>
                          <a:schemeClr val="bg1">
                            <a:lumMod val="50000"/>
                          </a:schemeClr>
                        </a:solidFill>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最高補助</a:t>
                      </a:r>
                      <a:r>
                        <a:rPr lang="en-US" altLang="zh-TW" dirty="0"/>
                        <a:t>50%</a:t>
                      </a:r>
                      <a:r>
                        <a:rPr lang="zh-TW" altLang="en-US" dirty="0"/>
                        <a:t>，上限 </a:t>
                      </a:r>
                      <a:r>
                        <a:rPr lang="en-US" altLang="zh-TW" dirty="0"/>
                        <a:t>NT$3000</a:t>
                      </a:r>
                      <a:r>
                        <a:rPr lang="zh-TW" altLang="en-US" dirty="0"/>
                        <a:t>萬 </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i="0" kern="1200" dirty="0">
                          <a:solidFill>
                            <a:schemeClr val="bg1">
                              <a:lumMod val="50000"/>
                            </a:schemeClr>
                          </a:solidFill>
                          <a:effectLst/>
                          <a:latin typeface="+mn-lt"/>
                          <a:ea typeface="+mn-ea"/>
                          <a:cs typeface="+mn-cs"/>
                        </a:rPr>
                        <a:t>技術引進與委託比例超過總經費</a:t>
                      </a:r>
                      <a:r>
                        <a:rPr lang="en-US" altLang="zh-TW" sz="1400" b="0" i="0" kern="1200" dirty="0">
                          <a:solidFill>
                            <a:schemeClr val="bg1">
                              <a:lumMod val="50000"/>
                            </a:schemeClr>
                          </a:solidFill>
                          <a:effectLst/>
                          <a:latin typeface="+mn-lt"/>
                          <a:ea typeface="+mn-ea"/>
                          <a:cs typeface="+mn-cs"/>
                        </a:rPr>
                        <a:t>40</a:t>
                      </a:r>
                      <a:r>
                        <a:rPr lang="zh-TW" altLang="en-US" sz="1400" b="0" i="0" kern="1200" dirty="0">
                          <a:solidFill>
                            <a:schemeClr val="bg1">
                              <a:lumMod val="50000"/>
                            </a:schemeClr>
                          </a:solidFill>
                          <a:effectLst/>
                          <a:latin typeface="+mn-lt"/>
                          <a:ea typeface="+mn-ea"/>
                          <a:cs typeface="+mn-cs"/>
                        </a:rPr>
                        <a:t>％須敘明理由</a:t>
                      </a:r>
                      <a:endParaRPr lang="en-US" altLang="zh-TW" sz="1400" dirty="0">
                        <a:solidFill>
                          <a:schemeClr val="bg1">
                            <a:lumMod val="50000"/>
                          </a:schemeClr>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b="1" i="0" kern="1200" dirty="0">
                          <a:solidFill>
                            <a:srgbClr val="FF0000"/>
                          </a:solidFill>
                          <a:effectLst/>
                          <a:latin typeface="+mn-lt"/>
                          <a:ea typeface="+mn-ea"/>
                          <a:cs typeface="+mn-cs"/>
                        </a:rPr>
                        <a:t>開發 </a:t>
                      </a:r>
                      <a:r>
                        <a:rPr lang="en-US" altLang="zh-TW" sz="1800" b="1" i="0" kern="1200" dirty="0">
                          <a:solidFill>
                            <a:srgbClr val="FF0000"/>
                          </a:solidFill>
                          <a:effectLst/>
                          <a:latin typeface="+mn-lt"/>
                          <a:ea typeface="+mn-ea"/>
                          <a:cs typeface="+mn-cs"/>
                        </a:rPr>
                        <a:t>AI</a:t>
                      </a:r>
                      <a:r>
                        <a:rPr lang="zh-TW" altLang="en-US" sz="1800" b="1" i="0" kern="1200" dirty="0">
                          <a:solidFill>
                            <a:srgbClr val="FF0000"/>
                          </a:solidFill>
                          <a:effectLst/>
                          <a:latin typeface="+mn-lt"/>
                          <a:ea typeface="+mn-ea"/>
                          <a:cs typeface="+mn-cs"/>
                        </a:rPr>
                        <a:t> 應用技術</a:t>
                      </a:r>
                      <a:r>
                        <a:rPr lang="zh-TW" altLang="en-US" sz="1800" b="0" i="0" kern="1200" dirty="0">
                          <a:solidFill>
                            <a:schemeClr val="tx1"/>
                          </a:solidFill>
                          <a:effectLst/>
                          <a:latin typeface="+mn-lt"/>
                          <a:ea typeface="+mn-ea"/>
                          <a:cs typeface="+mn-cs"/>
                        </a:rPr>
                        <a:t>，導入場域驗證，推動關鍵產品國際輸出</a:t>
                      </a:r>
                      <a:r>
                        <a:rPr lang="en-US" altLang="zh-TW" sz="1800" b="0" i="0" kern="1200" dirty="0">
                          <a:solidFill>
                            <a:schemeClr val="tx1"/>
                          </a:solidFill>
                          <a:effectLst/>
                          <a:latin typeface="+mn-lt"/>
                          <a:ea typeface="+mn-ea"/>
                          <a:cs typeface="+mn-cs"/>
                        </a:rPr>
                        <a:t>/</a:t>
                      </a:r>
                      <a:r>
                        <a:rPr lang="zh-TW" altLang="en-US" sz="1800" b="0" i="0" kern="1200" dirty="0">
                          <a:solidFill>
                            <a:schemeClr val="tx1"/>
                          </a:solidFill>
                          <a:effectLst/>
                          <a:latin typeface="+mn-lt"/>
                          <a:ea typeface="+mn-ea"/>
                          <a:cs typeface="+mn-cs"/>
                        </a:rPr>
                        <a:t> </a:t>
                      </a:r>
                      <a:r>
                        <a:rPr lang="en-US" altLang="zh-TW" sz="1800" b="0" i="0" kern="1200" dirty="0">
                          <a:solidFill>
                            <a:srgbClr val="FF0000"/>
                          </a:solidFill>
                          <a:effectLst/>
                          <a:latin typeface="+mn-lt"/>
                          <a:ea typeface="+mn-ea"/>
                          <a:cs typeface="+mn-cs"/>
                        </a:rPr>
                        <a:t>AI</a:t>
                      </a:r>
                      <a:r>
                        <a:rPr lang="zh-TW" altLang="en-US" sz="1800" b="0" i="0" kern="1200" dirty="0">
                          <a:solidFill>
                            <a:srgbClr val="FF0000"/>
                          </a:solidFill>
                          <a:effectLst/>
                          <a:latin typeface="+mn-lt"/>
                          <a:ea typeface="+mn-ea"/>
                          <a:cs typeface="+mn-cs"/>
                        </a:rPr>
                        <a:t> </a:t>
                      </a:r>
                      <a:r>
                        <a:rPr lang="zh-TW" altLang="en-US" sz="1800" b="0" i="0" kern="1200" dirty="0">
                          <a:solidFill>
                            <a:schemeClr val="tx1"/>
                          </a:solidFill>
                          <a:effectLst/>
                          <a:latin typeface="+mn-lt"/>
                          <a:ea typeface="+mn-ea"/>
                          <a:cs typeface="+mn-cs"/>
                        </a:rPr>
                        <a:t>系統整廠輸出</a:t>
                      </a:r>
                    </a:p>
                    <a:p>
                      <a:pPr marL="0" indent="0">
                        <a:buNone/>
                      </a:pPr>
                      <a:r>
                        <a:rPr lang="zh-TW" altLang="en-US" sz="1600" dirty="0">
                          <a:solidFill>
                            <a:schemeClr val="tx1"/>
                          </a:solidFill>
                        </a:rPr>
                        <a:t>分為「導入」及「擴散」兩種形式：</a:t>
                      </a:r>
                      <a:endParaRPr lang="en-US" altLang="zh-TW" sz="16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buAutoNum type="arabicPeriod"/>
                      </a:pPr>
                      <a:endParaRPr lang="en-US" altLang="zh-TW" sz="1400" dirty="0">
                        <a:solidFill>
                          <a:schemeClr val="tx1"/>
                        </a:solidFill>
                      </a:endParaRPr>
                    </a:p>
                    <a:p>
                      <a:pPr marL="342900" indent="-342900">
                        <a:buAutoNum type="arabicPeriod"/>
                      </a:pPr>
                      <a:r>
                        <a:rPr lang="zh-TW" altLang="en-US" sz="1800" b="1" dirty="0">
                          <a:solidFill>
                            <a:schemeClr val="tx1"/>
                          </a:solidFill>
                        </a:rPr>
                        <a:t>導入型：導入</a:t>
                      </a:r>
                      <a:r>
                        <a:rPr lang="en-US" altLang="zh-TW" sz="1800" b="1" dirty="0">
                          <a:solidFill>
                            <a:schemeClr val="tx1"/>
                          </a:solidFill>
                        </a:rPr>
                        <a:t>AI</a:t>
                      </a:r>
                      <a:r>
                        <a:rPr lang="zh-TW" altLang="en-US" sz="1800" b="1" dirty="0">
                          <a:solidFill>
                            <a:schemeClr val="tx1"/>
                          </a:solidFill>
                        </a:rPr>
                        <a:t>技術，上限</a:t>
                      </a:r>
                      <a:r>
                        <a:rPr lang="en-US" altLang="zh-TW" sz="1800" b="1" dirty="0">
                          <a:solidFill>
                            <a:schemeClr val="tx1"/>
                          </a:solidFill>
                        </a:rPr>
                        <a:t>2000</a:t>
                      </a:r>
                      <a:r>
                        <a:rPr lang="zh-TW" altLang="en-US" sz="1800" b="1" dirty="0">
                          <a:solidFill>
                            <a:schemeClr val="tx1"/>
                          </a:solidFill>
                        </a:rPr>
                        <a:t>萬，另可加碼</a:t>
                      </a:r>
                      <a:r>
                        <a:rPr lang="en-US" altLang="zh-TW" sz="1800" b="1" dirty="0">
                          <a:solidFill>
                            <a:schemeClr val="tx1"/>
                          </a:solidFill>
                        </a:rPr>
                        <a:t>1000</a:t>
                      </a:r>
                      <a:r>
                        <a:rPr lang="zh-TW" altLang="en-US" sz="1800" b="1" dirty="0">
                          <a:solidFill>
                            <a:schemeClr val="tx1"/>
                          </a:solidFill>
                        </a:rPr>
                        <a:t>萬擴散</a:t>
                      </a:r>
                      <a:r>
                        <a:rPr lang="en-US" altLang="zh-TW" sz="1800" b="1" dirty="0">
                          <a:solidFill>
                            <a:schemeClr val="tx1"/>
                          </a:solidFill>
                        </a:rPr>
                        <a:t>4</a:t>
                      </a:r>
                      <a:r>
                        <a:rPr lang="zh-TW" altLang="en-US" sz="1800" b="1" dirty="0">
                          <a:solidFill>
                            <a:schemeClr val="tx1"/>
                          </a:solidFill>
                        </a:rPr>
                        <a:t>家企業</a:t>
                      </a:r>
                      <a:endParaRPr lang="en-US" altLang="zh-TW" sz="1800" b="1" dirty="0">
                        <a:solidFill>
                          <a:schemeClr val="tx1"/>
                        </a:solidFill>
                      </a:endParaRPr>
                    </a:p>
                    <a:p>
                      <a:pPr marL="342900" indent="-342900">
                        <a:buAutoNum type="arabicPeriod"/>
                      </a:pPr>
                      <a:r>
                        <a:rPr lang="zh-TW" altLang="en-US" sz="1800" b="1" dirty="0">
                          <a:solidFill>
                            <a:schemeClr val="tx1"/>
                          </a:solidFill>
                        </a:rPr>
                        <a:t>擴散型：系統整合業者主導，上限</a:t>
                      </a:r>
                      <a:r>
                        <a:rPr lang="en-US" altLang="zh-TW" sz="1800" b="1" dirty="0">
                          <a:solidFill>
                            <a:schemeClr val="tx1"/>
                          </a:solidFill>
                        </a:rPr>
                        <a:t>2000</a:t>
                      </a:r>
                      <a:r>
                        <a:rPr lang="zh-TW" altLang="en-US" sz="1800" b="1" dirty="0">
                          <a:solidFill>
                            <a:schemeClr val="tx1"/>
                          </a:solidFill>
                        </a:rPr>
                        <a:t>萬，擴散</a:t>
                      </a:r>
                      <a:r>
                        <a:rPr lang="en-US" altLang="zh-TW" sz="1800" b="1" dirty="0">
                          <a:solidFill>
                            <a:schemeClr val="tx1"/>
                          </a:solidFill>
                        </a:rPr>
                        <a:t>AI</a:t>
                      </a:r>
                      <a:r>
                        <a:rPr lang="zh-TW" altLang="en-US" sz="1800" b="1" dirty="0">
                          <a:solidFill>
                            <a:schemeClr val="tx1"/>
                          </a:solidFill>
                        </a:rPr>
                        <a:t>技術至</a:t>
                      </a:r>
                      <a:r>
                        <a:rPr lang="en-US" altLang="zh-TW" sz="1800" b="1" dirty="0">
                          <a:solidFill>
                            <a:schemeClr val="tx1"/>
                          </a:solidFill>
                        </a:rPr>
                        <a:t>8+</a:t>
                      </a:r>
                      <a:r>
                        <a:rPr lang="zh-TW" altLang="en-US" sz="1800" b="1" dirty="0">
                          <a:solidFill>
                            <a:schemeClr val="tx1"/>
                          </a:solidFill>
                        </a:rPr>
                        <a:t>企業</a:t>
                      </a:r>
                      <a:endParaRPr lang="en-US" altLang="zh-TW" sz="1800" b="1" dirty="0">
                        <a:solidFill>
                          <a:schemeClr val="tx1"/>
                        </a:solidFill>
                      </a:endParaRPr>
                    </a:p>
                    <a:p>
                      <a:pPr marL="0" indent="0">
                        <a:buNone/>
                      </a:pPr>
                      <a:endParaRPr lang="en-US" altLang="zh-TW" sz="1050" dirty="0"/>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dirty="0"/>
                        <a:t>聚焦八大關鍵產業但</a:t>
                      </a:r>
                      <a:r>
                        <a:rPr lang="zh-TW" altLang="en-US" sz="1400" u="sng" dirty="0"/>
                        <a:t>不以此為限</a:t>
                      </a:r>
                      <a:r>
                        <a:rPr lang="zh-TW" altLang="en-US" sz="1400" dirty="0"/>
                        <a:t>，並可提升產業競爭力、附加價值且達到</a:t>
                      </a:r>
                      <a:r>
                        <a:rPr lang="zh-TW" altLang="en-US" sz="1400" b="1" dirty="0"/>
                        <a:t>國際輸出</a:t>
                      </a:r>
                      <a:endParaRPr lang="en-US" altLang="zh-TW" sz="1400" b="1" dirty="0"/>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dirty="0"/>
                        <a:t>八大關鍵產業</a:t>
                      </a:r>
                      <a:r>
                        <a:rPr lang="zh-TW" altLang="en-US" sz="1600" dirty="0"/>
                        <a:t>：</a:t>
                      </a:r>
                      <a:r>
                        <a:rPr lang="zh-TW" altLang="en-US" sz="1600" b="1" dirty="0">
                          <a:solidFill>
                            <a:schemeClr val="accent1"/>
                          </a:solidFill>
                        </a:rPr>
                        <a:t>半導體製造</a:t>
                      </a:r>
                      <a:r>
                        <a:rPr lang="zh-TW" altLang="en-US" sz="1600" dirty="0"/>
                        <a:t>、</a:t>
                      </a:r>
                      <a:r>
                        <a:rPr lang="zh-TW" altLang="en-US" sz="1600" b="1" kern="1200" dirty="0">
                          <a:solidFill>
                            <a:schemeClr val="accent1"/>
                          </a:solidFill>
                          <a:latin typeface="+mn-lt"/>
                          <a:ea typeface="+mn-ea"/>
                          <a:cs typeface="+mn-cs"/>
                        </a:rPr>
                        <a:t>精密機械</a:t>
                      </a:r>
                      <a:r>
                        <a:rPr lang="zh-TW" altLang="en-US" sz="1600" dirty="0"/>
                        <a:t>、</a:t>
                      </a:r>
                      <a:r>
                        <a:rPr lang="zh-TW" altLang="en-US" sz="1600" b="1" kern="1200" dirty="0">
                          <a:solidFill>
                            <a:schemeClr val="accent1"/>
                          </a:solidFill>
                          <a:latin typeface="+mn-lt"/>
                          <a:ea typeface="+mn-ea"/>
                          <a:cs typeface="+mn-cs"/>
                        </a:rPr>
                        <a:t>醫療照護</a:t>
                      </a:r>
                      <a:r>
                        <a:rPr lang="zh-TW" altLang="en-US" sz="1600" dirty="0"/>
                        <a:t>、</a:t>
                      </a:r>
                      <a:r>
                        <a:rPr lang="zh-TW" altLang="en-US" sz="1600" b="1" kern="1200" dirty="0">
                          <a:solidFill>
                            <a:schemeClr val="accent1"/>
                          </a:solidFill>
                          <a:latin typeface="+mn-lt"/>
                          <a:ea typeface="+mn-ea"/>
                          <a:cs typeface="+mn-cs"/>
                        </a:rPr>
                        <a:t>電子組裝</a:t>
                      </a:r>
                      <a:r>
                        <a:rPr lang="zh-TW" altLang="en-US" sz="1600" dirty="0"/>
                        <a:t>、</a:t>
                      </a:r>
                      <a:r>
                        <a:rPr lang="zh-TW" altLang="en-US" sz="1600" b="1" kern="1200" dirty="0">
                          <a:solidFill>
                            <a:schemeClr val="accent1"/>
                          </a:solidFill>
                          <a:latin typeface="+mn-lt"/>
                          <a:ea typeface="+mn-ea"/>
                          <a:cs typeface="+mn-cs"/>
                        </a:rPr>
                        <a:t>零售流通</a:t>
                      </a:r>
                      <a:r>
                        <a:rPr lang="zh-TW" altLang="en-US" sz="1600" dirty="0"/>
                        <a:t>、</a:t>
                      </a:r>
                      <a:br>
                        <a:rPr lang="en-US" altLang="zh-TW" sz="1600" dirty="0"/>
                      </a:br>
                      <a:r>
                        <a:rPr lang="zh-TW" altLang="en-US" sz="1600" dirty="0"/>
                        <a:t>                          </a:t>
                      </a:r>
                      <a:r>
                        <a:rPr lang="zh-TW" altLang="en-US" sz="1600" b="1" kern="1200" dirty="0">
                          <a:solidFill>
                            <a:schemeClr val="accent1"/>
                          </a:solidFill>
                          <a:latin typeface="+mn-lt"/>
                          <a:ea typeface="+mn-ea"/>
                          <a:cs typeface="+mn-cs"/>
                        </a:rPr>
                        <a:t>化工與塑膠</a:t>
                      </a:r>
                      <a:r>
                        <a:rPr lang="zh-TW" altLang="en-US" sz="1600" dirty="0"/>
                        <a:t>、</a:t>
                      </a:r>
                      <a:r>
                        <a:rPr lang="zh-TW" altLang="en-US" sz="1600" b="1" kern="1200" dirty="0">
                          <a:solidFill>
                            <a:schemeClr val="accent1"/>
                          </a:solidFill>
                          <a:latin typeface="+mn-lt"/>
                          <a:ea typeface="+mn-ea"/>
                          <a:cs typeface="+mn-cs"/>
                        </a:rPr>
                        <a:t>金屬與五金加工</a:t>
                      </a:r>
                      <a:r>
                        <a:rPr lang="zh-TW" altLang="en-US" sz="1600" dirty="0"/>
                        <a:t>、</a:t>
                      </a:r>
                      <a:r>
                        <a:rPr lang="zh-TW" altLang="en-US" sz="1600" b="1" kern="1200" dirty="0">
                          <a:solidFill>
                            <a:schemeClr val="accent1"/>
                          </a:solidFill>
                          <a:latin typeface="+mn-lt"/>
                          <a:ea typeface="+mn-ea"/>
                          <a:cs typeface="+mn-cs"/>
                        </a:rPr>
                        <a:t>農業與食品加工 </a:t>
                      </a:r>
                      <a:r>
                        <a:rPr lang="en-US" altLang="zh-TW" sz="1400" kern="1200" dirty="0">
                          <a:solidFill>
                            <a:schemeClr val="bg1">
                              <a:lumMod val="50000"/>
                            </a:schemeClr>
                          </a:solidFill>
                          <a:latin typeface="+mn-lt"/>
                          <a:ea typeface="+mn-ea"/>
                          <a:cs typeface="+mn-cs"/>
                        </a:rPr>
                        <a:t>(</a:t>
                      </a:r>
                      <a:r>
                        <a:rPr lang="zh-TW" altLang="en-US" sz="1400" kern="1200" dirty="0">
                          <a:solidFill>
                            <a:schemeClr val="bg1">
                              <a:lumMod val="50000"/>
                            </a:schemeClr>
                          </a:solidFill>
                          <a:latin typeface="+mn-lt"/>
                          <a:ea typeface="+mn-ea"/>
                          <a:cs typeface="+mn-cs"/>
                        </a:rPr>
                        <a:t>不以此為限</a:t>
                      </a:r>
                      <a:r>
                        <a:rPr lang="en-US" altLang="zh-TW" sz="1400" kern="1200" dirty="0">
                          <a:solidFill>
                            <a:schemeClr val="bg1">
                              <a:lumMod val="50000"/>
                            </a:schemeClr>
                          </a:solidFill>
                          <a:latin typeface="+mn-lt"/>
                          <a:ea typeface="+mn-ea"/>
                          <a:cs typeface="+mn-cs"/>
                        </a:rPr>
                        <a:t>)</a:t>
                      </a: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dirty="0"/>
                        <a:t>產出研發成果</a:t>
                      </a:r>
                      <a:r>
                        <a:rPr lang="zh-TW" altLang="en-US" sz="1400" b="1" dirty="0">
                          <a:solidFill>
                            <a:srgbClr val="FF0000"/>
                          </a:solidFill>
                        </a:rPr>
                        <a:t>需運用國際同步之</a:t>
                      </a:r>
                      <a:r>
                        <a:rPr lang="en-US" altLang="zh-TW" sz="1400" b="1" dirty="0">
                          <a:solidFill>
                            <a:srgbClr val="FF0000"/>
                          </a:solidFill>
                        </a:rPr>
                        <a:t>AI</a:t>
                      </a:r>
                      <a:r>
                        <a:rPr lang="zh-TW" altLang="en-US" sz="1400" b="1" dirty="0">
                          <a:solidFill>
                            <a:srgbClr val="FF0000"/>
                          </a:solidFill>
                        </a:rPr>
                        <a:t>技術 </a:t>
                      </a:r>
                      <a:r>
                        <a:rPr lang="en-US" altLang="zh-TW" sz="1400" dirty="0"/>
                        <a:t>(AI</a:t>
                      </a:r>
                      <a:r>
                        <a:rPr lang="zh-TW" altLang="en-US" sz="1400" dirty="0"/>
                        <a:t>模型和演算法、</a:t>
                      </a:r>
                      <a:r>
                        <a:rPr lang="en-US" altLang="zh-TW" sz="1400" dirty="0"/>
                        <a:t>AI</a:t>
                      </a:r>
                      <a:r>
                        <a:rPr lang="zh-TW" altLang="en-US" sz="1400" dirty="0"/>
                        <a:t>運算平台、資料安全機制</a:t>
                      </a:r>
                      <a:r>
                        <a:rPr lang="en-US" altLang="zh-TW" sz="1400" dirty="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BCFED1E-C81C-E51B-27B9-698C3849E389}"/>
              </a:ext>
            </a:extLst>
          </p:cNvPr>
          <p:cNvGraphicFramePr>
            <a:graphicFrameLocks noGrp="1"/>
          </p:cNvGraphicFramePr>
          <p:nvPr>
            <p:extLst>
              <p:ext uri="{D42A27DB-BD31-4B8C-83A1-F6EECF244321}">
                <p14:modId xmlns:p14="http://schemas.microsoft.com/office/powerpoint/2010/main" val="3747146351"/>
              </p:ext>
            </p:extLst>
          </p:nvPr>
        </p:nvGraphicFramePr>
        <p:xfrm>
          <a:off x="10392627" y="323818"/>
          <a:ext cx="1692000" cy="3298436"/>
        </p:xfrm>
        <a:graphic>
          <a:graphicData uri="http://schemas.openxmlformats.org/drawingml/2006/table">
            <a:tbl>
              <a:tblPr firstRow="1" bandRow="1">
                <a:tableStyleId>{5940675A-B579-460E-94D1-54222C63F5DA}</a:tableStyleId>
              </a:tblPr>
              <a:tblGrid>
                <a:gridCol w="1692000">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altLang="zh-TW" sz="1050" b="1" i="0" kern="1200" dirty="0">
                          <a:solidFill>
                            <a:schemeClr val="tx1"/>
                          </a:solidFill>
                          <a:effectLst/>
                          <a:latin typeface="+mn-lt"/>
                          <a:ea typeface="+mn-ea"/>
                          <a:cs typeface="+mn-cs"/>
                        </a:rPr>
                        <a:t>8/19 ~ </a:t>
                      </a:r>
                      <a:r>
                        <a:rPr lang="en-US" altLang="zh-TW" sz="1050" b="1" i="0" kern="1200" dirty="0">
                          <a:solidFill>
                            <a:srgbClr val="FF0000"/>
                          </a:solidFill>
                          <a:effectLst/>
                          <a:latin typeface="+mn-lt"/>
                          <a:ea typeface="+mn-ea"/>
                          <a:cs typeface="+mn-cs"/>
                        </a:rPr>
                        <a:t>11/28</a:t>
                      </a:r>
                    </a:p>
                    <a:p>
                      <a:pPr algn="ctr"/>
                      <a:r>
                        <a:rPr lang="en-US" altLang="zh-TW" sz="1050" b="0" i="0" kern="1200" dirty="0">
                          <a:solidFill>
                            <a:schemeClr val="tx1"/>
                          </a:solidFill>
                          <a:effectLst/>
                          <a:latin typeface="+mn-lt"/>
                          <a:ea typeface="+mn-ea"/>
                          <a:cs typeface="+mn-cs"/>
                        </a:rPr>
                        <a:t>(</a:t>
                      </a:r>
                      <a:r>
                        <a:rPr lang="zh-TW" altLang="en-US" sz="1050" b="0" i="0" kern="1200" dirty="0">
                          <a:solidFill>
                            <a:schemeClr val="tx1"/>
                          </a:solidFill>
                          <a:effectLst/>
                          <a:latin typeface="+mn-lt"/>
                          <a:ea typeface="+mn-ea"/>
                          <a:cs typeface="+mn-cs"/>
                        </a:rPr>
                        <a:t>隨到隨審</a:t>
                      </a:r>
                      <a:r>
                        <a:rPr lang="en-US" altLang="zh-TW" sz="1050" b="0" i="0" kern="1200" dirty="0">
                          <a:solidFill>
                            <a:schemeClr val="tx1"/>
                          </a:solidFill>
                          <a:effectLst/>
                          <a:latin typeface="+mn-lt"/>
                          <a:ea typeface="+mn-ea"/>
                          <a:cs typeface="+mn-cs"/>
                        </a:rPr>
                        <a:t>)</a:t>
                      </a:r>
                      <a:endParaRPr lang="en-US" altLang="zh-TW" sz="1050" b="1"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900" kern="1200" dirty="0">
                          <a:solidFill>
                            <a:schemeClr val="tx1"/>
                          </a:solidFill>
                          <a:latin typeface="+mn-lt"/>
                          <a:ea typeface="+mn-ea"/>
                          <a:cs typeface="+mn-cs"/>
                        </a:rPr>
                        <a:t>開始日得由申請當月份起算，但不晚於計畫核定後</a:t>
                      </a:r>
                      <a:r>
                        <a:rPr lang="en-US" altLang="zh-TW" sz="900" kern="1200" dirty="0">
                          <a:solidFill>
                            <a:schemeClr val="tx1"/>
                          </a:solidFill>
                          <a:latin typeface="+mn-lt"/>
                          <a:ea typeface="+mn-ea"/>
                          <a:cs typeface="+mn-cs"/>
                        </a:rPr>
                        <a:t>2</a:t>
                      </a:r>
                      <a:r>
                        <a:rPr lang="zh-TW" altLang="en-US" sz="900" kern="1200" dirty="0">
                          <a:solidFill>
                            <a:schemeClr val="tx1"/>
                          </a:solidFill>
                          <a:latin typeface="+mn-lt"/>
                          <a:ea typeface="+mn-ea"/>
                          <a:cs typeface="+mn-cs"/>
                        </a:rPr>
                        <a:t>個月內</a:t>
                      </a:r>
                      <a:endParaRPr lang="en-US" altLang="zh-TW" sz="9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經濟部 產業技術司</a:t>
                      </a:r>
                      <a:endParaRPr lang="en-US" altLang="zh-TW" sz="1050" dirty="0"/>
                    </a:p>
                    <a:p>
                      <a:pPr algn="ctr"/>
                      <a:r>
                        <a:rPr lang="en-US" altLang="zh-TW" sz="1050" dirty="0"/>
                        <a:t>A+</a:t>
                      </a:r>
                      <a:r>
                        <a:rPr lang="zh-TW" altLang="en-US" sz="1050" dirty="0"/>
                        <a:t>企業創新專案辦公室</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hlinkClick r:id="rId3"/>
                        </a:rPr>
                        <a:t>計畫官網</a:t>
                      </a:r>
                      <a:endParaRPr lang="en-US" altLang="zh-TW" sz="1050"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hlinkClick r:id="rId4"/>
                        </a:rPr>
                        <a:t>申請須知</a:t>
                      </a:r>
                      <a:endParaRPr lang="en-US" altLang="zh-TW" sz="1050"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hlinkClick r:id="rId5"/>
                        </a:rPr>
                        <a:t>計畫申請表</a:t>
                      </a:r>
                      <a:endParaRPr lang="en-US" altLang="zh-TW" sz="1050"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hlinkClick r:id="rId6"/>
                        </a:rPr>
                        <a:t>計畫書格式</a:t>
                      </a:r>
                      <a:endParaRPr lang="en-US" altLang="zh-TW" sz="1050"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hlinkClick r:id="rId7"/>
                        </a:rPr>
                        <a:t>計畫經費需求試算表</a:t>
                      </a:r>
                      <a:endParaRPr lang="en-US" altLang="zh-TW" sz="1050"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FD97DA65-5CDD-0BF0-9999-71F24AD978CE}"/>
              </a:ext>
            </a:extLst>
          </p:cNvPr>
          <p:cNvSpPr>
            <a:spLocks noGrp="1"/>
          </p:cNvSpPr>
          <p:nvPr>
            <p:ph type="title"/>
          </p:nvPr>
        </p:nvSpPr>
        <p:spPr>
          <a:xfrm>
            <a:off x="609600" y="436019"/>
            <a:ext cx="10972800" cy="812530"/>
          </a:xfrm>
        </p:spPr>
        <p:txBody>
          <a:bodyPr/>
          <a:lstStyle/>
          <a:p>
            <a:r>
              <a:rPr lang="en-US" altLang="zh-TW" dirty="0"/>
              <a:t>A+</a:t>
            </a:r>
            <a:r>
              <a:rPr lang="zh-TW" altLang="en-US" dirty="0"/>
              <a:t> </a:t>
            </a:r>
            <a:r>
              <a:rPr lang="zh-TW" altLang="en-US" sz="2000" dirty="0"/>
              <a:t>企業創新研發淬鍊計畫</a:t>
            </a:r>
            <a:r>
              <a:rPr lang="en-US" altLang="zh-TW" sz="2000" dirty="0"/>
              <a:t>- </a:t>
            </a:r>
            <a:r>
              <a:rPr lang="en-US" altLang="zh-TW" sz="2800" dirty="0"/>
              <a:t>AI</a:t>
            </a:r>
            <a:r>
              <a:rPr lang="zh-TW" altLang="en-US" sz="2800" dirty="0"/>
              <a:t>應用躍昇</a:t>
            </a:r>
            <a:r>
              <a:rPr lang="zh-TW" altLang="en-US" sz="2000" dirty="0"/>
              <a:t>計畫</a:t>
            </a:r>
            <a:br>
              <a:rPr lang="zh-TW" altLang="en-US" sz="2000" dirty="0"/>
            </a:br>
            <a:endParaRPr lang="zh-TW" altLang="en-US" sz="2000" dirty="0"/>
          </a:p>
        </p:txBody>
      </p:sp>
      <p:sp>
        <p:nvSpPr>
          <p:cNvPr id="4" name="Slide Number Placeholder 3">
            <a:extLst>
              <a:ext uri="{FF2B5EF4-FFF2-40B4-BE49-F238E27FC236}">
                <a16:creationId xmlns:a16="http://schemas.microsoft.com/office/drawing/2014/main" id="{4890DEE0-4392-3AE7-A0FE-CFDC1F56FA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381E0D2B-DFB2-2CE9-661C-4D30A27A72E6}"/>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11DC6075-6942-7204-EE6C-72C7E0676B93}"/>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91188942-1555-A993-E458-F607295CED54}"/>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41D0C4CD-1561-5967-D329-E91A14D8C508}"/>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計畫執行期間</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96BD9E43-A21B-9634-4CE1-3AAB9D52D835}"/>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4361CE48-1835-4299-467D-AFB285DC120F}"/>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TextBox 13">
            <a:hlinkClick r:id="rId8" action="ppaction://hlinksldjump"/>
            <a:extLst>
              <a:ext uri="{FF2B5EF4-FFF2-40B4-BE49-F238E27FC236}">
                <a16:creationId xmlns:a16="http://schemas.microsoft.com/office/drawing/2014/main" id="{B468DBDA-7541-5D32-F914-2E9A0FF12D95}"/>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 name="TextBox 4">
            <a:hlinkClick r:id="rId9" action="ppaction://hlinksldjump"/>
            <a:extLst>
              <a:ext uri="{FF2B5EF4-FFF2-40B4-BE49-F238E27FC236}">
                <a16:creationId xmlns:a16="http://schemas.microsoft.com/office/drawing/2014/main" id="{303A7E9A-10BF-3E13-3A5A-93951FE63BB6}"/>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
        <p:nvSpPr>
          <p:cNvPr id="6" name="Rectangle 5">
            <a:extLst>
              <a:ext uri="{FF2B5EF4-FFF2-40B4-BE49-F238E27FC236}">
                <a16:creationId xmlns:a16="http://schemas.microsoft.com/office/drawing/2014/main" id="{6576A61E-FB12-3AD5-1496-B3FF0CDAEB96}"/>
              </a:ext>
            </a:extLst>
          </p:cNvPr>
          <p:cNvSpPr/>
          <p:nvPr/>
        </p:nvSpPr>
        <p:spPr>
          <a:xfrm>
            <a:off x="865840" y="363037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 name="Rectangle 6">
            <a:extLst>
              <a:ext uri="{FF2B5EF4-FFF2-40B4-BE49-F238E27FC236}">
                <a16:creationId xmlns:a16="http://schemas.microsoft.com/office/drawing/2014/main" id="{C34665C2-681B-9617-1458-DBCB96CCE062}"/>
              </a:ext>
            </a:extLst>
          </p:cNvPr>
          <p:cNvSpPr/>
          <p:nvPr/>
        </p:nvSpPr>
        <p:spPr>
          <a:xfrm>
            <a:off x="842831" y="465371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599641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589701767"/>
              </p:ext>
            </p:extLst>
          </p:nvPr>
        </p:nvGraphicFramePr>
        <p:xfrm>
          <a:off x="10416623" y="323818"/>
          <a:ext cx="1785866" cy="2864096"/>
        </p:xfrm>
        <a:graphic>
          <a:graphicData uri="http://schemas.openxmlformats.org/drawingml/2006/table">
            <a:tbl>
              <a:tblPr firstRow="1" bandRow="1">
                <a:tableStyleId>{5940675A-B579-460E-94D1-54222C63F5DA}</a:tableStyleId>
              </a:tblPr>
              <a:tblGrid>
                <a:gridCol w="1785866">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algn="ctr" defTabSz="914400" rtl="0" eaLnBrk="1" latinLnBrk="0" hangingPunct="1"/>
                      <a:r>
                        <a:rPr lang="zh-TW" altLang="en-US" sz="1050" b="1" kern="1200" dirty="0">
                          <a:solidFill>
                            <a:schemeClr val="accent1"/>
                          </a:solidFill>
                          <a:latin typeface="+mn-lt"/>
                          <a:ea typeface="+mn-ea"/>
                          <a:cs typeface="+mn-cs"/>
                        </a:rPr>
                        <a:t>預計 </a:t>
                      </a:r>
                      <a:r>
                        <a:rPr lang="en-US" altLang="zh-TW" sz="1050" b="1" kern="1200" dirty="0">
                          <a:solidFill>
                            <a:schemeClr val="accent1"/>
                          </a:solidFill>
                          <a:latin typeface="+mn-lt"/>
                          <a:ea typeface="+mn-ea"/>
                          <a:cs typeface="+mn-cs"/>
                        </a:rPr>
                        <a:t>2026/2 </a:t>
                      </a:r>
                      <a:r>
                        <a:rPr lang="zh-TW" altLang="en-US" sz="1050" b="1" kern="1200" dirty="0">
                          <a:solidFill>
                            <a:schemeClr val="accent1"/>
                          </a:solidFill>
                          <a:latin typeface="+mn-lt"/>
                          <a:ea typeface="+mn-ea"/>
                          <a:cs typeface="+mn-cs"/>
                        </a:rPr>
                        <a:t>月公告</a:t>
                      </a:r>
                      <a:endParaRPr lang="en-US" altLang="zh-TW" sz="1050" b="1" kern="1200" dirty="0">
                        <a:solidFill>
                          <a:schemeClr val="accent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800" kern="1200" dirty="0">
                          <a:solidFill>
                            <a:schemeClr val="tx1"/>
                          </a:solidFill>
                          <a:latin typeface="+mn-lt"/>
                          <a:ea typeface="+mn-ea"/>
                          <a:cs typeface="+mn-cs"/>
                        </a:rPr>
                        <a:t>計畫起始日自公告及其後起算</a:t>
                      </a:r>
                      <a:endParaRPr lang="en-US" altLang="zh-TW" sz="800" kern="1200" dirty="0">
                        <a:solidFill>
                          <a:schemeClr val="tx1"/>
                        </a:solidFill>
                        <a:latin typeface="+mn-lt"/>
                        <a:ea typeface="+mn-ea"/>
                        <a:cs typeface="+mn-cs"/>
                      </a:endParaRPr>
                    </a:p>
                    <a:p>
                      <a:pPr algn="ctr"/>
                      <a:r>
                        <a:rPr lang="zh-TW" altLang="en-US" sz="800" kern="1200" dirty="0">
                          <a:solidFill>
                            <a:schemeClr val="tx1"/>
                          </a:solidFill>
                          <a:latin typeface="+mn-lt"/>
                          <a:ea typeface="+mn-ea"/>
                          <a:cs typeface="+mn-cs"/>
                        </a:rPr>
                        <a:t>輕量雲：不超過 </a:t>
                      </a:r>
                      <a:r>
                        <a:rPr lang="en-US" altLang="zh-TW" sz="800" kern="1200" dirty="0">
                          <a:solidFill>
                            <a:schemeClr val="tx1"/>
                          </a:solidFill>
                          <a:latin typeface="+mn-lt"/>
                          <a:ea typeface="+mn-ea"/>
                          <a:cs typeface="+mn-cs"/>
                        </a:rPr>
                        <a:t>6 </a:t>
                      </a:r>
                      <a:r>
                        <a:rPr lang="zh-TW" altLang="en-US" sz="800" kern="1200" dirty="0">
                          <a:solidFill>
                            <a:schemeClr val="tx1"/>
                          </a:solidFill>
                          <a:latin typeface="+mn-lt"/>
                          <a:ea typeface="+mn-ea"/>
                          <a:cs typeface="+mn-cs"/>
                        </a:rPr>
                        <a:t>個月</a:t>
                      </a:r>
                      <a:endParaRPr lang="en-US" altLang="zh-TW" sz="800" kern="1200" dirty="0">
                        <a:solidFill>
                          <a:schemeClr val="tx1"/>
                        </a:solidFill>
                        <a:latin typeface="+mn-lt"/>
                        <a:ea typeface="+mn-ea"/>
                        <a:cs typeface="+mn-cs"/>
                      </a:endParaRPr>
                    </a:p>
                    <a:p>
                      <a:pPr algn="ctr"/>
                      <a:r>
                        <a:rPr lang="zh-TW" altLang="en-US" sz="800" kern="1200" dirty="0">
                          <a:solidFill>
                            <a:schemeClr val="tx1"/>
                          </a:solidFill>
                          <a:latin typeface="+mn-lt"/>
                          <a:ea typeface="+mn-ea"/>
                          <a:cs typeface="+mn-cs"/>
                        </a:rPr>
                        <a:t>整合雲：至 </a:t>
                      </a:r>
                      <a:r>
                        <a:rPr lang="en-US" altLang="zh-TW" sz="800" kern="1200" dirty="0">
                          <a:solidFill>
                            <a:schemeClr val="tx1"/>
                          </a:solidFill>
                          <a:latin typeface="+mn-lt"/>
                          <a:ea typeface="+mn-ea"/>
                          <a:cs typeface="+mn-cs"/>
                        </a:rPr>
                        <a:t>114/11/30 </a:t>
                      </a:r>
                      <a:r>
                        <a:rPr lang="zh-TW" altLang="en-US" sz="800" kern="1200" dirty="0">
                          <a:solidFill>
                            <a:schemeClr val="tx1"/>
                          </a:solidFill>
                          <a:latin typeface="+mn-lt"/>
                          <a:ea typeface="+mn-ea"/>
                          <a:cs typeface="+mn-cs"/>
                        </a:rPr>
                        <a:t>止</a:t>
                      </a:r>
                      <a:endParaRPr lang="en-US" sz="8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kern="1200" dirty="0">
                          <a:solidFill>
                            <a:schemeClr val="tx1"/>
                          </a:solidFill>
                          <a:latin typeface="+mn-lt"/>
                          <a:ea typeface="+mn-ea"/>
                          <a:cs typeface="+mn-cs"/>
                        </a:rPr>
                        <a:t>數位發展部</a:t>
                      </a:r>
                      <a:endParaRPr lang="en-US" altLang="zh-TW" sz="1050" kern="1200" dirty="0">
                        <a:solidFill>
                          <a:schemeClr val="tx1"/>
                        </a:solidFill>
                        <a:latin typeface="+mn-lt"/>
                        <a:ea typeface="+mn-ea"/>
                        <a:cs typeface="+mn-cs"/>
                      </a:endParaRPr>
                    </a:p>
                    <a:p>
                      <a:pPr algn="ctr"/>
                      <a:r>
                        <a:rPr lang="en-US" sz="900" kern="1200" dirty="0">
                          <a:solidFill>
                            <a:schemeClr val="tx1"/>
                          </a:solidFill>
                          <a:latin typeface="+mn-lt"/>
                          <a:ea typeface="+mn-ea"/>
                          <a:cs typeface="+mn-cs"/>
                        </a:rPr>
                        <a:t>DIGITAL+</a:t>
                      </a:r>
                      <a:r>
                        <a:rPr lang="zh-TW" altLang="en-US" sz="900" kern="1200" dirty="0">
                          <a:solidFill>
                            <a:schemeClr val="tx1"/>
                          </a:solidFill>
                          <a:latin typeface="+mn-lt"/>
                          <a:ea typeface="+mn-ea"/>
                          <a:cs typeface="+mn-cs"/>
                        </a:rPr>
                        <a:t>數位創新補助平台</a:t>
                      </a:r>
                      <a:endParaRPr lang="en-US" sz="9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b="0" dirty="0">
                          <a:hlinkClick r:id="rId3"/>
                        </a:rPr>
                        <a:t>計畫公告</a:t>
                      </a:r>
                      <a:endParaRPr lang="en-US" altLang="zh-TW" sz="1050" b="0" dirty="0"/>
                    </a:p>
                    <a:p>
                      <a:pPr algn="ctr"/>
                      <a:r>
                        <a:rPr lang="zh-TW" altLang="en-US" sz="1050" b="0" dirty="0">
                          <a:hlinkClick r:id="rId4"/>
                        </a:rPr>
                        <a:t>計畫官網</a:t>
                      </a:r>
                      <a:endParaRPr lang="en-US" sz="105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966960" cy="5016747"/>
        </p:xfrm>
        <a:graphic>
          <a:graphicData uri="http://schemas.openxmlformats.org/drawingml/2006/table">
            <a:tbl>
              <a:tblPr firstRow="1" bandRow="1">
                <a:tableStyleId>{5940675A-B579-460E-94D1-54222C63F5DA}</a:tableStyleId>
              </a:tblPr>
              <a:tblGrid>
                <a:gridCol w="1965159">
                  <a:extLst>
                    <a:ext uri="{9D8B030D-6E8A-4147-A177-3AD203B41FA5}">
                      <a16:colId xmlns:a16="http://schemas.microsoft.com/office/drawing/2014/main" val="270881897"/>
                    </a:ext>
                  </a:extLst>
                </a:gridCol>
                <a:gridCol w="8001801">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accent1"/>
                          </a:solidFill>
                          <a:latin typeface="+mn-lt"/>
                          <a:ea typeface="+mn-ea"/>
                          <a:cs typeface="+mn-cs"/>
                        </a:rPr>
                        <a:t>#</a:t>
                      </a:r>
                      <a:r>
                        <a:rPr lang="zh-TW" altLang="en-US" sz="1800" b="1" kern="1200" dirty="0">
                          <a:solidFill>
                            <a:schemeClr val="accent1"/>
                          </a:solidFill>
                          <a:latin typeface="+mn-lt"/>
                          <a:ea typeface="+mn-ea"/>
                          <a:cs typeface="+mn-cs"/>
                        </a:rPr>
                        <a:t>軟體出版業 </a:t>
                      </a:r>
                      <a:r>
                        <a:rPr lang="en-US" altLang="zh-TW" sz="1800" b="1" kern="1200" dirty="0">
                          <a:solidFill>
                            <a:schemeClr val="accent1"/>
                          </a:solidFill>
                          <a:latin typeface="+mn-lt"/>
                          <a:ea typeface="+mn-ea"/>
                          <a:cs typeface="+mn-cs"/>
                        </a:rPr>
                        <a:t>#</a:t>
                      </a:r>
                      <a:r>
                        <a:rPr lang="zh-TW" altLang="en-US" sz="1800" b="1" kern="1200" dirty="0">
                          <a:solidFill>
                            <a:schemeClr val="accent1"/>
                          </a:solidFill>
                          <a:latin typeface="+mn-lt"/>
                          <a:ea typeface="+mn-ea"/>
                          <a:cs typeface="+mn-cs"/>
                        </a:rPr>
                        <a:t>電腦程式設計 </a:t>
                      </a:r>
                      <a:r>
                        <a:rPr lang="en-US" altLang="zh-TW" sz="1800" b="1" kern="1200" dirty="0">
                          <a:solidFill>
                            <a:schemeClr val="accent1"/>
                          </a:solidFill>
                          <a:latin typeface="+mn-lt"/>
                          <a:ea typeface="+mn-ea"/>
                          <a:cs typeface="+mn-cs"/>
                        </a:rPr>
                        <a:t>#</a:t>
                      </a:r>
                      <a:r>
                        <a:rPr lang="zh-TW" altLang="en-US" sz="1800" b="1" kern="1200" dirty="0">
                          <a:solidFill>
                            <a:schemeClr val="accent1"/>
                          </a:solidFill>
                          <a:latin typeface="+mn-lt"/>
                          <a:ea typeface="+mn-ea"/>
                          <a:cs typeface="+mn-cs"/>
                        </a:rPr>
                        <a:t>資訊服務業</a:t>
                      </a:r>
                      <a:r>
                        <a:rPr lang="zh-TW" altLang="en-US" sz="1400" kern="1200" dirty="0">
                          <a:solidFill>
                            <a:schemeClr val="bg1">
                              <a:lumMod val="50000"/>
                            </a:schemeClr>
                          </a:solidFill>
                          <a:latin typeface="+mn-lt"/>
                          <a:ea typeface="+mn-ea"/>
                          <a:cs typeface="+mn-cs"/>
                        </a:rPr>
                        <a:t>財政部稅務行業 </a:t>
                      </a:r>
                      <a:r>
                        <a:rPr lang="en-US" altLang="zh-TW" sz="1400" kern="1200" dirty="0">
                          <a:solidFill>
                            <a:schemeClr val="bg1">
                              <a:lumMod val="50000"/>
                            </a:schemeClr>
                          </a:solidFill>
                          <a:latin typeface="+mn-lt"/>
                          <a:ea typeface="+mn-ea"/>
                          <a:cs typeface="+mn-cs"/>
                        </a:rPr>
                        <a:t>(9</a:t>
                      </a:r>
                      <a:r>
                        <a:rPr lang="en-US" altLang="zh-TW" sz="1400" kern="1200" baseline="30000" dirty="0">
                          <a:solidFill>
                            <a:schemeClr val="bg1">
                              <a:lumMod val="50000"/>
                            </a:schemeClr>
                          </a:solidFill>
                          <a:latin typeface="+mn-lt"/>
                          <a:ea typeface="+mn-ea"/>
                          <a:cs typeface="+mn-cs"/>
                        </a:rPr>
                        <a:t>th</a:t>
                      </a:r>
                      <a:r>
                        <a:rPr lang="zh-TW" altLang="en-US" sz="1400" kern="1200" dirty="0">
                          <a:solidFill>
                            <a:schemeClr val="bg1">
                              <a:lumMod val="50000"/>
                            </a:schemeClr>
                          </a:solidFill>
                          <a:latin typeface="+mn-lt"/>
                          <a:ea typeface="+mn-ea"/>
                          <a:cs typeface="+mn-cs"/>
                        </a:rPr>
                        <a:t>版</a:t>
                      </a:r>
                      <a:r>
                        <a:rPr lang="en-US" altLang="zh-TW" sz="1400" kern="1200" dirty="0">
                          <a:solidFill>
                            <a:schemeClr val="bg1">
                              <a:lumMod val="50000"/>
                            </a:schemeClr>
                          </a:solidFill>
                          <a:latin typeface="+mn-lt"/>
                          <a:ea typeface="+mn-ea"/>
                          <a:cs typeface="+mn-cs"/>
                        </a:rPr>
                        <a:t>)</a:t>
                      </a:r>
                      <a:r>
                        <a:rPr lang="zh-TW" altLang="en-US" sz="1400" kern="1200" dirty="0">
                          <a:solidFill>
                            <a:schemeClr val="bg1">
                              <a:lumMod val="50000"/>
                            </a:schemeClr>
                          </a:solidFill>
                          <a:latin typeface="+mn-lt"/>
                          <a:ea typeface="+mn-ea"/>
                          <a:cs typeface="+mn-cs"/>
                        </a:rPr>
                        <a:t>須為</a:t>
                      </a:r>
                      <a:r>
                        <a:rPr lang="en-US" altLang="zh-TW" sz="1400" kern="1200" dirty="0">
                          <a:solidFill>
                            <a:schemeClr val="bg1">
                              <a:lumMod val="50000"/>
                            </a:schemeClr>
                          </a:solidFill>
                          <a:latin typeface="+mn-lt"/>
                          <a:ea typeface="+mn-ea"/>
                          <a:cs typeface="+mn-cs"/>
                        </a:rPr>
                        <a:t>J582</a:t>
                      </a:r>
                      <a:r>
                        <a:rPr lang="zh-TW" altLang="en-US" sz="1400" kern="1200" dirty="0">
                          <a:solidFill>
                            <a:schemeClr val="bg1">
                              <a:lumMod val="50000"/>
                            </a:schemeClr>
                          </a:solidFill>
                          <a:latin typeface="+mn-lt"/>
                          <a:ea typeface="+mn-ea"/>
                          <a:cs typeface="+mn-cs"/>
                        </a:rPr>
                        <a:t>、</a:t>
                      </a:r>
                      <a:r>
                        <a:rPr lang="en-US" altLang="zh-TW" sz="1400" kern="1200" dirty="0">
                          <a:solidFill>
                            <a:schemeClr val="bg1">
                              <a:lumMod val="50000"/>
                            </a:schemeClr>
                          </a:solidFill>
                          <a:latin typeface="+mn-lt"/>
                          <a:ea typeface="+mn-ea"/>
                          <a:cs typeface="+mn-cs"/>
                        </a:rPr>
                        <a:t>J62</a:t>
                      </a:r>
                      <a:r>
                        <a:rPr lang="zh-TW" altLang="en-US" sz="1400" kern="1200" dirty="0">
                          <a:solidFill>
                            <a:schemeClr val="bg1">
                              <a:lumMod val="50000"/>
                            </a:schemeClr>
                          </a:solidFill>
                          <a:latin typeface="+mn-lt"/>
                          <a:ea typeface="+mn-ea"/>
                          <a:cs typeface="+mn-cs"/>
                        </a:rPr>
                        <a:t>、</a:t>
                      </a:r>
                      <a:r>
                        <a:rPr lang="en-US" altLang="zh-TW" sz="1400" kern="1200" dirty="0">
                          <a:solidFill>
                            <a:schemeClr val="bg1">
                              <a:lumMod val="50000"/>
                            </a:schemeClr>
                          </a:solidFill>
                          <a:latin typeface="+mn-lt"/>
                          <a:ea typeface="+mn-ea"/>
                          <a:cs typeface="+mn-cs"/>
                        </a:rPr>
                        <a:t>J63</a:t>
                      </a:r>
                      <a:endParaRPr lang="en-US" altLang="zh-TW" sz="18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200" dirty="0">
                          <a:solidFill>
                            <a:schemeClr val="tx1"/>
                          </a:solidFill>
                          <a:latin typeface="+mn-lt"/>
                          <a:ea typeface="+mn-ea"/>
                          <a:cs typeface="+mn-cs"/>
                        </a:rPr>
                        <a:t>淨值為正，非陸資，不得為本國設立及外國事業在台設立之分公司</a:t>
                      </a:r>
                      <a:endParaRPr lang="en-US" altLang="zh-TW" sz="18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類型</a:t>
                      </a:r>
                      <a:r>
                        <a:rPr lang="en-US" altLang="zh-TW" dirty="0"/>
                        <a:t>1.</a:t>
                      </a:r>
                      <a:r>
                        <a:rPr lang="zh-TW" altLang="en-US" dirty="0"/>
                        <a:t>輕量速效雲服務：最高補助</a:t>
                      </a:r>
                      <a:r>
                        <a:rPr lang="en-US" altLang="zh-TW" dirty="0"/>
                        <a:t>50%</a:t>
                      </a:r>
                      <a:r>
                        <a:rPr lang="zh-TW" altLang="en-US" dirty="0"/>
                        <a:t>，以</a:t>
                      </a:r>
                      <a:r>
                        <a:rPr lang="en-US" altLang="zh-TW" dirty="0"/>
                        <a:t>NT$300</a:t>
                      </a:r>
                      <a:r>
                        <a:rPr lang="zh-TW" altLang="en-US" dirty="0"/>
                        <a:t>萬為上限</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類型</a:t>
                      </a:r>
                      <a:r>
                        <a:rPr lang="en-US" altLang="zh-TW" dirty="0"/>
                        <a:t>2.</a:t>
                      </a:r>
                      <a:r>
                        <a:rPr lang="zh-TW" altLang="en-US" dirty="0"/>
                        <a:t>領域整合雲服務：最高補助</a:t>
                      </a:r>
                      <a:r>
                        <a:rPr lang="en-US" altLang="zh-TW" dirty="0"/>
                        <a:t>50%</a:t>
                      </a:r>
                      <a:r>
                        <a:rPr lang="zh-TW" altLang="en-US" dirty="0"/>
                        <a:t>，以</a:t>
                      </a:r>
                      <a:r>
                        <a:rPr lang="en-US" altLang="zh-TW" dirty="0"/>
                        <a:t>NT$2000</a:t>
                      </a:r>
                      <a:r>
                        <a:rPr lang="zh-TW" altLang="en-US" dirty="0"/>
                        <a:t>萬為上限</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200" dirty="0">
                          <a:solidFill>
                            <a:schemeClr val="tx1"/>
                          </a:solidFill>
                          <a:latin typeface="+mn-lt"/>
                          <a:ea typeface="+mn-ea"/>
                          <a:cs typeface="+mn-cs"/>
                        </a:rPr>
                        <a:t>於</a:t>
                      </a:r>
                      <a:r>
                        <a:rPr lang="zh-TW" altLang="en-US" sz="1800" b="1" kern="1200" dirty="0">
                          <a:solidFill>
                            <a:schemeClr val="accent1"/>
                          </a:solidFill>
                          <a:latin typeface="+mn-lt"/>
                          <a:ea typeface="+mn-ea"/>
                          <a:cs typeface="+mn-cs"/>
                        </a:rPr>
                        <a:t>公有雲</a:t>
                      </a:r>
                      <a:r>
                        <a:rPr lang="zh-TW" altLang="en-US" sz="1800" kern="1200" dirty="0">
                          <a:solidFill>
                            <a:schemeClr val="tx1"/>
                          </a:solidFill>
                          <a:latin typeface="+mn-lt"/>
                          <a:ea typeface="+mn-ea"/>
                          <a:cs typeface="+mn-cs"/>
                        </a:rPr>
                        <a:t>開發各產業領域數位轉型需要的</a:t>
                      </a:r>
                      <a:r>
                        <a:rPr lang="en-US" altLang="zh-TW" sz="1800" b="1" kern="1200" dirty="0">
                          <a:solidFill>
                            <a:srgbClr val="FF0000"/>
                          </a:solidFill>
                          <a:latin typeface="+mn-lt"/>
                          <a:ea typeface="+mn-ea"/>
                          <a:cs typeface="+mn-cs"/>
                        </a:rPr>
                        <a:t>AI</a:t>
                      </a:r>
                      <a:r>
                        <a:rPr lang="zh-TW" altLang="en-US" sz="1800" b="1" kern="1200" dirty="0">
                          <a:solidFill>
                            <a:srgbClr val="FF0000"/>
                          </a:solidFill>
                          <a:latin typeface="+mn-lt"/>
                          <a:ea typeface="+mn-ea"/>
                          <a:cs typeface="+mn-cs"/>
                        </a:rPr>
                        <a:t> </a:t>
                      </a:r>
                      <a:r>
                        <a:rPr lang="en-US" altLang="zh-TW" sz="1800" b="1" kern="1200" dirty="0">
                          <a:solidFill>
                            <a:srgbClr val="FF0000"/>
                          </a:solidFill>
                          <a:latin typeface="+mn-lt"/>
                          <a:ea typeface="+mn-ea"/>
                          <a:cs typeface="+mn-cs"/>
                        </a:rPr>
                        <a:t>SaaS</a:t>
                      </a:r>
                      <a:r>
                        <a:rPr lang="zh-TW" altLang="en-US" sz="1800" kern="1200" dirty="0">
                          <a:solidFill>
                            <a:schemeClr val="tx1"/>
                          </a:solidFill>
                          <a:latin typeface="+mn-lt"/>
                          <a:ea typeface="+mn-ea"/>
                          <a:cs typeface="+mn-cs"/>
                        </a:rPr>
                        <a:t>服務或</a:t>
                      </a:r>
                      <a:r>
                        <a:rPr lang="en-US" altLang="zh-TW" sz="1800" kern="1200" dirty="0">
                          <a:solidFill>
                            <a:schemeClr val="tx1"/>
                          </a:solidFill>
                          <a:latin typeface="+mn-lt"/>
                          <a:ea typeface="+mn-ea"/>
                          <a:cs typeface="+mn-cs"/>
                        </a:rPr>
                        <a:t>AI</a:t>
                      </a:r>
                      <a:r>
                        <a:rPr lang="zh-TW" altLang="en-US" sz="1800" kern="1200" dirty="0">
                          <a:solidFill>
                            <a:schemeClr val="tx1"/>
                          </a:solidFill>
                          <a:latin typeface="+mn-lt"/>
                          <a:ea typeface="+mn-ea"/>
                          <a:cs typeface="+mn-cs"/>
                        </a:rPr>
                        <a:t> </a:t>
                      </a:r>
                      <a:r>
                        <a:rPr lang="en-US" altLang="zh-TW" sz="1800" kern="1200" dirty="0" err="1">
                          <a:solidFill>
                            <a:schemeClr val="tx1"/>
                          </a:solidFill>
                          <a:latin typeface="+mn-lt"/>
                          <a:ea typeface="+mn-ea"/>
                          <a:cs typeface="+mn-cs"/>
                        </a:rPr>
                        <a:t>PaaS+SaaS</a:t>
                      </a:r>
                      <a:r>
                        <a:rPr lang="zh-TW" altLang="en-US" sz="1800" kern="1200" dirty="0">
                          <a:solidFill>
                            <a:schemeClr val="tx1"/>
                          </a:solidFill>
                          <a:latin typeface="+mn-lt"/>
                          <a:ea typeface="+mn-ea"/>
                          <a:cs typeface="+mn-cs"/>
                        </a:rPr>
                        <a:t>服務</a:t>
                      </a:r>
                      <a:endParaRPr lang="en-US" altLang="zh-TW" sz="18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zh-TW" sz="1600" b="1" dirty="0"/>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600" b="1" dirty="0"/>
                        <a:t>輕量速效雲服務</a:t>
                      </a:r>
                      <a:r>
                        <a:rPr lang="zh-TW" altLang="en-US" sz="1600" b="1" kern="1200" dirty="0">
                          <a:solidFill>
                            <a:schemeClr val="tx1"/>
                          </a:solidFill>
                          <a:latin typeface="+mn-lt"/>
                          <a:ea typeface="+mn-ea"/>
                          <a:cs typeface="+mn-cs"/>
                        </a:rPr>
                        <a:t>（單一</a:t>
                      </a:r>
                      <a:r>
                        <a:rPr lang="en-US" altLang="zh-TW" sz="1600" b="1" kern="1200" dirty="0">
                          <a:solidFill>
                            <a:schemeClr val="tx1"/>
                          </a:solidFill>
                          <a:latin typeface="+mn-lt"/>
                          <a:ea typeface="+mn-ea"/>
                          <a:cs typeface="+mn-cs"/>
                        </a:rPr>
                        <a:t>SaaS</a:t>
                      </a:r>
                      <a:r>
                        <a:rPr lang="zh-TW" altLang="en-US" sz="1600" b="1" kern="1200" dirty="0">
                          <a:solidFill>
                            <a:schemeClr val="tx1"/>
                          </a:solidFill>
                          <a:latin typeface="+mn-lt"/>
                          <a:ea typeface="+mn-ea"/>
                          <a:cs typeface="+mn-cs"/>
                        </a:rPr>
                        <a:t>應用）</a:t>
                      </a:r>
                      <a:r>
                        <a:rPr lang="zh-TW" altLang="en-US" sz="1600" b="1" dirty="0"/>
                        <a:t>：</a:t>
                      </a:r>
                      <a:br>
                        <a:rPr lang="en-US" altLang="zh-TW" sz="1600" dirty="0"/>
                      </a:br>
                      <a:r>
                        <a:rPr lang="zh-TW" altLang="en-US" sz="1600" kern="1200" dirty="0">
                          <a:solidFill>
                            <a:schemeClr val="tx1"/>
                          </a:solidFill>
                          <a:latin typeface="+mn-lt"/>
                          <a:ea typeface="+mn-ea"/>
                          <a:cs typeface="+mn-cs"/>
                        </a:rPr>
                        <a:t>針對各行各業數位轉型需求，打造目標客群所需之輕量化數位雲服務</a:t>
                      </a:r>
                      <a:endParaRPr lang="en-US" altLang="zh-TW" sz="1600" kern="1200" dirty="0">
                        <a:solidFill>
                          <a:schemeClr val="tx1"/>
                        </a:solidFill>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600" b="1" dirty="0"/>
                        <a:t>領域整合雲服務</a:t>
                      </a:r>
                      <a:r>
                        <a:rPr lang="zh-TW" altLang="en-US" sz="1600" b="1" kern="1200" dirty="0">
                          <a:solidFill>
                            <a:schemeClr val="tx1"/>
                          </a:solidFill>
                          <a:latin typeface="+mn-lt"/>
                          <a:ea typeface="+mn-ea"/>
                          <a:cs typeface="+mn-cs"/>
                        </a:rPr>
                        <a:t>（提供多個</a:t>
                      </a:r>
                      <a:r>
                        <a:rPr lang="en-US" altLang="zh-TW" sz="1600" b="1" kern="1200" dirty="0">
                          <a:solidFill>
                            <a:schemeClr val="tx1"/>
                          </a:solidFill>
                          <a:latin typeface="+mn-lt"/>
                          <a:ea typeface="+mn-ea"/>
                          <a:cs typeface="+mn-cs"/>
                        </a:rPr>
                        <a:t>SaaS</a:t>
                      </a:r>
                      <a:r>
                        <a:rPr lang="zh-TW" altLang="en-US" sz="1600" b="1" kern="1200" dirty="0">
                          <a:solidFill>
                            <a:schemeClr val="tx1"/>
                          </a:solidFill>
                          <a:latin typeface="+mn-lt"/>
                          <a:ea typeface="+mn-ea"/>
                          <a:cs typeface="+mn-cs"/>
                        </a:rPr>
                        <a:t>應用，且不同</a:t>
                      </a:r>
                      <a:r>
                        <a:rPr lang="en-US" altLang="zh-TW" sz="1600" b="1" kern="1200" dirty="0">
                          <a:solidFill>
                            <a:schemeClr val="tx1"/>
                          </a:solidFill>
                          <a:latin typeface="+mn-lt"/>
                          <a:ea typeface="+mn-ea"/>
                          <a:cs typeface="+mn-cs"/>
                        </a:rPr>
                        <a:t>SaaS</a:t>
                      </a:r>
                      <a:r>
                        <a:rPr lang="zh-TW" altLang="en-US" sz="1600" b="1" kern="1200" dirty="0">
                          <a:solidFill>
                            <a:schemeClr val="tx1"/>
                          </a:solidFill>
                          <a:latin typeface="+mn-lt"/>
                          <a:ea typeface="+mn-ea"/>
                          <a:cs typeface="+mn-cs"/>
                        </a:rPr>
                        <a:t>採</a:t>
                      </a:r>
                      <a:r>
                        <a:rPr lang="en-US" altLang="zh-TW" sz="1600" b="1" kern="1200" dirty="0">
                          <a:solidFill>
                            <a:schemeClr val="tx1"/>
                          </a:solidFill>
                          <a:latin typeface="+mn-lt"/>
                          <a:ea typeface="+mn-ea"/>
                          <a:cs typeface="+mn-cs"/>
                        </a:rPr>
                        <a:t>API</a:t>
                      </a:r>
                      <a:r>
                        <a:rPr lang="zh-TW" altLang="en-US" sz="1600" b="1" kern="1200" dirty="0">
                          <a:solidFill>
                            <a:schemeClr val="tx1"/>
                          </a:solidFill>
                          <a:latin typeface="+mn-lt"/>
                          <a:ea typeface="+mn-ea"/>
                          <a:cs typeface="+mn-cs"/>
                        </a:rPr>
                        <a:t>或</a:t>
                      </a:r>
                      <a:r>
                        <a:rPr lang="en-US" altLang="zh-TW" sz="1600" b="1" kern="1200" dirty="0">
                          <a:solidFill>
                            <a:schemeClr val="tx1"/>
                          </a:solidFill>
                          <a:latin typeface="+mn-lt"/>
                          <a:ea typeface="+mn-ea"/>
                          <a:cs typeface="+mn-cs"/>
                        </a:rPr>
                        <a:t>PaaS</a:t>
                      </a:r>
                      <a:r>
                        <a:rPr lang="zh-TW" altLang="en-US" sz="1600" b="1" kern="1200" dirty="0">
                          <a:solidFill>
                            <a:schemeClr val="tx1"/>
                          </a:solidFill>
                          <a:latin typeface="+mn-lt"/>
                          <a:ea typeface="+mn-ea"/>
                          <a:cs typeface="+mn-cs"/>
                        </a:rPr>
                        <a:t>方式整合）</a:t>
                      </a:r>
                      <a:r>
                        <a:rPr lang="zh-TW" altLang="en-US" sz="1600" b="1" dirty="0"/>
                        <a:t>：</a:t>
                      </a:r>
                      <a:br>
                        <a:rPr lang="en-US" altLang="zh-TW" sz="1600" dirty="0"/>
                      </a:br>
                      <a:r>
                        <a:rPr lang="zh-TW" altLang="en-US" sz="1600" kern="1200" dirty="0">
                          <a:solidFill>
                            <a:schemeClr val="tx1"/>
                          </a:solidFill>
                          <a:latin typeface="+mn-lt"/>
                          <a:ea typeface="+mn-ea"/>
                          <a:cs typeface="+mn-cs"/>
                        </a:rPr>
                        <a:t>針對目標客群、產業打造所需之領域數位雲服務，促成業者上雲轉型、降低成本、提高效率或帶動商機之效益</a:t>
                      </a:r>
                      <a:endParaRPr lang="en-US" altLang="zh-TW" sz="160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kern="1200" dirty="0">
                          <a:solidFill>
                            <a:schemeClr val="tx1"/>
                          </a:solidFill>
                          <a:latin typeface="+mn-lt"/>
                          <a:ea typeface="+mn-ea"/>
                          <a:cs typeface="+mn-cs"/>
                        </a:rPr>
                        <a:t>審查加分：</a:t>
                      </a:r>
                      <a:r>
                        <a:rPr lang="zh-TW" altLang="en-US" sz="1600" b="1" kern="1200" dirty="0">
                          <a:solidFill>
                            <a:schemeClr val="tx1"/>
                          </a:solidFill>
                          <a:latin typeface="+mn-lt"/>
                          <a:ea typeface="+mn-ea"/>
                          <a:cs typeface="+mn-cs"/>
                        </a:rPr>
                        <a:t>出海</a:t>
                      </a:r>
                      <a:r>
                        <a:rPr lang="zh-TW" altLang="en-US" sz="1600" dirty="0"/>
                        <a:t>規劃，如多國語系、</a:t>
                      </a:r>
                      <a:r>
                        <a:rPr lang="zh-TW" altLang="en-US" sz="1600" b="1" dirty="0">
                          <a:solidFill>
                            <a:srgbClr val="FF0000"/>
                          </a:solidFill>
                        </a:rPr>
                        <a:t>上架國際雲平台</a:t>
                      </a:r>
                      <a:r>
                        <a:rPr lang="zh-TW" altLang="en-US" sz="1600" dirty="0"/>
                        <a:t>、簽訂國際合作</a:t>
                      </a:r>
                      <a:r>
                        <a:rPr lang="en-US" altLang="zh-TW" sz="1600" dirty="0"/>
                        <a:t>MOU</a:t>
                      </a:r>
                      <a:r>
                        <a:rPr lang="zh-TW" altLang="en-US" sz="1600" dirty="0"/>
                        <a:t>等指標</a:t>
                      </a:r>
                      <a:endParaRPr lang="en-US" altLang="zh-TW" sz="16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kern="1200" dirty="0">
                          <a:solidFill>
                            <a:schemeClr val="tx1"/>
                          </a:solidFill>
                          <a:latin typeface="+mn-lt"/>
                          <a:ea typeface="+mn-ea"/>
                          <a:cs typeface="+mn-cs"/>
                        </a:rPr>
                        <a:t>審查重點：</a:t>
                      </a:r>
                      <a:r>
                        <a:rPr lang="zh-TW" altLang="en-US" sz="1600" b="1" kern="1200" dirty="0">
                          <a:solidFill>
                            <a:schemeClr val="tx1"/>
                          </a:solidFill>
                          <a:latin typeface="+mn-lt"/>
                          <a:ea typeface="+mn-ea"/>
                          <a:cs typeface="+mn-cs"/>
                        </a:rPr>
                        <a:t>資安</a:t>
                      </a:r>
                      <a:r>
                        <a:rPr lang="zh-TW" altLang="en-US" sz="1600" kern="1200" dirty="0">
                          <a:solidFill>
                            <a:schemeClr val="tx1"/>
                          </a:solidFill>
                          <a:latin typeface="+mn-lt"/>
                          <a:ea typeface="+mn-ea"/>
                          <a:cs typeface="+mn-cs"/>
                        </a:rPr>
                        <a:t>合規</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p:txBody>
          <a:bodyPr/>
          <a:lstStyle/>
          <a:p>
            <a:r>
              <a:rPr lang="zh-TW" altLang="en-US" sz="3200" b="1" dirty="0">
                <a:latin typeface="微軟正黑體" panose="020B0604030504040204" pitchFamily="34" charset="-120"/>
                <a:ea typeface="微軟正黑體" panose="020B0604030504040204" pitchFamily="34" charset="-120"/>
              </a:rPr>
              <a:t>數位雲服務</a:t>
            </a:r>
            <a:r>
              <a:rPr lang="zh-TW" altLang="en-US" sz="2000" dirty="0"/>
              <a:t>研發補助計畫</a:t>
            </a:r>
            <a:endParaRPr 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計畫執行期間</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Rectangle 13">
            <a:extLst>
              <a:ext uri="{FF2B5EF4-FFF2-40B4-BE49-F238E27FC236}">
                <a16:creationId xmlns:a16="http://schemas.microsoft.com/office/drawing/2014/main" id="{384805EE-65A7-4079-A5E1-6166851E3E07}"/>
              </a:ext>
            </a:extLst>
          </p:cNvPr>
          <p:cNvSpPr/>
          <p:nvPr/>
        </p:nvSpPr>
        <p:spPr>
          <a:xfrm>
            <a:off x="842831" y="465371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 name="TextBox 5">
            <a:hlinkClick r:id="rId5" action="ppaction://hlinksldjump"/>
            <a:extLst>
              <a:ext uri="{FF2B5EF4-FFF2-40B4-BE49-F238E27FC236}">
                <a16:creationId xmlns:a16="http://schemas.microsoft.com/office/drawing/2014/main" id="{62AA3B7B-73CE-C308-CB8B-32ED43A827B9}"/>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6" action="ppaction://hlinksldjump"/>
            <a:extLst>
              <a:ext uri="{FF2B5EF4-FFF2-40B4-BE49-F238E27FC236}">
                <a16:creationId xmlns:a16="http://schemas.microsoft.com/office/drawing/2014/main" id="{92E7BA79-CA00-9F46-14CA-B3764C1D6E4E}"/>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創新研發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2970231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extLst>
              <p:ext uri="{D42A27DB-BD31-4B8C-83A1-F6EECF244321}">
                <p14:modId xmlns:p14="http://schemas.microsoft.com/office/powerpoint/2010/main" val="1381627137"/>
              </p:ext>
            </p:extLst>
          </p:nvPr>
        </p:nvGraphicFramePr>
        <p:xfrm>
          <a:off x="609599" y="1447132"/>
          <a:ext cx="9793526" cy="5000094"/>
        </p:xfrm>
        <a:graphic>
          <a:graphicData uri="http://schemas.openxmlformats.org/drawingml/2006/table">
            <a:tbl>
              <a:tblPr firstRow="1" bandRow="1">
                <a:tableStyleId>{5940675A-B579-460E-94D1-54222C63F5DA}</a:tableStyleId>
              </a:tblPr>
              <a:tblGrid>
                <a:gridCol w="1981201">
                  <a:extLst>
                    <a:ext uri="{9D8B030D-6E8A-4147-A177-3AD203B41FA5}">
                      <a16:colId xmlns:a16="http://schemas.microsoft.com/office/drawing/2014/main" val="270881897"/>
                    </a:ext>
                  </a:extLst>
                </a:gridCol>
                <a:gridCol w="7812325">
                  <a:extLst>
                    <a:ext uri="{9D8B030D-6E8A-4147-A177-3AD203B41FA5}">
                      <a16:colId xmlns:a16="http://schemas.microsoft.com/office/drawing/2014/main" val="4232878379"/>
                    </a:ext>
                  </a:extLst>
                </a:gridCol>
              </a:tblGrid>
              <a:tr h="985978">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企業</a:t>
                      </a:r>
                      <a:r>
                        <a:rPr lang="en-US" altLang="zh-TW" sz="1600" dirty="0"/>
                        <a:t>(</a:t>
                      </a:r>
                      <a:r>
                        <a:rPr lang="zh-TW" altLang="en-US" sz="1600" b="1" dirty="0">
                          <a:solidFill>
                            <a:schemeClr val="accent1"/>
                          </a:solidFill>
                        </a:rPr>
                        <a:t>新興科技產業</a:t>
                      </a:r>
                      <a:r>
                        <a:rPr lang="en-US" altLang="zh-TW" sz="1600" dirty="0"/>
                        <a:t>)</a:t>
                      </a:r>
                      <a:r>
                        <a:rPr lang="zh-TW" altLang="en-US" dirty="0"/>
                        <a:t>、法人、學界</a:t>
                      </a:r>
                      <a:r>
                        <a:rPr lang="en-US" altLang="zh-TW" sz="1600" dirty="0"/>
                        <a:t>(</a:t>
                      </a:r>
                      <a:r>
                        <a:rPr lang="zh-TW" altLang="en-US" sz="1600" dirty="0"/>
                        <a:t>需由企業主導</a:t>
                      </a:r>
                      <a:r>
                        <a:rPr lang="en-US" altLang="zh-TW" sz="16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rPr>
                        <a:t>依法設立之公司、非陸資、非外國分公司、淨值為正</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85978">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TW" altLang="en-US" dirty="0"/>
                        <a:t>最高補助 </a:t>
                      </a:r>
                      <a:r>
                        <a:rPr lang="en-US" altLang="zh-TW" dirty="0"/>
                        <a:t>40%</a:t>
                      </a:r>
                      <a:r>
                        <a:rPr lang="zh-TW" altLang="en-US" dirty="0"/>
                        <a:t>，金額無上限</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85978">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rPr>
                        <a:t>三選一   </a:t>
                      </a:r>
                      <a:r>
                        <a:rPr lang="zh-TW" altLang="en-US" b="1" dirty="0"/>
                        <a:t>產業高值</a:t>
                      </a:r>
                      <a:r>
                        <a:rPr lang="zh-TW" altLang="en-US" dirty="0"/>
                        <a:t>計畫 </a:t>
                      </a:r>
                      <a:r>
                        <a:rPr lang="en-US" altLang="zh-TW" dirty="0"/>
                        <a:t>- </a:t>
                      </a:r>
                      <a:r>
                        <a:rPr lang="zh-TW" altLang="en-US" dirty="0"/>
                        <a:t>技術創新，創造單價或銷量成長</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a:t>           創新優化</a:t>
                      </a:r>
                      <a:r>
                        <a:rPr lang="zh-TW" altLang="en-US" dirty="0"/>
                        <a:t>計畫</a:t>
                      </a:r>
                      <a:r>
                        <a:rPr lang="en-US" altLang="zh-TW" dirty="0"/>
                        <a:t> -</a:t>
                      </a:r>
                      <a:r>
                        <a:rPr lang="zh-TW" altLang="en-US" dirty="0"/>
                        <a:t> 整體解決方案，帶動上中下游發展</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a:t>           新興育成</a:t>
                      </a:r>
                      <a:r>
                        <a:rPr lang="zh-TW" altLang="en-US" dirty="0"/>
                        <a:t>計畫</a:t>
                      </a:r>
                      <a:r>
                        <a:rPr lang="en-US" altLang="zh-TW" dirty="0"/>
                        <a:t> - </a:t>
                      </a:r>
                      <a:r>
                        <a:rPr lang="zh-TW" altLang="en-US" dirty="0"/>
                        <a:t>新興產品或服務驗證</a:t>
                      </a:r>
                      <a:endParaRPr lang="en-US" altLang="zh-TW"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1008000">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dirty="0"/>
                        <a:t>產業高值</a:t>
                      </a:r>
                      <a:r>
                        <a:rPr lang="zh-TW" altLang="en-US" sz="1600" b="0" dirty="0"/>
                        <a:t>：提出具科技含量及創新性之產品，於計畫中創造高倍數成長之毛利或銷售量，帶動產業價值鏈。</a:t>
                      </a:r>
                      <a:endParaRPr lang="en-US" altLang="zh-TW" sz="1600" b="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dirty="0"/>
                        <a:t>創新優化</a:t>
                      </a:r>
                      <a:r>
                        <a:rPr lang="zh-TW" altLang="en-US" sz="1600" b="0" dirty="0"/>
                        <a:t>：開發整體系統解決方案，結合工程、產品、經驗、知識、服務及技術加值等，提供整廠整案輸出之開發，運用新服務商品、新經營模式與商業應用技術，整合業務行銷、前台服務與後台管理、通路佈建及顧客關係管理等，建立快速且有效滿足顧客之服務系統，帶動上中下游廠商發展。</a:t>
                      </a:r>
                      <a:endParaRPr lang="en-US" altLang="zh-TW" sz="1600" b="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dirty="0"/>
                        <a:t>新興育成</a:t>
                      </a:r>
                      <a:r>
                        <a:rPr lang="zh-TW" altLang="en-US" sz="1600" b="0" dirty="0"/>
                        <a:t>：開發具備術或創新服務含量之新興產業先期產品或服務，並在國內場域試煉驗證，提出營運模式。</a:t>
                      </a:r>
                      <a:endParaRPr lang="en-US" altLang="zh-TW" sz="16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1801259602"/>
              </p:ext>
            </p:extLst>
          </p:nvPr>
        </p:nvGraphicFramePr>
        <p:xfrm>
          <a:off x="10403125" y="323818"/>
          <a:ext cx="1707644" cy="3458456"/>
        </p:xfrm>
        <a:graphic>
          <a:graphicData uri="http://schemas.openxmlformats.org/drawingml/2006/table">
            <a:tbl>
              <a:tblPr firstRow="1" bandRow="1">
                <a:tableStyleId>{5940675A-B579-460E-94D1-54222C63F5DA}</a:tableStyleId>
              </a:tblPr>
              <a:tblGrid>
                <a:gridCol w="1707644">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zh-TW" altLang="en-US" sz="1050" b="1" dirty="0">
                          <a:solidFill>
                            <a:srgbClr val="C00000"/>
                          </a:solidFill>
                        </a:rPr>
                        <a:t>隨到隨審</a:t>
                      </a:r>
                      <a:endParaRPr lang="en-US" altLang="zh-TW" sz="1050" b="1"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900" dirty="0"/>
                        <a:t>開始日以計畫申請收件日或其後起算，以不超過</a:t>
                      </a:r>
                      <a:r>
                        <a:rPr lang="en-US" altLang="zh-TW" sz="900" dirty="0"/>
                        <a:t>3</a:t>
                      </a:r>
                      <a:r>
                        <a:rPr lang="zh-TW" altLang="en-US" sz="900" dirty="0"/>
                        <a:t>年為原則</a:t>
                      </a:r>
                      <a:endParaRPr lang="en-US" altLang="zh-TW" sz="9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經濟部 產發署</a:t>
                      </a:r>
                      <a:endParaRPr lang="en-US" altLang="zh-TW" sz="1050" dirty="0"/>
                    </a:p>
                    <a:p>
                      <a:pPr algn="ctr"/>
                      <a:r>
                        <a:rPr lang="en-US" altLang="zh-TW" sz="1000" dirty="0"/>
                        <a:t>TIIP</a:t>
                      </a:r>
                      <a:r>
                        <a:rPr lang="zh-TW" altLang="en-US" sz="1000" dirty="0"/>
                        <a:t> 產業升級創新平台</a:t>
                      </a:r>
                      <a:endParaRPr lang="en-US" sz="10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dirty="0">
                          <a:hlinkClick r:id="rId3"/>
                        </a:rPr>
                        <a:t>計畫官網</a:t>
                      </a:r>
                      <a:endParaRPr lang="en-US" altLang="zh-TW" sz="1050" dirty="0">
                        <a:hlinkClick r:id="rId4"/>
                      </a:endParaRPr>
                    </a:p>
                    <a:p>
                      <a:pPr algn="ctr"/>
                      <a:r>
                        <a:rPr lang="zh-TW" altLang="en-US" sz="1050" dirty="0">
                          <a:hlinkClick r:id="rId5"/>
                        </a:rPr>
                        <a:t>產業高值</a:t>
                      </a:r>
                      <a:r>
                        <a:rPr lang="en-US" altLang="zh-TW" sz="1050" dirty="0">
                          <a:hlinkClick r:id="rId5"/>
                        </a:rPr>
                        <a:t>-</a:t>
                      </a:r>
                      <a:r>
                        <a:rPr lang="zh-TW" altLang="en-US" sz="1050" dirty="0">
                          <a:hlinkClick r:id="rId5"/>
                        </a:rPr>
                        <a:t>申請須知</a:t>
                      </a:r>
                      <a:endParaRPr lang="en-US" altLang="zh-TW" sz="1050" dirty="0"/>
                    </a:p>
                    <a:p>
                      <a:pPr algn="ctr"/>
                      <a:r>
                        <a:rPr lang="zh-TW" altLang="en-US" sz="1050" dirty="0">
                          <a:hlinkClick r:id="rId6"/>
                        </a:rPr>
                        <a:t>創新優化</a:t>
                      </a:r>
                      <a:r>
                        <a:rPr lang="en-US" altLang="zh-TW" sz="1050" dirty="0">
                          <a:hlinkClick r:id="rId6"/>
                        </a:rPr>
                        <a:t>-</a:t>
                      </a:r>
                      <a:r>
                        <a:rPr lang="zh-TW" altLang="en-US" sz="1050" dirty="0">
                          <a:hlinkClick r:id="rId6"/>
                        </a:rPr>
                        <a:t>申請須知</a:t>
                      </a:r>
                      <a:endParaRPr lang="en-US" altLang="zh-TW" sz="1050" dirty="0"/>
                    </a:p>
                    <a:p>
                      <a:pPr algn="ctr"/>
                      <a:r>
                        <a:rPr lang="zh-TW" altLang="en-US" sz="1050" dirty="0">
                          <a:hlinkClick r:id="rId7"/>
                        </a:rPr>
                        <a:t>新興育成</a:t>
                      </a:r>
                      <a:r>
                        <a:rPr lang="en-US" altLang="zh-TW" sz="1050" dirty="0">
                          <a:hlinkClick r:id="rId7"/>
                        </a:rPr>
                        <a:t>-</a:t>
                      </a:r>
                      <a:r>
                        <a:rPr lang="zh-TW" altLang="en-US" sz="1050" dirty="0">
                          <a:hlinkClick r:id="rId7"/>
                        </a:rPr>
                        <a:t>申請須知</a:t>
                      </a:r>
                      <a:endParaRPr lang="en-US" altLang="zh-TW" sz="1050" dirty="0"/>
                    </a:p>
                    <a:p>
                      <a:pPr algn="ctr"/>
                      <a:endParaRPr lang="en-US" altLang="zh-TW" sz="1050" dirty="0"/>
                    </a:p>
                    <a:p>
                      <a:pPr algn="ctr"/>
                      <a:r>
                        <a:rPr lang="zh-TW" altLang="en-US" sz="1050" dirty="0"/>
                        <a:t>另有</a:t>
                      </a:r>
                      <a:r>
                        <a:rPr lang="zh-TW" altLang="en-US" sz="1050" dirty="0">
                          <a:hlinkClick r:id="rId8"/>
                        </a:rPr>
                        <a:t>主題式計畫公告</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p:txBody>
          <a:bodyPr/>
          <a:lstStyle/>
          <a:p>
            <a:r>
              <a:rPr lang="en-US" altLang="zh-TW" dirty="0"/>
              <a:t>TIIP</a:t>
            </a:r>
            <a:r>
              <a:rPr lang="zh-TW" altLang="en-US" sz="2000" dirty="0"/>
              <a:t> 產業升級創新平台輔導計畫</a:t>
            </a:r>
            <a:endParaRPr 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計畫執行期間</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Rectangle 16">
            <a:extLst>
              <a:ext uri="{FF2B5EF4-FFF2-40B4-BE49-F238E27FC236}">
                <a16:creationId xmlns:a16="http://schemas.microsoft.com/office/drawing/2014/main" id="{BB43CD4A-91A5-4226-AC2F-86A90B0F73AD}"/>
              </a:ext>
            </a:extLst>
          </p:cNvPr>
          <p:cNvSpPr/>
          <p:nvPr/>
        </p:nvSpPr>
        <p:spPr>
          <a:xfrm>
            <a:off x="842831" y="465371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TextBox 14">
            <a:hlinkClick r:id="rId9" action="ppaction://hlinksldjump"/>
            <a:extLst>
              <a:ext uri="{FF2B5EF4-FFF2-40B4-BE49-F238E27FC236}">
                <a16:creationId xmlns:a16="http://schemas.microsoft.com/office/drawing/2014/main" id="{C1DD8F14-1765-4782-9E23-10D5168B9CD6}"/>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 name="TextBox 4">
            <a:hlinkClick r:id="rId10" action="ppaction://hlinksldjump"/>
            <a:extLst>
              <a:ext uri="{FF2B5EF4-FFF2-40B4-BE49-F238E27FC236}">
                <a16:creationId xmlns:a16="http://schemas.microsoft.com/office/drawing/2014/main" id="{EE8A65B9-D7E2-9185-7877-7018717ECB64}"/>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1339505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FDD11-9DF0-A9B3-462B-1F3EB2B39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D66016-EC24-BC75-CF2F-B401EC055411}"/>
              </a:ext>
            </a:extLst>
          </p:cNvPr>
          <p:cNvSpPr>
            <a:spLocks noGrp="1"/>
          </p:cNvSpPr>
          <p:nvPr>
            <p:ph type="title"/>
          </p:nvPr>
        </p:nvSpPr>
        <p:spPr>
          <a:xfrm>
            <a:off x="609600" y="436019"/>
            <a:ext cx="9925093" cy="535531"/>
          </a:xfrm>
        </p:spPr>
        <p:txBody>
          <a:bodyPr/>
          <a:lstStyle/>
          <a:p>
            <a:pPr lvl="0"/>
            <a:r>
              <a:rPr lang="en-US" altLang="zh-TW" sz="2000" dirty="0"/>
              <a:t>TIIP</a:t>
            </a:r>
            <a:r>
              <a:rPr lang="zh-TW" altLang="en-US" sz="2000" dirty="0"/>
              <a:t>主題式 </a:t>
            </a:r>
            <a:r>
              <a:rPr lang="en-US" altLang="zh-TW" sz="2000" dirty="0"/>
              <a:t>- </a:t>
            </a:r>
            <a:r>
              <a:rPr lang="zh-TW" altLang="en-US" dirty="0">
                <a:latin typeface="微軟正黑體" panose="020B0604030504040204" pitchFamily="34" charset="-120"/>
                <a:ea typeface="微軟正黑體" panose="020B0604030504040204" pitchFamily="34" charset="-120"/>
              </a:rPr>
              <a:t>亞灣 </a:t>
            </a:r>
            <a:r>
              <a:rPr lang="en-US" altLang="zh-TW" sz="2000" dirty="0"/>
              <a:t>2.0 </a:t>
            </a:r>
            <a:r>
              <a:rPr lang="en-US" altLang="zh-TW" dirty="0">
                <a:latin typeface="微軟正黑體" panose="020B0604030504040204" pitchFamily="34" charset="-120"/>
                <a:ea typeface="微軟正黑體" panose="020B0604030504040204" pitchFamily="34" charset="-120"/>
              </a:rPr>
              <a:t>AI</a:t>
            </a:r>
            <a:r>
              <a:rPr lang="zh-TW" altLang="en-US" sz="2000" dirty="0"/>
              <a:t> 高值研發聚落補助計畫</a:t>
            </a:r>
          </a:p>
        </p:txBody>
      </p:sp>
      <p:graphicFrame>
        <p:nvGraphicFramePr>
          <p:cNvPr id="35" name="Table 4">
            <a:extLst>
              <a:ext uri="{FF2B5EF4-FFF2-40B4-BE49-F238E27FC236}">
                <a16:creationId xmlns:a16="http://schemas.microsoft.com/office/drawing/2014/main" id="{6A678E8D-7882-4612-D9A8-A005B8544D80}"/>
              </a:ext>
            </a:extLst>
          </p:cNvPr>
          <p:cNvGraphicFramePr>
            <a:graphicFrameLocks noGrp="1"/>
          </p:cNvGraphicFramePr>
          <p:nvPr>
            <p:extLst>
              <p:ext uri="{D42A27DB-BD31-4B8C-83A1-F6EECF244321}">
                <p14:modId xmlns:p14="http://schemas.microsoft.com/office/powerpoint/2010/main" val="38960632"/>
              </p:ext>
            </p:extLst>
          </p:nvPr>
        </p:nvGraphicFramePr>
        <p:xfrm>
          <a:off x="10399948" y="323818"/>
          <a:ext cx="1735666" cy="2978396"/>
        </p:xfrm>
        <a:graphic>
          <a:graphicData uri="http://schemas.openxmlformats.org/drawingml/2006/table">
            <a:tbl>
              <a:tblPr firstRow="1" bandRow="1">
                <a:tableStyleId>{5940675A-B579-460E-94D1-54222C63F5DA}</a:tableStyleId>
              </a:tblPr>
              <a:tblGrid>
                <a:gridCol w="1735666">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altLang="zh-TW" sz="1050" b="1" i="0" kern="1200" dirty="0">
                          <a:solidFill>
                            <a:schemeClr val="tx1"/>
                          </a:solidFill>
                          <a:effectLst/>
                          <a:latin typeface="+mn-lt"/>
                          <a:ea typeface="+mn-ea"/>
                          <a:cs typeface="+mn-cs"/>
                        </a:rPr>
                        <a:t>2025/9/17 </a:t>
                      </a:r>
                      <a:r>
                        <a:rPr lang="en-US" altLang="zh-TW" sz="1050" b="1" i="0" kern="1200" dirty="0">
                          <a:solidFill>
                            <a:srgbClr val="FF0000"/>
                          </a:solidFill>
                          <a:effectLst/>
                          <a:latin typeface="+mn-lt"/>
                          <a:ea typeface="+mn-ea"/>
                          <a:cs typeface="+mn-cs"/>
                        </a:rPr>
                        <a:t>~ 10/20</a:t>
                      </a:r>
                      <a:endParaRPr lang="en-US" altLang="zh-TW" sz="1050" b="1"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900" dirty="0"/>
                        <a:t>開始日以計畫申請收件日或其後起算，不得超過</a:t>
                      </a:r>
                      <a:r>
                        <a:rPr lang="en-US" altLang="zh-TW" sz="900" dirty="0"/>
                        <a:t>116/10/31</a:t>
                      </a:r>
                      <a:endParaRPr lang="en-US" altLang="zh-TW" sz="9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kern="1200" dirty="0">
                          <a:solidFill>
                            <a:schemeClr val="tx1"/>
                          </a:solidFill>
                          <a:latin typeface="+mn-lt"/>
                          <a:ea typeface="+mn-ea"/>
                          <a:cs typeface="+mn-cs"/>
                        </a:rPr>
                        <a:t>經濟部</a:t>
                      </a:r>
                      <a:endParaRPr lang="en-US" altLang="zh-TW" sz="1050" kern="1200" dirty="0">
                        <a:solidFill>
                          <a:schemeClr val="tx1"/>
                        </a:solidFill>
                        <a:latin typeface="+mn-lt"/>
                        <a:ea typeface="+mn-ea"/>
                        <a:cs typeface="+mn-cs"/>
                      </a:endParaRPr>
                    </a:p>
                    <a:p>
                      <a:pPr algn="ctr"/>
                      <a:r>
                        <a:rPr lang="zh-TW" altLang="en-US" sz="1050" kern="1200" dirty="0">
                          <a:solidFill>
                            <a:schemeClr val="tx1"/>
                          </a:solidFill>
                          <a:latin typeface="+mn-lt"/>
                          <a:ea typeface="+mn-ea"/>
                          <a:cs typeface="+mn-cs"/>
                        </a:rPr>
                        <a:t>產業發展署</a:t>
                      </a:r>
                      <a:endParaRPr lang="en-US" altLang="zh-TW" sz="105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b="0" dirty="0">
                          <a:hlinkClick r:id="rId3"/>
                        </a:rPr>
                        <a:t>計畫官網</a:t>
                      </a:r>
                      <a:endParaRPr lang="en-US" altLang="zh-TW" sz="1050" b="0" dirty="0"/>
                    </a:p>
                    <a:p>
                      <a:pPr algn="ctr"/>
                      <a:r>
                        <a:rPr lang="zh-TW" altLang="en-US" sz="1050" b="0" dirty="0">
                          <a:hlinkClick r:id="rId4"/>
                        </a:rPr>
                        <a:t>申請須知</a:t>
                      </a:r>
                      <a:endParaRPr lang="en-US" altLang="zh-TW" sz="1050" b="0" dirty="0"/>
                    </a:p>
                    <a:p>
                      <a:pPr algn="ctr"/>
                      <a:r>
                        <a:rPr lang="zh-TW" altLang="en-US" sz="1050" b="0" dirty="0">
                          <a:hlinkClick r:id="rId5"/>
                        </a:rPr>
                        <a:t>計劃書格式及申請表</a:t>
                      </a:r>
                      <a:endParaRPr lang="en-US" sz="105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4" name="Slide Number Placeholder 3">
            <a:extLst>
              <a:ext uri="{FF2B5EF4-FFF2-40B4-BE49-F238E27FC236}">
                <a16:creationId xmlns:a16="http://schemas.microsoft.com/office/drawing/2014/main" id="{91C39CFC-128B-9F2C-A29D-5FA1A2BA49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525261D8-8112-4263-EAB6-8ED105CFE75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B88D6E39-72E8-AA9F-079E-6DB17E27C1A4}"/>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計畫執行期間</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A72A980A-5B42-011F-F5DB-40FADF5E4855}"/>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CF503B43-A5E6-08B7-0823-97AEB884A562}"/>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 name="TextBox 5">
            <a:hlinkClick r:id="rId6" action="ppaction://hlinksldjump"/>
            <a:extLst>
              <a:ext uri="{FF2B5EF4-FFF2-40B4-BE49-F238E27FC236}">
                <a16:creationId xmlns:a16="http://schemas.microsoft.com/office/drawing/2014/main" id="{4AB96490-18B8-16C8-B714-3AD0991F56F8}"/>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7" action="ppaction://hlinksldjump"/>
            <a:extLst>
              <a:ext uri="{FF2B5EF4-FFF2-40B4-BE49-F238E27FC236}">
                <a16:creationId xmlns:a16="http://schemas.microsoft.com/office/drawing/2014/main" id="{1D868DB1-31BB-A073-29C5-8B60087C465F}"/>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創新研發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graphicFrame>
        <p:nvGraphicFramePr>
          <p:cNvPr id="7" name="Table 4">
            <a:extLst>
              <a:ext uri="{FF2B5EF4-FFF2-40B4-BE49-F238E27FC236}">
                <a16:creationId xmlns:a16="http://schemas.microsoft.com/office/drawing/2014/main" id="{C12EDB31-0FE4-8E71-AFBA-FE85383D013E}"/>
              </a:ext>
            </a:extLst>
          </p:cNvPr>
          <p:cNvGraphicFramePr>
            <a:graphicFrameLocks noGrp="1"/>
          </p:cNvGraphicFramePr>
          <p:nvPr>
            <p:extLst>
              <p:ext uri="{D42A27DB-BD31-4B8C-83A1-F6EECF244321}">
                <p14:modId xmlns:p14="http://schemas.microsoft.com/office/powerpoint/2010/main" val="3571834842"/>
              </p:ext>
            </p:extLst>
          </p:nvPr>
        </p:nvGraphicFramePr>
        <p:xfrm>
          <a:off x="567733" y="1122482"/>
          <a:ext cx="9966960" cy="4677147"/>
        </p:xfrm>
        <a:graphic>
          <a:graphicData uri="http://schemas.openxmlformats.org/drawingml/2006/table">
            <a:tbl>
              <a:tblPr firstRow="1" bandRow="1">
                <a:tableStyleId>{5940675A-B579-460E-94D1-54222C63F5DA}</a:tableStyleId>
              </a:tblPr>
              <a:tblGrid>
                <a:gridCol w="2043113">
                  <a:extLst>
                    <a:ext uri="{9D8B030D-6E8A-4147-A177-3AD203B41FA5}">
                      <a16:colId xmlns:a16="http://schemas.microsoft.com/office/drawing/2014/main" val="270881897"/>
                    </a:ext>
                  </a:extLst>
                </a:gridCol>
                <a:gridCol w="7923847">
                  <a:extLst>
                    <a:ext uri="{9D8B030D-6E8A-4147-A177-3AD203B41FA5}">
                      <a16:colId xmlns:a16="http://schemas.microsoft.com/office/drawing/2014/main" val="4232878379"/>
                    </a:ext>
                  </a:extLst>
                </a:gridCol>
              </a:tblGrid>
              <a:tr h="1091689">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auto" latinLnBrk="0" hangingPunct="1">
                        <a:lnSpc>
                          <a:spcPct val="100000"/>
                        </a:lnSpc>
                        <a:spcBef>
                          <a:spcPts val="0"/>
                        </a:spcBef>
                        <a:spcAft>
                          <a:spcPts val="0"/>
                        </a:spcAft>
                        <a:buClrTx/>
                        <a:buSzTx/>
                        <a:buFontTx/>
                        <a:buNone/>
                      </a:pPr>
                      <a:r>
                        <a:rPr lang="zh-TW" altLang="en-US" sz="1800" dirty="0"/>
                        <a:t>由 </a:t>
                      </a:r>
                      <a:r>
                        <a:rPr lang="en-US" altLang="zh-TW" sz="1800" b="1" dirty="0"/>
                        <a:t>1 </a:t>
                      </a:r>
                      <a:r>
                        <a:rPr lang="zh-TW" altLang="en-US" sz="1800" b="1" dirty="0"/>
                        <a:t>家或多家企業</a:t>
                      </a:r>
                      <a:r>
                        <a:rPr lang="zh-TW" altLang="en-US" sz="1800" dirty="0"/>
                        <a:t>提出，</a:t>
                      </a:r>
                      <a:r>
                        <a:rPr lang="zh-TW" altLang="en-US" sz="1800" b="0" kern="1200" dirty="0">
                          <a:solidFill>
                            <a:schemeClr val="tx1"/>
                          </a:solidFill>
                          <a:latin typeface="+mn-lt"/>
                          <a:ea typeface="+mn-ea"/>
                          <a:cs typeface="+mn-cs"/>
                        </a:rPr>
                        <a:t>主導企業行業別登記為 </a:t>
                      </a:r>
                      <a:r>
                        <a:rPr lang="en-US" altLang="zh-TW" sz="1800" b="1" kern="1200" dirty="0">
                          <a:solidFill>
                            <a:srgbClr val="1D72D4"/>
                          </a:solidFill>
                          <a:latin typeface="+mn-lt"/>
                          <a:ea typeface="+mn-ea"/>
                          <a:cs typeface="+mn-cs"/>
                        </a:rPr>
                        <a:t>#</a:t>
                      </a:r>
                      <a:r>
                        <a:rPr lang="zh-TW" sz="1800" b="1" i="0" u="none" strike="noStrike" kern="1200" noProof="0" dirty="0">
                          <a:solidFill>
                            <a:srgbClr val="1D72D4"/>
                          </a:solidFill>
                        </a:rPr>
                        <a:t>電子零組件製造 </a:t>
                      </a:r>
                      <a:r>
                        <a:rPr lang="en-US" altLang="zh-TW" sz="1800" b="1" i="0" u="none" strike="noStrike" kern="1200" noProof="0" dirty="0">
                          <a:solidFill>
                            <a:srgbClr val="1D72D4"/>
                          </a:solidFill>
                        </a:rPr>
                        <a:t>#</a:t>
                      </a:r>
                      <a:r>
                        <a:rPr lang="zh-TW" altLang="en-US" sz="1800" b="1" i="0" u="none" strike="noStrike" kern="1200" noProof="0" dirty="0">
                          <a:solidFill>
                            <a:srgbClr val="1D72D4"/>
                          </a:solidFill>
                        </a:rPr>
                        <a:t>電信 </a:t>
                      </a:r>
                      <a:br>
                        <a:rPr lang="en-US" altLang="zh-TW" sz="1800" b="1" i="0" u="none" strike="noStrike" kern="1200" noProof="0" dirty="0">
                          <a:solidFill>
                            <a:srgbClr val="1D72D4"/>
                          </a:solidFill>
                        </a:rPr>
                      </a:br>
                      <a:r>
                        <a:rPr lang="en-US" altLang="zh-TW" sz="1800" b="1" i="0" u="none" strike="noStrike" kern="1200" noProof="0" dirty="0">
                          <a:solidFill>
                            <a:srgbClr val="1D72D4"/>
                          </a:solidFill>
                        </a:rPr>
                        <a:t>#</a:t>
                      </a:r>
                      <a:r>
                        <a:rPr lang="zh-TW" sz="1800" b="1" i="0" u="none" strike="noStrike" kern="1200" noProof="0" dirty="0">
                          <a:solidFill>
                            <a:srgbClr val="1D72D4"/>
                          </a:solidFill>
                        </a:rPr>
                        <a:t>電子產品及光學製品製造</a:t>
                      </a:r>
                      <a:r>
                        <a:rPr lang="zh-TW" altLang="en-US" sz="1800" b="1" i="0" u="none" strike="noStrike" kern="1200" noProof="0" dirty="0">
                          <a:solidFill>
                            <a:srgbClr val="1D72D4"/>
                          </a:solidFill>
                        </a:rPr>
                        <a:t> </a:t>
                      </a:r>
                      <a:r>
                        <a:rPr lang="en-US" altLang="zh-TW" sz="1800" b="1" i="0" u="none" strike="noStrike" kern="1200" noProof="0" dirty="0">
                          <a:solidFill>
                            <a:srgbClr val="1D72D4"/>
                          </a:solidFill>
                        </a:rPr>
                        <a:t>#</a:t>
                      </a:r>
                      <a:r>
                        <a:rPr lang="zh-TW" sz="1800" b="1" i="0" u="none" strike="noStrike" kern="1200" noProof="0" dirty="0">
                          <a:solidFill>
                            <a:srgbClr val="1D72D4"/>
                          </a:solidFill>
                        </a:rPr>
                        <a:t>電腦系統</a:t>
                      </a:r>
                      <a:r>
                        <a:rPr lang="zh-TW" altLang="en-US" sz="1800" b="1" i="0" u="none" strike="noStrike" kern="1200" noProof="0" dirty="0">
                          <a:solidFill>
                            <a:srgbClr val="1D72D4"/>
                          </a:solidFill>
                        </a:rPr>
                        <a:t>設計 #資</a:t>
                      </a:r>
                      <a:r>
                        <a:rPr lang="zh-TW" sz="1800" b="1" i="0" u="none" strike="noStrike" kern="1200" noProof="0" dirty="0">
                          <a:solidFill>
                            <a:srgbClr val="1D72D4"/>
                          </a:solidFill>
                        </a:rPr>
                        <a:t>料</a:t>
                      </a:r>
                      <a:r>
                        <a:rPr lang="zh-TW" altLang="en-US" sz="1800" b="1" i="0" u="none" strike="noStrike" kern="1200" noProof="0" dirty="0">
                          <a:solidFill>
                            <a:srgbClr val="1D72D4"/>
                          </a:solidFill>
                        </a:rPr>
                        <a:t>處理</a:t>
                      </a:r>
                      <a:r>
                        <a:rPr lang="zh-TW" sz="1800" b="1" i="0" u="none" strike="noStrike" kern="1200" noProof="0" dirty="0">
                          <a:solidFill>
                            <a:srgbClr val="1D72D4"/>
                          </a:solidFill>
                        </a:rPr>
                        <a:t>及</a:t>
                      </a:r>
                      <a:r>
                        <a:rPr lang="zh-TW" altLang="en-US" sz="1800" b="1" i="0" u="none" strike="noStrike" kern="1200" noProof="0" dirty="0">
                          <a:solidFill>
                            <a:srgbClr val="1D72D4"/>
                          </a:solidFill>
                        </a:rPr>
                        <a:t>資訊供</a:t>
                      </a:r>
                      <a:r>
                        <a:rPr lang="zh-TW" sz="1800" b="1" i="0" u="none" strike="noStrike" kern="1200" noProof="0" dirty="0">
                          <a:solidFill>
                            <a:srgbClr val="1D72D4"/>
                          </a:solidFill>
                        </a:rPr>
                        <a:t>應</a:t>
                      </a:r>
                      <a:r>
                        <a:rPr lang="zh-TW" altLang="en-US" sz="1800" b="1" i="0" u="none" strike="noStrike" kern="1200" noProof="0" dirty="0">
                          <a:solidFill>
                            <a:srgbClr val="1D72D4"/>
                          </a:solidFill>
                        </a:rPr>
                        <a:t>服務</a:t>
                      </a:r>
                      <a:r>
                        <a:rPr lang="zh-TW" sz="1800" b="1" i="0" u="none" strike="noStrike" kern="1200" noProof="0" dirty="0">
                          <a:solidFill>
                            <a:srgbClr val="1D72D4"/>
                          </a:solidFill>
                        </a:rPr>
                        <a:t>業</a:t>
                      </a:r>
                      <a:r>
                        <a:rPr lang="en-US" altLang="zh-TW" sz="1800" b="1" dirty="0">
                          <a:solidFill>
                            <a:schemeClr val="accent1"/>
                          </a:solidFill>
                        </a:rPr>
                        <a:t> </a:t>
                      </a:r>
                      <a:endParaRPr lang="en-US" altLang="zh-TW" sz="1800" b="1" kern="1200" dirty="0">
                        <a:solidFill>
                          <a:schemeClr val="accent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rPr>
                        <a:t>淨值為正，非陸資，不得為本國設立及外國事業在台設立之分公司</a:t>
                      </a:r>
                      <a:endParaRPr lang="en-US" altLang="zh-TW" sz="14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109168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TW" altLang="en-US" sz="1800" b="0" i="0" kern="1200" dirty="0">
                          <a:solidFill>
                            <a:schemeClr val="tx1"/>
                          </a:solidFill>
                          <a:effectLst/>
                          <a:latin typeface="+mn-lt"/>
                          <a:ea typeface="+mn-ea"/>
                          <a:cs typeface="+mn-cs"/>
                        </a:rPr>
                        <a:t>最高補助</a:t>
                      </a:r>
                      <a:r>
                        <a:rPr lang="en-US" altLang="zh-TW" sz="1800" b="0" i="0" kern="1200" dirty="0">
                          <a:solidFill>
                            <a:schemeClr val="tx1"/>
                          </a:solidFill>
                          <a:effectLst/>
                          <a:latin typeface="+mn-lt"/>
                          <a:ea typeface="+mn-ea"/>
                          <a:cs typeface="+mn-cs"/>
                        </a:rPr>
                        <a:t>50%</a:t>
                      </a:r>
                      <a:r>
                        <a:rPr lang="zh-TW" altLang="en-US" sz="1800" b="0" i="0" kern="1200" dirty="0">
                          <a:solidFill>
                            <a:schemeClr val="tx1"/>
                          </a:solidFill>
                          <a:effectLst/>
                          <a:latin typeface="+mn-lt"/>
                          <a:ea typeface="+mn-ea"/>
                          <a:cs typeface="+mn-cs"/>
                        </a:rPr>
                        <a:t>，無上限</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1091689">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dirty="0">
                          <a:solidFill>
                            <a:srgbClr val="FF0000"/>
                          </a:solidFill>
                        </a:rPr>
                        <a:t>AI</a:t>
                      </a:r>
                      <a:r>
                        <a:rPr lang="zh-TW" altLang="en-US" dirty="0"/>
                        <a:t> 業者落地高雄亞灣，開發共通型平台並導入產業 </a:t>
                      </a:r>
                      <a:r>
                        <a:rPr lang="en-US" altLang="zh-TW" b="1" dirty="0">
                          <a:solidFill>
                            <a:srgbClr val="FF0000"/>
                          </a:solidFill>
                        </a:rPr>
                        <a:t>AI</a:t>
                      </a:r>
                      <a:r>
                        <a:rPr lang="zh-TW" altLang="en-US" b="1" dirty="0">
                          <a:solidFill>
                            <a:srgbClr val="FF0000"/>
                          </a:solidFill>
                        </a:rPr>
                        <a:t> 應用</a:t>
                      </a:r>
                      <a:endParaRPr lang="en-US" sz="1800" b="1" kern="1200" dirty="0">
                        <a:solidFill>
                          <a:srgbClr val="FF0000"/>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130879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fontAlgn="base">
                        <a:spcAft>
                          <a:spcPts val="600"/>
                        </a:spcAft>
                        <a:buFont typeface="+mj-lt"/>
                        <a:buAutoNum type="arabicPeriod"/>
                      </a:pPr>
                      <a:endParaRPr lang="en-US" altLang="zh-TW" sz="400" b="1" dirty="0"/>
                    </a:p>
                    <a:p>
                      <a:pPr marL="342900" indent="-342900" fontAlgn="base">
                        <a:spcAft>
                          <a:spcPts val="600"/>
                        </a:spcAft>
                        <a:buFont typeface="+mj-lt"/>
                        <a:buAutoNum type="arabicPeriod"/>
                      </a:pPr>
                      <a:r>
                        <a:rPr lang="zh-TW" altLang="en-US" b="1" dirty="0"/>
                        <a:t>共通型 </a:t>
                      </a:r>
                      <a:r>
                        <a:rPr lang="en-US" altLang="zh-TW" b="1" dirty="0"/>
                        <a:t>AI</a:t>
                      </a:r>
                      <a:r>
                        <a:rPr lang="zh-TW" altLang="en-US" b="1" dirty="0"/>
                        <a:t> 平台開發</a:t>
                      </a:r>
                      <a:r>
                        <a:rPr lang="zh-TW" altLang="en-US" dirty="0"/>
                        <a:t>：確定 </a:t>
                      </a:r>
                      <a:r>
                        <a:rPr lang="en-US" altLang="zh-TW" dirty="0"/>
                        <a:t>AI </a:t>
                      </a:r>
                      <a:r>
                        <a:rPr lang="zh-TW" altLang="en-US" dirty="0"/>
                        <a:t>算力與語言模型，蒐集產業語料，</a:t>
                      </a:r>
                      <a:br>
                        <a:rPr lang="en-US" altLang="zh-TW" dirty="0"/>
                      </a:br>
                      <a:r>
                        <a:rPr lang="zh-TW" altLang="en-US" dirty="0"/>
                        <a:t>                                    開發至少</a:t>
                      </a:r>
                      <a:r>
                        <a:rPr lang="en-US" altLang="zh-TW" dirty="0"/>
                        <a:t>5</a:t>
                      </a:r>
                      <a:r>
                        <a:rPr lang="zh-TW" altLang="en-US" dirty="0"/>
                        <a:t>項共通功能模組並建立平台</a:t>
                      </a:r>
                      <a:endParaRPr lang="en-US" altLang="zh-TW" dirty="0"/>
                    </a:p>
                    <a:p>
                      <a:pPr marL="342900" indent="-342900" fontAlgn="base">
                        <a:spcAft>
                          <a:spcPts val="600"/>
                        </a:spcAft>
                        <a:buFont typeface="+mj-lt"/>
                        <a:buAutoNum type="arabicPeriod"/>
                      </a:pPr>
                      <a:r>
                        <a:rPr lang="en-US" altLang="zh-TW" b="1" dirty="0"/>
                        <a:t>AI</a:t>
                      </a:r>
                      <a:r>
                        <a:rPr lang="zh-TW" altLang="en-US" b="1" dirty="0"/>
                        <a:t> 應用服務研發與擴散</a:t>
                      </a:r>
                      <a:r>
                        <a:rPr lang="zh-TW" altLang="en-US" dirty="0"/>
                        <a:t>：研發至少</a:t>
                      </a:r>
                      <a:r>
                        <a:rPr lang="en-US" altLang="zh-TW" dirty="0"/>
                        <a:t>5</a:t>
                      </a:r>
                      <a:r>
                        <a:rPr lang="zh-TW" altLang="en-US" dirty="0"/>
                        <a:t>項解決方案</a:t>
                      </a:r>
                      <a:r>
                        <a:rPr lang="en-US" altLang="zh-TW" dirty="0"/>
                        <a:t>(</a:t>
                      </a:r>
                      <a:r>
                        <a:rPr lang="zh-TW" altLang="en-US" b="1" dirty="0">
                          <a:solidFill>
                            <a:srgbClr val="FF0000"/>
                          </a:solidFill>
                        </a:rPr>
                        <a:t>生成式 </a:t>
                      </a:r>
                      <a:r>
                        <a:rPr lang="en-US" altLang="zh-TW" b="1" dirty="0">
                          <a:solidFill>
                            <a:srgbClr val="FF0000"/>
                          </a:solidFill>
                        </a:rPr>
                        <a:t>AI </a:t>
                      </a:r>
                      <a:r>
                        <a:rPr lang="zh-TW" altLang="en-US" dirty="0"/>
                        <a:t>優先</a:t>
                      </a:r>
                      <a:r>
                        <a:rPr lang="en-US" altLang="zh-TW" dirty="0"/>
                        <a:t>)</a:t>
                      </a:r>
                      <a:r>
                        <a:rPr lang="zh-TW" altLang="en-US" dirty="0"/>
                        <a:t>，</a:t>
                      </a:r>
                      <a:br>
                        <a:rPr lang="en-US" altLang="zh-TW" dirty="0"/>
                      </a:br>
                      <a:r>
                        <a:rPr lang="zh-TW" altLang="en-US" dirty="0"/>
                        <a:t>                                           導入</a:t>
                      </a:r>
                      <a:r>
                        <a:rPr lang="en-US" altLang="zh-TW" dirty="0"/>
                        <a:t>10</a:t>
                      </a:r>
                      <a:r>
                        <a:rPr lang="zh-TW" altLang="en-US" dirty="0"/>
                        <a:t>家場域並進行至少</a:t>
                      </a:r>
                      <a:r>
                        <a:rPr lang="en-US" altLang="zh-TW" dirty="0"/>
                        <a:t>6</a:t>
                      </a:r>
                      <a:r>
                        <a:rPr lang="zh-TW" altLang="en-US" dirty="0"/>
                        <a:t>個月商業驗證</a:t>
                      </a:r>
                      <a:r>
                        <a:rPr lang="en-US" altLang="zh-TW" dirty="0"/>
                        <a:t>(PoB)</a:t>
                      </a:r>
                      <a:endParaRPr lang="zh-TW" altLang="en-US" sz="1800"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9" name="Rectangle 8">
            <a:extLst>
              <a:ext uri="{FF2B5EF4-FFF2-40B4-BE49-F238E27FC236}">
                <a16:creationId xmlns:a16="http://schemas.microsoft.com/office/drawing/2014/main" id="{5867F49F-FB41-D8C1-E95F-1DEAF1B46601}"/>
              </a:ext>
            </a:extLst>
          </p:cNvPr>
          <p:cNvSpPr/>
          <p:nvPr/>
        </p:nvSpPr>
        <p:spPr>
          <a:xfrm>
            <a:off x="842828" y="1417174"/>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Rectangle 9">
            <a:extLst>
              <a:ext uri="{FF2B5EF4-FFF2-40B4-BE49-F238E27FC236}">
                <a16:creationId xmlns:a16="http://schemas.microsoft.com/office/drawing/2014/main" id="{80689506-4BB4-A04F-2388-9B3B60B040C5}"/>
              </a:ext>
            </a:extLst>
          </p:cNvPr>
          <p:cNvSpPr/>
          <p:nvPr/>
        </p:nvSpPr>
        <p:spPr>
          <a:xfrm>
            <a:off x="842829" y="2499850"/>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Rectangle 10">
            <a:extLst>
              <a:ext uri="{FF2B5EF4-FFF2-40B4-BE49-F238E27FC236}">
                <a16:creationId xmlns:a16="http://schemas.microsoft.com/office/drawing/2014/main" id="{3220873A-7C06-5BF9-0BFD-73122C196E27}"/>
              </a:ext>
            </a:extLst>
          </p:cNvPr>
          <p:cNvSpPr/>
          <p:nvPr/>
        </p:nvSpPr>
        <p:spPr>
          <a:xfrm>
            <a:off x="842829" y="3535208"/>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Rectangle 11">
            <a:extLst>
              <a:ext uri="{FF2B5EF4-FFF2-40B4-BE49-F238E27FC236}">
                <a16:creationId xmlns:a16="http://schemas.microsoft.com/office/drawing/2014/main" id="{CBA22006-F21C-A688-DF75-3773E17B9255}"/>
              </a:ext>
            </a:extLst>
          </p:cNvPr>
          <p:cNvSpPr/>
          <p:nvPr/>
        </p:nvSpPr>
        <p:spPr>
          <a:xfrm>
            <a:off x="842829" y="4488784"/>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247003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extLst>
              <p:ext uri="{D42A27DB-BD31-4B8C-83A1-F6EECF244321}">
                <p14:modId xmlns:p14="http://schemas.microsoft.com/office/powerpoint/2010/main" val="823058827"/>
              </p:ext>
            </p:extLst>
          </p:nvPr>
        </p:nvGraphicFramePr>
        <p:xfrm>
          <a:off x="609599" y="1447132"/>
          <a:ext cx="10033636" cy="4817698"/>
        </p:xfrm>
        <a:graphic>
          <a:graphicData uri="http://schemas.openxmlformats.org/drawingml/2006/table">
            <a:tbl>
              <a:tblPr firstRow="1" bandRow="1">
                <a:tableStyleId>{5940675A-B579-460E-94D1-54222C63F5DA}</a:tableStyleId>
              </a:tblPr>
              <a:tblGrid>
                <a:gridCol w="1895476">
                  <a:extLst>
                    <a:ext uri="{9D8B030D-6E8A-4147-A177-3AD203B41FA5}">
                      <a16:colId xmlns:a16="http://schemas.microsoft.com/office/drawing/2014/main" val="270881897"/>
                    </a:ext>
                  </a:extLst>
                </a:gridCol>
                <a:gridCol w="8138160">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200" noProof="0" dirty="0">
                          <a:solidFill>
                            <a:schemeClr val="tx1"/>
                          </a:solidFill>
                          <a:effectLst/>
                          <a:latin typeface="+mn-lt"/>
                          <a:ea typeface="+mn-ea"/>
                          <a:cs typeface="+mn-cs"/>
                          <a:sym typeface="Arial"/>
                        </a:rPr>
                        <a:t>規劃與開發創新</a:t>
                      </a:r>
                      <a:r>
                        <a:rPr lang="zh-TW" altLang="en-US" sz="1800" u="sng" kern="1200" noProof="0" dirty="0">
                          <a:solidFill>
                            <a:schemeClr val="tx1"/>
                          </a:solidFill>
                          <a:effectLst/>
                          <a:latin typeface="+mn-lt"/>
                          <a:ea typeface="+mn-ea"/>
                          <a:cs typeface="+mn-cs"/>
                          <a:sym typeface="Arial"/>
                        </a:rPr>
                        <a:t>前瞻技術</a:t>
                      </a:r>
                      <a:r>
                        <a:rPr lang="zh-TW" altLang="en-US" sz="1800" kern="1200" noProof="0" dirty="0">
                          <a:solidFill>
                            <a:schemeClr val="tx1"/>
                          </a:solidFill>
                          <a:effectLst/>
                          <a:latin typeface="+mn-lt"/>
                          <a:ea typeface="+mn-ea"/>
                          <a:cs typeface="+mn-cs"/>
                          <a:sym typeface="Arial"/>
                        </a:rPr>
                        <a:t>之</a:t>
                      </a:r>
                      <a:r>
                        <a:rPr kumimoji="0" lang="en-US" altLang="zh-TW" sz="1800" b="1" i="0" u="none" strike="noStrike" kern="1200" cap="none" spc="0" normalizeH="0" baseline="0" noProof="0" dirty="0">
                          <a:ln>
                            <a:noFill/>
                          </a:ln>
                          <a:solidFill>
                            <a:srgbClr val="0070C0"/>
                          </a:solidFill>
                          <a:effectLst/>
                          <a:uLnTx/>
                          <a:uFillTx/>
                          <a:latin typeface="+mn-lt"/>
                          <a:ea typeface="+mn-ea"/>
                          <a:cs typeface="+mn-cs"/>
                          <a:sym typeface="Arial"/>
                        </a:rPr>
                        <a:t>#</a:t>
                      </a:r>
                      <a:r>
                        <a:rPr kumimoji="0" lang="zh-TW" altLang="en-US" sz="1800" b="1" i="0" u="none" strike="noStrike" kern="1200" cap="none" spc="0" normalizeH="0" baseline="0" noProof="0" dirty="0">
                          <a:ln>
                            <a:noFill/>
                          </a:ln>
                          <a:solidFill>
                            <a:srgbClr val="0070C0"/>
                          </a:solidFill>
                          <a:effectLst/>
                          <a:uLnTx/>
                          <a:uFillTx/>
                          <a:latin typeface="+mn-lt"/>
                          <a:ea typeface="+mn-ea"/>
                          <a:cs typeface="+mn-cs"/>
                          <a:sym typeface="Arial"/>
                        </a:rPr>
                        <a:t>企業</a:t>
                      </a:r>
                      <a:r>
                        <a:rPr lang="zh-TW" altLang="en-US" sz="1800" kern="1200" noProof="0" dirty="0">
                          <a:solidFill>
                            <a:schemeClr val="tx1"/>
                          </a:solidFill>
                          <a:effectLst/>
                          <a:latin typeface="+mn-lt"/>
                          <a:ea typeface="+mn-ea"/>
                          <a:cs typeface="+mn-cs"/>
                          <a:sym typeface="Arial"/>
                        </a:rPr>
                        <a:t> 或 </a:t>
                      </a:r>
                      <a:r>
                        <a:rPr kumimoji="0" lang="en-US" altLang="zh-TW" sz="1800" b="1" i="0" u="none" strike="noStrike" kern="1200" cap="none" spc="0" normalizeH="0" baseline="0" noProof="0" dirty="0">
                          <a:ln>
                            <a:noFill/>
                          </a:ln>
                          <a:solidFill>
                            <a:srgbClr val="0070C0"/>
                          </a:solidFill>
                          <a:effectLst/>
                          <a:uLnTx/>
                          <a:uFillTx/>
                          <a:latin typeface="+mn-lt"/>
                          <a:ea typeface="+mn-ea"/>
                          <a:cs typeface="+mn-cs"/>
                          <a:sym typeface="Arial"/>
                        </a:rPr>
                        <a:t>#</a:t>
                      </a:r>
                      <a:r>
                        <a:rPr kumimoji="0" lang="zh-TW" altLang="en-US" sz="1800" b="1" i="0" u="none" strike="noStrike" kern="1200" cap="none" spc="0" normalizeH="0" baseline="0" noProof="0" dirty="0">
                          <a:ln>
                            <a:noFill/>
                          </a:ln>
                          <a:solidFill>
                            <a:srgbClr val="0070C0"/>
                          </a:solidFill>
                          <a:effectLst/>
                          <a:uLnTx/>
                          <a:uFillTx/>
                          <a:latin typeface="+mn-lt"/>
                          <a:ea typeface="+mn-ea"/>
                          <a:cs typeface="+mn-cs"/>
                          <a:sym typeface="Arial"/>
                        </a:rPr>
                        <a:t>研究機構</a:t>
                      </a:r>
                      <a:endParaRPr kumimoji="0" lang="en-US" altLang="zh-TW" sz="1800" b="1" i="0" u="none" strike="noStrike" kern="1200" cap="none" spc="0" normalizeH="0" baseline="0" noProof="0" dirty="0">
                        <a:ln>
                          <a:noFill/>
                        </a:ln>
                        <a:solidFill>
                          <a:srgbClr val="0070C0"/>
                        </a:solidFill>
                        <a:effectLst/>
                        <a:uLnTx/>
                        <a:uFillTx/>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noProof="0" dirty="0">
                          <a:solidFill>
                            <a:schemeClr val="bg1">
                              <a:lumMod val="50000"/>
                            </a:schemeClr>
                          </a:solidFill>
                          <a:latin typeface="+mn-lt"/>
                          <a:ea typeface="+mn-ea"/>
                          <a:cs typeface="+mn-cs"/>
                          <a:sym typeface="Arial"/>
                        </a:rPr>
                        <a:t>依法登記、公司淨值為正、非銀行拒絕往來戶、非陸資。</a:t>
                      </a:r>
                      <a:endParaRPr lang="en-US" altLang="zh-TW" sz="1400" kern="1200" noProof="0" dirty="0">
                        <a:solidFill>
                          <a:schemeClr val="bg1">
                            <a:lumMod val="50000"/>
                          </a:schemeClr>
                        </a:solidFill>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最高補助</a:t>
                      </a:r>
                      <a:r>
                        <a:rPr lang="en-US" altLang="zh-TW" dirty="0"/>
                        <a:t>50%</a:t>
                      </a:r>
                      <a:r>
                        <a:rPr lang="zh-TW" altLang="en-US" dirty="0"/>
                        <a:t>，無補助經費之上限</a:t>
                      </a:r>
                      <a:endParaRPr lang="en-US" altLang="zh-TW" sz="1800"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2834640">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1" dirty="0">
                          <a:effectLst/>
                        </a:rPr>
                        <a:t>前瞻技術研發計畫</a:t>
                      </a:r>
                      <a:r>
                        <a:rPr lang="zh-TW" altLang="en-US" sz="1400" dirty="0">
                          <a:effectLst/>
                        </a:rPr>
                        <a:t>：</a:t>
                      </a:r>
                      <a:r>
                        <a:rPr lang="zh-TW" altLang="en-US" sz="1400" b="0" i="0" kern="1200" dirty="0">
                          <a:solidFill>
                            <a:schemeClr val="tx1"/>
                          </a:solidFill>
                          <a:effectLst/>
                          <a:latin typeface="+mn-lt"/>
                          <a:ea typeface="+mn-ea"/>
                          <a:cs typeface="+mn-cs"/>
                        </a:rPr>
                        <a:t>國內外尚未具體成熟之技術研發</a:t>
                      </a:r>
                      <a:endParaRPr lang="zh-TW" altLang="en-US" sz="1400" dirty="0">
                        <a:effectLst/>
                      </a:endParaRP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1" dirty="0">
                          <a:effectLst/>
                        </a:rPr>
                        <a:t>全球研發創新夥伴計畫</a:t>
                      </a:r>
                      <a:r>
                        <a:rPr lang="zh-TW" altLang="en-US" sz="1400" b="0" dirty="0">
                          <a:effectLst/>
                        </a:rPr>
                        <a:t>：本國企業、外國企業皆可申請</a:t>
                      </a:r>
                      <a:endParaRPr lang="en-US" altLang="zh-TW" sz="1400" b="0" dirty="0">
                        <a:effectLst/>
                      </a:endParaRP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1" dirty="0">
                          <a:effectLst/>
                        </a:rPr>
                        <a:t>領航企業研發深耕計畫</a:t>
                      </a:r>
                      <a:r>
                        <a:rPr lang="zh-TW" altLang="en-US" sz="1400" b="0" dirty="0">
                          <a:effectLst/>
                        </a:rPr>
                        <a:t>：研發方向為新興半導體、新世代通訊、人工智慧</a:t>
                      </a:r>
                      <a:endParaRPr lang="zh-TW" altLang="en-US" sz="1400" b="1" dirty="0">
                        <a:effectLst/>
                      </a:endParaRP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1" dirty="0">
                          <a:effectLst/>
                        </a:rPr>
                        <a:t>前瞻技術創業投資計畫</a:t>
                      </a:r>
                      <a:r>
                        <a:rPr lang="en-US" altLang="zh-TW" sz="1400" b="1" dirty="0">
                          <a:effectLst/>
                        </a:rPr>
                        <a:t>(A+STEP)</a:t>
                      </a:r>
                      <a:r>
                        <a:rPr lang="zh-TW" altLang="en-US" sz="1400" b="0" dirty="0">
                          <a:effectLst/>
                        </a:rPr>
                        <a:t> ：以法人創投主導，新創事業共同提出申請為限</a:t>
                      </a:r>
                      <a:endParaRPr lang="en-US" altLang="zh-TW" sz="1400" b="1" dirty="0">
                        <a:effectLst/>
                      </a:endParaRP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1" i="0" kern="1200" dirty="0">
                          <a:solidFill>
                            <a:schemeClr val="tx1"/>
                          </a:solidFill>
                          <a:effectLst/>
                          <a:latin typeface="+mn-lt"/>
                          <a:ea typeface="+mn-ea"/>
                          <a:cs typeface="+mn-cs"/>
                        </a:rPr>
                        <a:t>企業創新研發布局推動計畫：</a:t>
                      </a:r>
                      <a:r>
                        <a:rPr lang="zh-TW" altLang="en-US" sz="1400" b="0" i="0" kern="1200" dirty="0">
                          <a:solidFill>
                            <a:schemeClr val="tx1"/>
                          </a:solidFill>
                          <a:effectLst/>
                          <a:latin typeface="+mn-lt"/>
                          <a:ea typeface="+mn-ea"/>
                          <a:cs typeface="+mn-cs"/>
                        </a:rPr>
                        <a:t>完善研發制度、延攬培育人才及規劃前瞻技術布局</a:t>
                      </a:r>
                      <a:endParaRPr lang="zh-TW" altLang="en-US" sz="1400" b="1" i="0" kern="1200" dirty="0">
                        <a:solidFill>
                          <a:schemeClr val="tx1"/>
                        </a:solidFill>
                        <a:effectLst/>
                        <a:latin typeface="+mn-lt"/>
                        <a:ea typeface="+mn-ea"/>
                        <a:cs typeface="+mn-cs"/>
                      </a:endParaRP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1" dirty="0">
                          <a:effectLst/>
                        </a:rPr>
                        <a:t>國際創新研發合作補助計畫</a:t>
                      </a:r>
                      <a:r>
                        <a:rPr lang="zh-TW" altLang="en-US" sz="1400" b="0" dirty="0">
                          <a:effectLst/>
                        </a:rPr>
                        <a:t>：與歐盟、以色列、德國、西班牙、英國、台捷克、加拿大之創新研發合作 </a:t>
                      </a:r>
                      <a:r>
                        <a:rPr lang="en-US" altLang="zh-TW" sz="1400" b="0" dirty="0">
                          <a:solidFill>
                            <a:schemeClr val="bg1">
                              <a:lumMod val="50000"/>
                            </a:schemeClr>
                          </a:solidFill>
                          <a:effectLst/>
                        </a:rPr>
                        <a:t>(</a:t>
                      </a:r>
                      <a:r>
                        <a:rPr lang="zh-TW" altLang="en-US" sz="1400" b="0" dirty="0">
                          <a:solidFill>
                            <a:schemeClr val="bg1">
                              <a:lumMod val="50000"/>
                            </a:schemeClr>
                          </a:solidFill>
                          <a:effectLst/>
                        </a:rPr>
                        <a:t>個別公告且有申請期限</a:t>
                      </a:r>
                      <a:r>
                        <a:rPr lang="en-US" altLang="zh-TW" sz="1400" b="0" dirty="0">
                          <a:solidFill>
                            <a:schemeClr val="bg1">
                              <a:lumMod val="50000"/>
                            </a:schemeClr>
                          </a:solidFill>
                          <a:effectLst/>
                        </a:rPr>
                        <a:t>)</a:t>
                      </a:r>
                      <a:endParaRPr lang="zh-TW" altLang="en-US" sz="1400" b="1" dirty="0">
                        <a:solidFill>
                          <a:schemeClr val="bg1">
                            <a:lumMod val="50000"/>
                          </a:schemeClr>
                        </a:solidFill>
                        <a:effectLst/>
                      </a:endParaRP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1" dirty="0">
                          <a:effectLst/>
                        </a:rPr>
                        <a:t>快速審查臨床試驗計畫</a:t>
                      </a:r>
                      <a:r>
                        <a:rPr lang="en-US" altLang="zh-TW" sz="1400" b="1" dirty="0">
                          <a:effectLst/>
                        </a:rPr>
                        <a:t>(Fast track)</a:t>
                      </a:r>
                      <a:r>
                        <a:rPr lang="zh-TW" altLang="en-US" sz="1400" b="0" dirty="0">
                          <a:effectLst/>
                        </a:rPr>
                        <a:t> ：新藥或高風險醫療器材之國內外臨床試驗計畫</a:t>
                      </a:r>
                      <a:endParaRPr lang="en-US" altLang="zh-TW" sz="1400" b="1" dirty="0">
                        <a:effectLst/>
                      </a:endParaRP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1" dirty="0">
                          <a:effectLst/>
                        </a:rPr>
                        <a:t>無人載具科技實證運行補助計畫：</a:t>
                      </a:r>
                      <a:r>
                        <a:rPr lang="zh-TW" altLang="en-US" sz="1400" b="0" dirty="0">
                          <a:effectLst/>
                        </a:rPr>
                        <a:t>以服務模式驗證</a:t>
                      </a:r>
                      <a:r>
                        <a:rPr lang="en-US" altLang="zh-TW" sz="1400" b="0" dirty="0">
                          <a:effectLst/>
                        </a:rPr>
                        <a:t>(</a:t>
                      </a:r>
                      <a:r>
                        <a:rPr lang="en-US" altLang="zh-TW" sz="1400" b="0" dirty="0" err="1">
                          <a:effectLst/>
                        </a:rPr>
                        <a:t>PoS</a:t>
                      </a:r>
                      <a:r>
                        <a:rPr lang="en-US" altLang="zh-TW" sz="1400" b="0" dirty="0">
                          <a:effectLst/>
                        </a:rPr>
                        <a:t>, Proof of Service Model)</a:t>
                      </a:r>
                      <a:r>
                        <a:rPr lang="zh-TW" altLang="en-US" sz="1400" b="0" dirty="0">
                          <a:effectLst/>
                        </a:rPr>
                        <a:t>、或商業模式驗證</a:t>
                      </a:r>
                      <a:r>
                        <a:rPr lang="en-US" altLang="zh-TW" sz="1400" b="0" dirty="0">
                          <a:effectLst/>
                        </a:rPr>
                        <a:t>(</a:t>
                      </a:r>
                      <a:r>
                        <a:rPr lang="en-US" altLang="zh-TW" sz="1400" b="0" dirty="0" err="1">
                          <a:effectLst/>
                        </a:rPr>
                        <a:t>PoB</a:t>
                      </a:r>
                      <a:r>
                        <a:rPr lang="en-US" altLang="zh-TW" sz="1400" b="0" dirty="0">
                          <a:effectLst/>
                        </a:rPr>
                        <a:t>, Proof of Business Model)</a:t>
                      </a:r>
                      <a:r>
                        <a:rPr lang="zh-TW" altLang="en-US" sz="1400" b="0" dirty="0">
                          <a:effectLst/>
                        </a:rPr>
                        <a:t>、或結合上述兩種模式為標的申請進行運行驗證</a:t>
                      </a: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400" b="1" dirty="0">
                          <a:effectLst/>
                        </a:rPr>
                        <a:t>IC</a:t>
                      </a:r>
                      <a:r>
                        <a:rPr lang="zh-TW" altLang="en-US" sz="1400" b="1" dirty="0">
                          <a:effectLst/>
                        </a:rPr>
                        <a:t>設計攻頂補助計畫</a:t>
                      </a:r>
                      <a:r>
                        <a:rPr lang="zh-TW" altLang="en-US" sz="1400" b="0" dirty="0">
                          <a:effectLst/>
                        </a:rPr>
                        <a:t>：規劃與開發先進晶片及系統，進而完成關鍵客戶之應用驗證</a:t>
                      </a:r>
                      <a:endParaRPr lang="en-US" altLang="zh-TW" sz="1400" b="0" dirty="0">
                        <a:effectLst/>
                      </a:endParaRP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1" dirty="0">
                          <a:effectLst/>
                        </a:rPr>
                        <a:t>無人機關鍵晶片及模組自主開發研發補助計畫</a:t>
                      </a:r>
                      <a:r>
                        <a:rPr lang="zh-TW" altLang="en-US" sz="1400" b="0" dirty="0">
                          <a:effectLst/>
                        </a:rPr>
                        <a:t>：開發符合計畫規定之先進晶片及系統</a:t>
                      </a:r>
                      <a:r>
                        <a:rPr lang="en-US" altLang="zh-TW" sz="1400" b="0" dirty="0">
                          <a:effectLst/>
                        </a:rPr>
                        <a:t>(</a:t>
                      </a:r>
                      <a:r>
                        <a:rPr lang="zh-TW" altLang="en-US" sz="1400" b="0" dirty="0">
                          <a:effectLst/>
                        </a:rPr>
                        <a:t>二擇一</a:t>
                      </a:r>
                      <a:r>
                        <a:rPr lang="en-US" altLang="zh-TW" sz="1400" b="0"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4237018560"/>
              </p:ext>
            </p:extLst>
          </p:nvPr>
        </p:nvGraphicFramePr>
        <p:xfrm>
          <a:off x="10392627" y="323818"/>
          <a:ext cx="1692000" cy="3144217"/>
        </p:xfrm>
        <a:graphic>
          <a:graphicData uri="http://schemas.openxmlformats.org/drawingml/2006/table">
            <a:tbl>
              <a:tblPr firstRow="1" bandRow="1">
                <a:tableStyleId>{5940675A-B579-460E-94D1-54222C63F5DA}</a:tableStyleId>
              </a:tblPr>
              <a:tblGrid>
                <a:gridCol w="1692000">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zh-TW" altLang="en-US" sz="1050" b="1" dirty="0">
                          <a:solidFill>
                            <a:srgbClr val="C00000"/>
                          </a:solidFill>
                        </a:rPr>
                        <a:t>隨到隨審</a:t>
                      </a:r>
                      <a:endParaRPr lang="en-US" altLang="zh-TW" sz="1050" b="1"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800" kern="1200" dirty="0">
                          <a:solidFill>
                            <a:schemeClr val="tx1"/>
                          </a:solidFill>
                          <a:latin typeface="+mn-lt"/>
                          <a:ea typeface="+mn-ea"/>
                          <a:cs typeface="+mn-cs"/>
                        </a:rPr>
                        <a:t>開始日以計畫核定當月</a:t>
                      </a:r>
                      <a:r>
                        <a:rPr lang="en-US" altLang="zh-TW" sz="800" kern="1200" dirty="0">
                          <a:solidFill>
                            <a:schemeClr val="tx1"/>
                          </a:solidFill>
                          <a:latin typeface="+mn-lt"/>
                          <a:ea typeface="+mn-ea"/>
                          <a:cs typeface="+mn-cs"/>
                        </a:rPr>
                        <a:t>1</a:t>
                      </a:r>
                      <a:r>
                        <a:rPr lang="zh-TW" altLang="en-US" sz="800" kern="1200" dirty="0">
                          <a:solidFill>
                            <a:schemeClr val="tx1"/>
                          </a:solidFill>
                          <a:latin typeface="+mn-lt"/>
                          <a:ea typeface="+mn-ea"/>
                          <a:cs typeface="+mn-cs"/>
                        </a:rPr>
                        <a:t>日起算，但不晚於計畫核定後</a:t>
                      </a:r>
                      <a:r>
                        <a:rPr lang="en-US" altLang="zh-TW" sz="800" kern="1200" dirty="0">
                          <a:solidFill>
                            <a:schemeClr val="tx1"/>
                          </a:solidFill>
                          <a:latin typeface="+mn-lt"/>
                          <a:ea typeface="+mn-ea"/>
                          <a:cs typeface="+mn-cs"/>
                        </a:rPr>
                        <a:t>2</a:t>
                      </a:r>
                      <a:r>
                        <a:rPr lang="zh-TW" altLang="en-US" sz="800" kern="1200" dirty="0">
                          <a:solidFill>
                            <a:schemeClr val="tx1"/>
                          </a:solidFill>
                          <a:latin typeface="+mn-lt"/>
                          <a:ea typeface="+mn-ea"/>
                          <a:cs typeface="+mn-cs"/>
                        </a:rPr>
                        <a:t>個月內。</a:t>
                      </a:r>
                      <a:endParaRPr lang="en-US" altLang="zh-TW" sz="800" kern="1200" dirty="0">
                        <a:solidFill>
                          <a:schemeClr val="tx1"/>
                        </a:solidFill>
                        <a:latin typeface="+mn-lt"/>
                        <a:ea typeface="+mn-ea"/>
                        <a:cs typeface="+mn-cs"/>
                      </a:endParaRPr>
                    </a:p>
                    <a:p>
                      <a:pPr algn="ctr"/>
                      <a:r>
                        <a:rPr lang="zh-TW" altLang="en-US" sz="800" kern="1200" dirty="0">
                          <a:solidFill>
                            <a:schemeClr val="tx1"/>
                          </a:solidFill>
                          <a:latin typeface="+mn-lt"/>
                          <a:ea typeface="+mn-ea"/>
                          <a:cs typeface="+mn-cs"/>
                        </a:rPr>
                        <a:t>期間不超過</a:t>
                      </a:r>
                      <a:r>
                        <a:rPr lang="en-US" altLang="zh-TW" sz="800" kern="1200" dirty="0">
                          <a:solidFill>
                            <a:schemeClr val="tx1"/>
                          </a:solidFill>
                          <a:latin typeface="+mn-lt"/>
                          <a:ea typeface="+mn-ea"/>
                          <a:cs typeface="+mn-cs"/>
                        </a:rPr>
                        <a:t>3</a:t>
                      </a:r>
                      <a:r>
                        <a:rPr lang="zh-TW" altLang="en-US" sz="800" kern="1200" dirty="0">
                          <a:solidFill>
                            <a:schemeClr val="tx1"/>
                          </a:solidFill>
                          <a:latin typeface="+mn-lt"/>
                          <a:ea typeface="+mn-ea"/>
                          <a:cs typeface="+mn-cs"/>
                        </a:rPr>
                        <a:t>年為原則</a:t>
                      </a:r>
                      <a:endParaRPr lang="en-US" altLang="zh-TW" sz="8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經濟部 產業技術司</a:t>
                      </a:r>
                      <a:endParaRPr lang="en-US" altLang="zh-TW" sz="1050" dirty="0"/>
                    </a:p>
                    <a:p>
                      <a:pPr algn="ctr"/>
                      <a:r>
                        <a:rPr lang="en-US" altLang="zh-TW" sz="1050" dirty="0"/>
                        <a:t>A+</a:t>
                      </a:r>
                      <a:r>
                        <a:rPr lang="zh-TW" altLang="en-US" sz="1050" dirty="0"/>
                        <a:t>企業創新專案辦公室</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hlinkClick r:id="rId3"/>
                        </a:rPr>
                        <a:t>計畫官網</a:t>
                      </a:r>
                      <a:endParaRPr lang="en-US" altLang="zh-TW" sz="1050"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hlinkClick r:id="rId4"/>
                        </a:rPr>
                        <a:t>計畫說明簡報</a:t>
                      </a:r>
                      <a:r>
                        <a:rPr lang="en-US" altLang="zh-TW" sz="1050" dirty="0">
                          <a:effectLst/>
                          <a:hlinkClick r:id="rId4"/>
                        </a:rPr>
                        <a:t>(113/9)</a:t>
                      </a:r>
                      <a:br>
                        <a:rPr lang="en-US" altLang="zh-TW" sz="1050" dirty="0">
                          <a:effectLst/>
                        </a:rPr>
                      </a:br>
                      <a:r>
                        <a:rPr lang="en-US" altLang="zh-TW" sz="1050" dirty="0">
                          <a:effectLst/>
                          <a:hlinkClick r:id="rId5"/>
                        </a:rPr>
                        <a:t>114</a:t>
                      </a:r>
                      <a:r>
                        <a:rPr lang="zh-TW" altLang="en-US" sz="1050" dirty="0">
                          <a:effectLst/>
                          <a:hlinkClick r:id="rId5"/>
                        </a:rPr>
                        <a:t>年說明會簡報</a:t>
                      </a:r>
                      <a:r>
                        <a:rPr lang="en-US" altLang="zh-TW" sz="1050" dirty="0">
                          <a:effectLst/>
                          <a:hlinkClick r:id="rId5"/>
                        </a:rPr>
                        <a:t>(IC</a:t>
                      </a:r>
                      <a:r>
                        <a:rPr lang="zh-TW" altLang="en-US" sz="1050" dirty="0">
                          <a:effectLst/>
                          <a:hlinkClick r:id="rId5"/>
                        </a:rPr>
                        <a:t>設計攻頂、無人機關鍵晶片</a:t>
                      </a:r>
                      <a:r>
                        <a:rPr lang="en-US" altLang="zh-TW" sz="1050" dirty="0">
                          <a:effectLst/>
                          <a:hlinkClick r:id="rId5"/>
                        </a:rPr>
                        <a:t>)</a:t>
                      </a:r>
                      <a:endParaRPr lang="en-US" altLang="zh-TW" sz="1050"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en-US" altLang="zh-TW" dirty="0"/>
              <a:t>A+</a:t>
            </a:r>
            <a:r>
              <a:rPr lang="zh-TW" altLang="en-US" dirty="0"/>
              <a:t> </a:t>
            </a:r>
            <a:r>
              <a:rPr lang="zh-TW" altLang="en-US" sz="2000" dirty="0"/>
              <a:t>企業創新研發淬鍊計畫</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計畫類型</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計畫執行期間</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TextBox 13">
            <a:hlinkClick r:id="rId6" action="ppaction://hlinksldjump"/>
            <a:extLst>
              <a:ext uri="{FF2B5EF4-FFF2-40B4-BE49-F238E27FC236}">
                <a16:creationId xmlns:a16="http://schemas.microsoft.com/office/drawing/2014/main" id="{9899531D-F816-47E5-936C-7E234F37391F}"/>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 name="TextBox 4">
            <a:hlinkClick r:id="rId7" action="ppaction://hlinksldjump"/>
            <a:extLst>
              <a:ext uri="{FF2B5EF4-FFF2-40B4-BE49-F238E27FC236}">
                <a16:creationId xmlns:a16="http://schemas.microsoft.com/office/drawing/2014/main" id="{2831D792-9D15-DBC3-ADB0-6724307B80DD}"/>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404883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extLst>
              <p:ext uri="{D42A27DB-BD31-4B8C-83A1-F6EECF244321}">
                <p14:modId xmlns:p14="http://schemas.microsoft.com/office/powerpoint/2010/main" val="669981441"/>
              </p:ext>
            </p:extLst>
          </p:nvPr>
        </p:nvGraphicFramePr>
        <p:xfrm>
          <a:off x="609599" y="1447132"/>
          <a:ext cx="9867698" cy="4634818"/>
        </p:xfrm>
        <a:graphic>
          <a:graphicData uri="http://schemas.openxmlformats.org/drawingml/2006/table">
            <a:tbl>
              <a:tblPr firstRow="1" bandRow="1">
                <a:tableStyleId>{5940675A-B579-460E-94D1-54222C63F5DA}</a:tableStyleId>
              </a:tblPr>
              <a:tblGrid>
                <a:gridCol w="2040468">
                  <a:extLst>
                    <a:ext uri="{9D8B030D-6E8A-4147-A177-3AD203B41FA5}">
                      <a16:colId xmlns:a16="http://schemas.microsoft.com/office/drawing/2014/main" val="270881897"/>
                    </a:ext>
                  </a:extLst>
                </a:gridCol>
                <a:gridCol w="7827230">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dirty="0">
                          <a:solidFill>
                            <a:srgbClr val="0070C0"/>
                          </a:solidFill>
                        </a:rPr>
                        <a:t>#</a:t>
                      </a:r>
                      <a:r>
                        <a:rPr lang="zh-TW" altLang="en-US" b="1" dirty="0">
                          <a:solidFill>
                            <a:srgbClr val="0070C0"/>
                          </a:solidFill>
                        </a:rPr>
                        <a:t>商業服務業 </a:t>
                      </a:r>
                      <a:r>
                        <a:rPr lang="zh-TW" altLang="en-US" sz="1800" kern="1200" dirty="0">
                          <a:solidFill>
                            <a:schemeClr val="tx1"/>
                          </a:solidFill>
                          <a:latin typeface="+mn-lt"/>
                          <a:ea typeface="+mn-ea"/>
                          <a:cs typeface="+mn-cs"/>
                        </a:rPr>
                        <a:t>依法設立之公司、非陸資、非外國分公司、淨值為正</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rPr>
                        <a:t>有申請過補助者：每企業及代表人以申請</a:t>
                      </a:r>
                      <a:r>
                        <a:rPr lang="en-US" altLang="zh-TW" sz="1400" kern="1200" dirty="0">
                          <a:solidFill>
                            <a:schemeClr val="bg1">
                              <a:lumMod val="50000"/>
                            </a:schemeClr>
                          </a:solidFill>
                          <a:latin typeface="+mn-lt"/>
                          <a:ea typeface="+mn-ea"/>
                          <a:cs typeface="+mn-cs"/>
                        </a:rPr>
                        <a:t>1</a:t>
                      </a:r>
                      <a:r>
                        <a:rPr lang="zh-TW" altLang="en-US" sz="1400" kern="1200" dirty="0">
                          <a:solidFill>
                            <a:schemeClr val="bg1">
                              <a:lumMod val="50000"/>
                            </a:schemeClr>
                          </a:solidFill>
                          <a:latin typeface="+mn-lt"/>
                          <a:ea typeface="+mn-ea"/>
                          <a:cs typeface="+mn-cs"/>
                        </a:rPr>
                        <a:t>組並以</a:t>
                      </a:r>
                      <a:r>
                        <a:rPr lang="en-US" altLang="zh-TW" sz="1400" kern="1200" dirty="0">
                          <a:solidFill>
                            <a:schemeClr val="bg1">
                              <a:lumMod val="50000"/>
                            </a:schemeClr>
                          </a:solidFill>
                          <a:latin typeface="+mn-lt"/>
                          <a:ea typeface="+mn-ea"/>
                          <a:cs typeface="+mn-cs"/>
                        </a:rPr>
                        <a:t>1</a:t>
                      </a:r>
                      <a:r>
                        <a:rPr lang="zh-TW" altLang="en-US" sz="1400" kern="1200" dirty="0">
                          <a:solidFill>
                            <a:schemeClr val="bg1">
                              <a:lumMod val="50000"/>
                            </a:schemeClr>
                          </a:solidFill>
                          <a:latin typeface="+mn-lt"/>
                          <a:ea typeface="+mn-ea"/>
                          <a:cs typeface="+mn-cs"/>
                        </a:rPr>
                        <a:t>案為限，三年內累積補助不超過</a:t>
                      </a:r>
                      <a:r>
                        <a:rPr lang="en-US" altLang="zh-TW" sz="1400" kern="1200" dirty="0">
                          <a:solidFill>
                            <a:schemeClr val="bg1">
                              <a:lumMod val="50000"/>
                            </a:schemeClr>
                          </a:solidFill>
                          <a:latin typeface="+mn-lt"/>
                          <a:ea typeface="+mn-ea"/>
                          <a:cs typeface="+mn-cs"/>
                        </a:rPr>
                        <a:t>2</a:t>
                      </a:r>
                      <a:r>
                        <a:rPr lang="zh-TW" altLang="en-US" sz="1400" kern="1200" dirty="0">
                          <a:solidFill>
                            <a:schemeClr val="bg1">
                              <a:lumMod val="50000"/>
                            </a:schemeClr>
                          </a:solidFill>
                          <a:latin typeface="+mn-lt"/>
                          <a:ea typeface="+mn-ea"/>
                          <a:cs typeface="+mn-cs"/>
                        </a:rPr>
                        <a:t>案為原則</a:t>
                      </a:r>
                      <a:endParaRPr lang="en-US" altLang="zh-TW" sz="14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0" i="0" kern="1200" dirty="0">
                          <a:solidFill>
                            <a:schemeClr val="tx1"/>
                          </a:solidFill>
                          <a:effectLst/>
                          <a:latin typeface="+mn-lt"/>
                          <a:ea typeface="+mn-ea"/>
                          <a:cs typeface="+mn-cs"/>
                        </a:rPr>
                        <a:t>個別創新：最高補助</a:t>
                      </a:r>
                      <a:r>
                        <a:rPr lang="en-US" altLang="zh-TW" sz="1600" b="0" i="0" kern="1200" dirty="0">
                          <a:solidFill>
                            <a:schemeClr val="tx1"/>
                          </a:solidFill>
                          <a:effectLst/>
                          <a:latin typeface="+mn-lt"/>
                          <a:ea typeface="+mn-ea"/>
                          <a:cs typeface="+mn-cs"/>
                        </a:rPr>
                        <a:t>50%</a:t>
                      </a:r>
                      <a:r>
                        <a:rPr lang="zh-TW" altLang="en-US" sz="1600" b="0" i="0" kern="1200" dirty="0">
                          <a:solidFill>
                            <a:schemeClr val="tx1"/>
                          </a:solidFill>
                          <a:effectLst/>
                          <a:latin typeface="+mn-lt"/>
                          <a:ea typeface="+mn-ea"/>
                          <a:cs typeface="+mn-cs"/>
                        </a:rPr>
                        <a:t>，上限</a:t>
                      </a:r>
                      <a:r>
                        <a:rPr lang="en-US" altLang="zh-TW" sz="1600" b="0" i="0" kern="1200" dirty="0">
                          <a:solidFill>
                            <a:schemeClr val="tx1"/>
                          </a:solidFill>
                          <a:effectLst/>
                          <a:latin typeface="+mn-lt"/>
                          <a:ea typeface="+mn-ea"/>
                          <a:cs typeface="+mn-cs"/>
                        </a:rPr>
                        <a:t>NT$150</a:t>
                      </a:r>
                      <a:r>
                        <a:rPr lang="zh-TW" altLang="en-US" sz="1600" b="0" i="0" kern="1200" dirty="0">
                          <a:solidFill>
                            <a:schemeClr val="tx1"/>
                          </a:solidFill>
                          <a:effectLst/>
                          <a:latin typeface="+mn-lt"/>
                          <a:ea typeface="+mn-ea"/>
                          <a:cs typeface="+mn-cs"/>
                        </a:rPr>
                        <a:t>萬</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0" i="0" kern="1200" dirty="0">
                          <a:solidFill>
                            <a:schemeClr val="tx1"/>
                          </a:solidFill>
                          <a:effectLst/>
                          <a:latin typeface="+mn-lt"/>
                          <a:ea typeface="+mn-ea"/>
                          <a:cs typeface="+mn-cs"/>
                        </a:rPr>
                        <a:t>合作創新：最高補助</a:t>
                      </a:r>
                      <a:r>
                        <a:rPr lang="en-US" altLang="zh-TW" sz="1600" b="0" i="0" kern="1200" dirty="0">
                          <a:solidFill>
                            <a:schemeClr val="tx1"/>
                          </a:solidFill>
                          <a:effectLst/>
                          <a:latin typeface="+mn-lt"/>
                          <a:ea typeface="+mn-ea"/>
                          <a:cs typeface="+mn-cs"/>
                        </a:rPr>
                        <a:t>50%</a:t>
                      </a:r>
                      <a:r>
                        <a:rPr lang="zh-TW" altLang="en-US" sz="1600" b="0" i="0" kern="1200" dirty="0">
                          <a:solidFill>
                            <a:schemeClr val="tx1"/>
                          </a:solidFill>
                          <a:effectLst/>
                          <a:latin typeface="+mn-lt"/>
                          <a:ea typeface="+mn-ea"/>
                          <a:cs typeface="+mn-cs"/>
                        </a:rPr>
                        <a:t>，上限</a:t>
                      </a:r>
                      <a:r>
                        <a:rPr lang="en-US" altLang="zh-TW" sz="1600" b="0" i="0" kern="1200" dirty="0">
                          <a:solidFill>
                            <a:schemeClr val="tx1"/>
                          </a:solidFill>
                          <a:effectLst/>
                          <a:latin typeface="+mn-lt"/>
                          <a:ea typeface="+mn-ea"/>
                          <a:cs typeface="+mn-cs"/>
                        </a:rPr>
                        <a:t>NT$800</a:t>
                      </a:r>
                      <a:r>
                        <a:rPr lang="zh-TW" altLang="en-US" sz="1600" b="0" i="0" kern="1200" dirty="0">
                          <a:solidFill>
                            <a:schemeClr val="tx1"/>
                          </a:solidFill>
                          <a:effectLst/>
                          <a:latin typeface="+mn-lt"/>
                          <a:ea typeface="+mn-ea"/>
                          <a:cs typeface="+mn-cs"/>
                        </a:rPr>
                        <a:t>萬</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0" i="0" kern="1200" dirty="0">
                          <a:solidFill>
                            <a:schemeClr val="tx1"/>
                          </a:solidFill>
                          <a:effectLst/>
                          <a:latin typeface="+mn-lt"/>
                          <a:ea typeface="+mn-ea"/>
                          <a:cs typeface="+mn-cs"/>
                        </a:rPr>
                        <a:t>國際化進階創新：個別創新 </a:t>
                      </a:r>
                      <a:r>
                        <a:rPr lang="en-US" altLang="zh-TW" sz="1600" b="0" i="0" kern="1200" dirty="0">
                          <a:solidFill>
                            <a:schemeClr val="tx1"/>
                          </a:solidFill>
                          <a:effectLst/>
                          <a:latin typeface="+mn-lt"/>
                          <a:ea typeface="+mn-ea"/>
                          <a:cs typeface="+mn-cs"/>
                        </a:rPr>
                        <a:t>– </a:t>
                      </a:r>
                      <a:r>
                        <a:rPr lang="zh-TW" altLang="en-US" sz="1600" b="0" i="0" kern="1200" dirty="0">
                          <a:solidFill>
                            <a:schemeClr val="tx1"/>
                          </a:solidFill>
                          <a:effectLst/>
                          <a:latin typeface="+mn-lt"/>
                          <a:ea typeface="+mn-ea"/>
                          <a:cs typeface="+mn-cs"/>
                        </a:rPr>
                        <a:t>上限</a:t>
                      </a:r>
                      <a:r>
                        <a:rPr lang="en-US" altLang="zh-TW" sz="1600" b="0" i="0" kern="1200" dirty="0">
                          <a:solidFill>
                            <a:schemeClr val="tx1"/>
                          </a:solidFill>
                          <a:effectLst/>
                          <a:latin typeface="+mn-lt"/>
                          <a:ea typeface="+mn-ea"/>
                          <a:cs typeface="+mn-cs"/>
                        </a:rPr>
                        <a:t>NT$500</a:t>
                      </a:r>
                      <a:r>
                        <a:rPr lang="zh-TW" altLang="en-US" sz="1600" b="0" i="0" kern="1200" dirty="0">
                          <a:solidFill>
                            <a:schemeClr val="tx1"/>
                          </a:solidFill>
                          <a:effectLst/>
                          <a:latin typeface="+mn-lt"/>
                          <a:ea typeface="+mn-ea"/>
                          <a:cs typeface="+mn-cs"/>
                        </a:rPr>
                        <a:t>萬</a:t>
                      </a:r>
                      <a:br>
                        <a:rPr lang="en-US" altLang="zh-TW" sz="1600" b="0" i="0" kern="1200" dirty="0">
                          <a:solidFill>
                            <a:schemeClr val="tx1"/>
                          </a:solidFill>
                          <a:effectLst/>
                          <a:latin typeface="+mn-lt"/>
                          <a:ea typeface="+mn-ea"/>
                          <a:cs typeface="+mn-cs"/>
                        </a:rPr>
                      </a:br>
                      <a:r>
                        <a:rPr lang="zh-TW" altLang="en-US" sz="1600" b="0" i="0" kern="1200" dirty="0">
                          <a:solidFill>
                            <a:schemeClr val="tx1"/>
                          </a:solidFill>
                          <a:effectLst/>
                          <a:latin typeface="+mn-lt"/>
                          <a:ea typeface="+mn-ea"/>
                          <a:cs typeface="+mn-cs"/>
                        </a:rPr>
                        <a:t>                               合作創新 </a:t>
                      </a:r>
                      <a:r>
                        <a:rPr lang="en-US" altLang="zh-TW" sz="1600" b="0" i="0" kern="1200" dirty="0">
                          <a:solidFill>
                            <a:schemeClr val="tx1"/>
                          </a:solidFill>
                          <a:effectLst/>
                          <a:latin typeface="+mn-lt"/>
                          <a:ea typeface="+mn-ea"/>
                          <a:cs typeface="+mn-cs"/>
                        </a:rPr>
                        <a:t>– </a:t>
                      </a:r>
                      <a:r>
                        <a:rPr lang="zh-TW" altLang="en-US" sz="1600" b="0" i="0" kern="1200" dirty="0">
                          <a:solidFill>
                            <a:schemeClr val="tx1"/>
                          </a:solidFill>
                          <a:effectLst/>
                          <a:latin typeface="+mn-lt"/>
                          <a:ea typeface="+mn-ea"/>
                          <a:cs typeface="+mn-cs"/>
                        </a:rPr>
                        <a:t>上限 </a:t>
                      </a:r>
                      <a:r>
                        <a:rPr lang="en-US" altLang="zh-TW" sz="1600" b="0" i="0" kern="1200" dirty="0">
                          <a:solidFill>
                            <a:schemeClr val="tx1"/>
                          </a:solidFill>
                          <a:effectLst/>
                          <a:latin typeface="+mn-lt"/>
                          <a:ea typeface="+mn-ea"/>
                          <a:cs typeface="+mn-cs"/>
                        </a:rPr>
                        <a:t>NT$1,000</a:t>
                      </a:r>
                      <a:r>
                        <a:rPr lang="zh-TW" altLang="en-US" sz="1600" b="0" i="0" kern="1200" dirty="0">
                          <a:solidFill>
                            <a:schemeClr val="tx1"/>
                          </a:solidFill>
                          <a:effectLst/>
                          <a:latin typeface="+mn-lt"/>
                          <a:ea typeface="+mn-ea"/>
                          <a:cs typeface="+mn-cs"/>
                        </a:rPr>
                        <a:t>萬     </a:t>
                      </a:r>
                      <a:r>
                        <a:rPr lang="zh-TW" altLang="en-US" sz="1200" b="1" kern="1200" dirty="0">
                          <a:solidFill>
                            <a:schemeClr val="bg1">
                              <a:lumMod val="50000"/>
                            </a:schemeClr>
                          </a:solidFill>
                          <a:latin typeface="+mn-lt"/>
                          <a:ea typeface="+mn-ea"/>
                          <a:cs typeface="+mn-cs"/>
                        </a:rPr>
                        <a:t>補助款≦自籌款≦實收資本額</a:t>
                      </a:r>
                      <a:endParaRPr lang="en-US" altLang="zh-TW" sz="1200" b="1"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t>以「</a:t>
                      </a:r>
                      <a:r>
                        <a:rPr lang="zh-TW" altLang="en-US" sz="1600" b="1" dirty="0"/>
                        <a:t>智慧化</a:t>
                      </a:r>
                      <a:r>
                        <a:rPr lang="zh-TW" altLang="en-US" sz="1600" dirty="0"/>
                        <a:t>」、「</a:t>
                      </a:r>
                      <a:r>
                        <a:rPr lang="zh-TW" altLang="en-US" sz="1600" b="1" dirty="0"/>
                        <a:t>低碳化</a:t>
                      </a:r>
                      <a:r>
                        <a:rPr lang="zh-TW" altLang="en-US" sz="1600" dirty="0"/>
                        <a:t>」為主題，提出具明確的商業模式及市場可行性之創新服務研發計畫，以協助企業超越同業水準，提升國際競爭力</a:t>
                      </a:r>
                      <a:endParaRPr lang="en-US" altLang="zh-TW"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l">
                        <a:buNone/>
                      </a:pPr>
                      <a:r>
                        <a:rPr lang="en-US" altLang="zh-TW" sz="1400" kern="1200" dirty="0">
                          <a:solidFill>
                            <a:schemeClr val="tx1"/>
                          </a:solidFill>
                          <a:latin typeface="+mn-lt"/>
                          <a:ea typeface="+mn-ea"/>
                          <a:cs typeface="+mn-cs"/>
                        </a:rPr>
                        <a:t>- </a:t>
                      </a:r>
                      <a:r>
                        <a:rPr lang="zh-TW" altLang="en-US" sz="1400" b="1" kern="1200" dirty="0">
                          <a:solidFill>
                            <a:schemeClr val="tx1"/>
                          </a:solidFill>
                          <a:latin typeface="+mn-lt"/>
                          <a:ea typeface="+mn-ea"/>
                          <a:cs typeface="+mn-cs"/>
                        </a:rPr>
                        <a:t>智慧化</a:t>
                      </a:r>
                      <a:r>
                        <a:rPr lang="zh-TW" altLang="en-US" sz="1400" kern="1200" dirty="0">
                          <a:solidFill>
                            <a:schemeClr val="tx1"/>
                          </a:solidFill>
                          <a:latin typeface="+mn-lt"/>
                          <a:ea typeface="+mn-ea"/>
                          <a:cs typeface="+mn-cs"/>
                        </a:rPr>
                        <a:t>：運用 </a:t>
                      </a:r>
                      <a:r>
                        <a:rPr lang="en-US" altLang="zh-TW" sz="1400" b="1" kern="1200" dirty="0">
                          <a:solidFill>
                            <a:srgbClr val="FF0000"/>
                          </a:solidFill>
                          <a:latin typeface="+mn-lt"/>
                          <a:ea typeface="+mn-ea"/>
                          <a:cs typeface="+mn-cs"/>
                        </a:rPr>
                        <a:t>AI</a:t>
                      </a:r>
                      <a:r>
                        <a:rPr lang="zh-TW" altLang="en-US" sz="1400" kern="1200" dirty="0">
                          <a:solidFill>
                            <a:schemeClr val="tx1"/>
                          </a:solidFill>
                          <a:latin typeface="+mn-lt"/>
                          <a:ea typeface="+mn-ea"/>
                          <a:cs typeface="+mn-cs"/>
                        </a:rPr>
                        <a:t>、</a:t>
                      </a:r>
                      <a:r>
                        <a:rPr lang="en-US" altLang="zh-TW" sz="1400" kern="1200" dirty="0">
                          <a:solidFill>
                            <a:schemeClr val="tx1"/>
                          </a:solidFill>
                          <a:latin typeface="+mn-lt"/>
                          <a:ea typeface="+mn-ea"/>
                          <a:cs typeface="+mn-cs"/>
                        </a:rPr>
                        <a:t>5G</a:t>
                      </a:r>
                      <a:r>
                        <a:rPr lang="zh-TW" altLang="en-US" sz="1400" kern="1200" dirty="0">
                          <a:solidFill>
                            <a:schemeClr val="tx1"/>
                          </a:solidFill>
                          <a:latin typeface="+mn-lt"/>
                          <a:ea typeface="+mn-ea"/>
                          <a:cs typeface="+mn-cs"/>
                        </a:rPr>
                        <a:t>、</a:t>
                      </a:r>
                      <a:r>
                        <a:rPr lang="en-US" altLang="zh-TW" sz="1400" kern="1200" dirty="0">
                          <a:solidFill>
                            <a:schemeClr val="tx1"/>
                          </a:solidFill>
                          <a:latin typeface="+mn-lt"/>
                          <a:ea typeface="+mn-ea"/>
                          <a:cs typeface="+mn-cs"/>
                        </a:rPr>
                        <a:t>IoT</a:t>
                      </a:r>
                      <a:r>
                        <a:rPr lang="zh-TW" altLang="en-US" sz="1400" kern="1200" dirty="0">
                          <a:solidFill>
                            <a:schemeClr val="tx1"/>
                          </a:solidFill>
                          <a:latin typeface="+mn-lt"/>
                          <a:ea typeface="+mn-ea"/>
                          <a:cs typeface="+mn-cs"/>
                        </a:rPr>
                        <a:t>、區塊鏈、</a:t>
                      </a:r>
                      <a:r>
                        <a:rPr lang="zh-TW" altLang="en-US" sz="1400" b="1" kern="1200" dirty="0">
                          <a:solidFill>
                            <a:srgbClr val="FF0000"/>
                          </a:solidFill>
                          <a:latin typeface="+mn-lt"/>
                          <a:ea typeface="+mn-ea"/>
                          <a:cs typeface="+mn-cs"/>
                        </a:rPr>
                        <a:t>雲端技術</a:t>
                      </a:r>
                      <a:r>
                        <a:rPr lang="zh-TW" altLang="en-US" sz="1400" kern="1200" dirty="0">
                          <a:solidFill>
                            <a:schemeClr val="tx1"/>
                          </a:solidFill>
                          <a:latin typeface="+mn-lt"/>
                          <a:ea typeface="+mn-ea"/>
                          <a:cs typeface="+mn-cs"/>
                        </a:rPr>
                        <a:t>、多元支付、</a:t>
                      </a:r>
                      <a:r>
                        <a:rPr lang="en-US" altLang="zh-TW" sz="1400" kern="1200" dirty="0">
                          <a:solidFill>
                            <a:schemeClr val="tx1"/>
                          </a:solidFill>
                          <a:latin typeface="+mn-lt"/>
                          <a:ea typeface="+mn-ea"/>
                          <a:cs typeface="+mn-cs"/>
                        </a:rPr>
                        <a:t>AR</a:t>
                      </a:r>
                      <a:r>
                        <a:rPr lang="zh-TW" altLang="en-US" sz="1400" kern="1200" dirty="0">
                          <a:solidFill>
                            <a:schemeClr val="tx1"/>
                          </a:solidFill>
                          <a:latin typeface="+mn-lt"/>
                          <a:ea typeface="+mn-ea"/>
                          <a:cs typeface="+mn-cs"/>
                        </a:rPr>
                        <a:t>、</a:t>
                      </a:r>
                      <a:r>
                        <a:rPr lang="en-US" altLang="zh-TW" sz="1400" kern="1200" dirty="0">
                          <a:solidFill>
                            <a:schemeClr val="tx1"/>
                          </a:solidFill>
                          <a:latin typeface="+mn-lt"/>
                          <a:ea typeface="+mn-ea"/>
                          <a:cs typeface="+mn-cs"/>
                        </a:rPr>
                        <a:t>VR</a:t>
                      </a:r>
                      <a:r>
                        <a:rPr lang="zh-TW" altLang="en-US" sz="1400" kern="1200" dirty="0">
                          <a:solidFill>
                            <a:schemeClr val="tx1"/>
                          </a:solidFill>
                          <a:latin typeface="+mn-lt"/>
                          <a:ea typeface="+mn-ea"/>
                          <a:cs typeface="+mn-cs"/>
                        </a:rPr>
                        <a:t>等科技，提升服務效率或</a:t>
                      </a:r>
                      <a:br>
                        <a:rPr lang="en-US" altLang="zh-TW" sz="1400" kern="1200" dirty="0">
                          <a:solidFill>
                            <a:schemeClr val="tx1"/>
                          </a:solidFill>
                          <a:latin typeface="+mn-lt"/>
                          <a:ea typeface="+mn-ea"/>
                          <a:cs typeface="+mn-cs"/>
                        </a:rPr>
                      </a:br>
                      <a:r>
                        <a:rPr lang="en-US" altLang="zh-TW" sz="1400" kern="1200" dirty="0">
                          <a:solidFill>
                            <a:schemeClr val="tx1"/>
                          </a:solidFill>
                          <a:latin typeface="+mn-lt"/>
                          <a:ea typeface="+mn-ea"/>
                          <a:cs typeface="+mn-cs"/>
                        </a:rPr>
                        <a:t>                  </a:t>
                      </a:r>
                      <a:r>
                        <a:rPr lang="zh-TW" altLang="en-US" sz="1400" kern="1200" dirty="0">
                          <a:solidFill>
                            <a:schemeClr val="tx1"/>
                          </a:solidFill>
                          <a:latin typeface="+mn-lt"/>
                          <a:ea typeface="+mn-ea"/>
                          <a:cs typeface="+mn-cs"/>
                        </a:rPr>
                        <a:t>改善服務品質，或</a:t>
                      </a:r>
                      <a:r>
                        <a:rPr lang="zh-TW" altLang="en-US" sz="1400" b="1" kern="1200" dirty="0">
                          <a:solidFill>
                            <a:schemeClr val="tx1"/>
                          </a:solidFill>
                          <a:latin typeface="+mn-lt"/>
                          <a:ea typeface="+mn-ea"/>
                          <a:cs typeface="+mn-cs"/>
                        </a:rPr>
                        <a:t>串聯線上線下全通路服務</a:t>
                      </a:r>
                      <a:r>
                        <a:rPr lang="zh-TW" altLang="en-US" sz="1400" kern="1200" dirty="0">
                          <a:solidFill>
                            <a:schemeClr val="tx1"/>
                          </a:solidFill>
                          <a:latin typeface="+mn-lt"/>
                          <a:ea typeface="+mn-ea"/>
                          <a:cs typeface="+mn-cs"/>
                        </a:rPr>
                        <a:t>，創造多元、便利或趣味性之創新服務模式</a:t>
                      </a:r>
                      <a:endParaRPr lang="en-US" altLang="zh-TW" sz="1400" kern="1200" dirty="0">
                        <a:solidFill>
                          <a:schemeClr val="tx1"/>
                        </a:solidFill>
                        <a:latin typeface="+mn-lt"/>
                        <a:ea typeface="+mn-ea"/>
                        <a:cs typeface="+mn-cs"/>
                      </a:endParaRPr>
                    </a:p>
                    <a:p>
                      <a:pPr marL="0" indent="0" algn="l">
                        <a:buNone/>
                      </a:pPr>
                      <a:r>
                        <a:rPr lang="en-US" altLang="zh-TW" sz="1400" kern="1200" dirty="0">
                          <a:solidFill>
                            <a:schemeClr val="tx1"/>
                          </a:solidFill>
                          <a:latin typeface="+mn-lt"/>
                          <a:ea typeface="+mn-ea"/>
                          <a:cs typeface="+mn-cs"/>
                        </a:rPr>
                        <a:t>- </a:t>
                      </a:r>
                      <a:r>
                        <a:rPr lang="zh-TW" altLang="en-US" sz="1400" b="1" kern="1200" dirty="0">
                          <a:solidFill>
                            <a:schemeClr val="tx1"/>
                          </a:solidFill>
                          <a:latin typeface="+mn-lt"/>
                          <a:ea typeface="+mn-ea"/>
                          <a:cs typeface="+mn-cs"/>
                        </a:rPr>
                        <a:t>低碳化</a:t>
                      </a:r>
                      <a:r>
                        <a:rPr lang="zh-TW" altLang="en-US" sz="1400" kern="1200" dirty="0">
                          <a:solidFill>
                            <a:schemeClr val="tx1"/>
                          </a:solidFill>
                          <a:latin typeface="+mn-lt"/>
                          <a:ea typeface="+mn-ea"/>
                          <a:cs typeface="+mn-cs"/>
                        </a:rPr>
                        <a:t>：導入</a:t>
                      </a:r>
                      <a:r>
                        <a:rPr lang="zh-TW" altLang="en-US" sz="1400" b="1" kern="1200" dirty="0">
                          <a:solidFill>
                            <a:schemeClr val="tx1"/>
                          </a:solidFill>
                          <a:latin typeface="+mn-lt"/>
                          <a:ea typeface="+mn-ea"/>
                          <a:cs typeface="+mn-cs"/>
                        </a:rPr>
                        <a:t>綠色設計</a:t>
                      </a:r>
                      <a:r>
                        <a:rPr lang="zh-TW" altLang="en-US" sz="1400" kern="1200" dirty="0">
                          <a:solidFill>
                            <a:schemeClr val="tx1"/>
                          </a:solidFill>
                          <a:latin typeface="+mn-lt"/>
                          <a:ea typeface="+mn-ea"/>
                          <a:cs typeface="+mn-cs"/>
                        </a:rPr>
                        <a:t>或</a:t>
                      </a:r>
                      <a:r>
                        <a:rPr lang="zh-TW" altLang="en-US" sz="1400" b="1" kern="1200" dirty="0">
                          <a:solidFill>
                            <a:schemeClr val="tx1"/>
                          </a:solidFill>
                          <a:latin typeface="+mn-lt"/>
                          <a:ea typeface="+mn-ea"/>
                          <a:cs typeface="+mn-cs"/>
                        </a:rPr>
                        <a:t>循環經濟</a:t>
                      </a:r>
                      <a:r>
                        <a:rPr lang="zh-TW" altLang="en-US" sz="1400" kern="1200" dirty="0">
                          <a:solidFill>
                            <a:schemeClr val="tx1"/>
                          </a:solidFill>
                          <a:latin typeface="+mn-lt"/>
                          <a:ea typeface="+mn-ea"/>
                          <a:cs typeface="+mn-cs"/>
                        </a:rPr>
                        <a:t>服務模式，降低資源消耗與碳排放，朝減碳淨零或生態友善</a:t>
                      </a:r>
                      <a:endParaRPr lang="en-US" altLang="zh-TW" sz="1400" kern="1200" dirty="0">
                        <a:solidFill>
                          <a:schemeClr val="tx1"/>
                        </a:solidFill>
                        <a:latin typeface="+mn-lt"/>
                        <a:ea typeface="+mn-ea"/>
                        <a:cs typeface="+mn-cs"/>
                      </a:endParaRPr>
                    </a:p>
                    <a:p>
                      <a:pPr marL="0" indent="0" algn="l">
                        <a:buNone/>
                      </a:pPr>
                      <a:endParaRPr lang="en-US" altLang="zh-TW" sz="1400" kern="1200" dirty="0">
                        <a:solidFill>
                          <a:schemeClr val="tx1"/>
                        </a:solidFill>
                        <a:latin typeface="+mn-lt"/>
                        <a:ea typeface="+mn-ea"/>
                        <a:cs typeface="+mn-cs"/>
                      </a:endParaRPr>
                    </a:p>
                    <a:p>
                      <a:pPr marL="285750" indent="-285750" algn="l">
                        <a:buFont typeface="Arial" panose="020B0604020202020204" pitchFamily="34" charset="0"/>
                        <a:buChar char="•"/>
                      </a:pPr>
                      <a:r>
                        <a:rPr lang="zh-TW" altLang="en-US" sz="1400" kern="1200" dirty="0">
                          <a:solidFill>
                            <a:schemeClr val="bg1">
                              <a:lumMod val="50000"/>
                            </a:schemeClr>
                          </a:solidFill>
                          <a:latin typeface="+mn-lt"/>
                          <a:ea typeface="+mn-ea"/>
                          <a:cs typeface="+mn-cs"/>
                        </a:rPr>
                        <a:t>個別創新：企業投入創新研發，限單一企業申請，以未曾獲</a:t>
                      </a:r>
                      <a:r>
                        <a:rPr lang="en-US" altLang="zh-TW" sz="1400" kern="1200" dirty="0">
                          <a:solidFill>
                            <a:schemeClr val="bg1">
                              <a:lumMod val="50000"/>
                            </a:schemeClr>
                          </a:solidFill>
                          <a:latin typeface="+mn-lt"/>
                          <a:ea typeface="+mn-ea"/>
                          <a:cs typeface="+mn-cs"/>
                        </a:rPr>
                        <a:t>SIIR</a:t>
                      </a:r>
                      <a:r>
                        <a:rPr lang="zh-TW" altLang="en-US" sz="1400" kern="1200" dirty="0">
                          <a:solidFill>
                            <a:schemeClr val="bg1">
                              <a:lumMod val="50000"/>
                            </a:schemeClr>
                          </a:solidFill>
                          <a:latin typeface="+mn-lt"/>
                          <a:ea typeface="+mn-ea"/>
                          <a:cs typeface="+mn-cs"/>
                        </a:rPr>
                        <a:t>計畫補助者為優先</a:t>
                      </a:r>
                      <a:endParaRPr lang="en-US" altLang="zh-TW" sz="1400" kern="1200" dirty="0">
                        <a:solidFill>
                          <a:schemeClr val="bg1">
                            <a:lumMod val="50000"/>
                          </a:schemeClr>
                        </a:solidFill>
                        <a:latin typeface="+mn-lt"/>
                        <a:ea typeface="+mn-ea"/>
                        <a:cs typeface="+mn-cs"/>
                      </a:endParaRPr>
                    </a:p>
                    <a:p>
                      <a:pPr marL="285750" indent="-285750" algn="l">
                        <a:buFont typeface="Arial" panose="020B0604020202020204" pitchFamily="34" charset="0"/>
                        <a:buChar char="•"/>
                      </a:pPr>
                      <a:r>
                        <a:rPr lang="zh-TW" altLang="en-US" sz="1400" kern="1200" dirty="0">
                          <a:solidFill>
                            <a:schemeClr val="bg1">
                              <a:lumMod val="50000"/>
                            </a:schemeClr>
                          </a:solidFill>
                          <a:latin typeface="+mn-lt"/>
                          <a:ea typeface="+mn-ea"/>
                          <a:cs typeface="+mn-cs"/>
                        </a:rPr>
                        <a:t>合作創新：分為「聯合申請</a:t>
                      </a:r>
                      <a:r>
                        <a:rPr lang="en-US" altLang="zh-TW" sz="1400" kern="1200" dirty="0">
                          <a:solidFill>
                            <a:schemeClr val="bg1">
                              <a:lumMod val="50000"/>
                            </a:schemeClr>
                          </a:solidFill>
                          <a:latin typeface="+mn-lt"/>
                          <a:ea typeface="+mn-ea"/>
                          <a:cs typeface="+mn-cs"/>
                        </a:rPr>
                        <a:t>(</a:t>
                      </a:r>
                      <a:r>
                        <a:rPr lang="zh-TW" altLang="en-US" sz="1400" kern="1200" dirty="0">
                          <a:solidFill>
                            <a:schemeClr val="bg1">
                              <a:lumMod val="50000"/>
                            </a:schemeClr>
                          </a:solidFill>
                          <a:latin typeface="+mn-lt"/>
                          <a:ea typeface="+mn-ea"/>
                          <a:cs typeface="+mn-cs"/>
                        </a:rPr>
                        <a:t>至少</a:t>
                      </a:r>
                      <a:r>
                        <a:rPr lang="en-US" altLang="zh-TW" sz="1400" kern="1200" dirty="0">
                          <a:solidFill>
                            <a:schemeClr val="bg1">
                              <a:lumMod val="50000"/>
                            </a:schemeClr>
                          </a:solidFill>
                          <a:latin typeface="+mn-lt"/>
                          <a:ea typeface="+mn-ea"/>
                          <a:cs typeface="+mn-cs"/>
                        </a:rPr>
                        <a:t>3</a:t>
                      </a:r>
                      <a:r>
                        <a:rPr lang="zh-TW" altLang="en-US" sz="1400" kern="1200" dirty="0">
                          <a:solidFill>
                            <a:schemeClr val="bg1">
                              <a:lumMod val="50000"/>
                            </a:schemeClr>
                          </a:solidFill>
                          <a:latin typeface="+mn-lt"/>
                          <a:ea typeface="+mn-ea"/>
                          <a:cs typeface="+mn-cs"/>
                        </a:rPr>
                        <a:t>家企業</a:t>
                      </a:r>
                      <a:r>
                        <a:rPr lang="en-US" altLang="zh-TW" sz="1400" kern="1200" dirty="0">
                          <a:solidFill>
                            <a:schemeClr val="bg1">
                              <a:lumMod val="50000"/>
                            </a:schemeClr>
                          </a:solidFill>
                          <a:latin typeface="+mn-lt"/>
                          <a:ea typeface="+mn-ea"/>
                          <a:cs typeface="+mn-cs"/>
                        </a:rPr>
                        <a:t>)</a:t>
                      </a:r>
                      <a:r>
                        <a:rPr lang="zh-TW" altLang="en-US" sz="1400" kern="1200" dirty="0">
                          <a:solidFill>
                            <a:schemeClr val="bg1">
                              <a:lumMod val="50000"/>
                            </a:schemeClr>
                          </a:solidFill>
                          <a:latin typeface="+mn-lt"/>
                          <a:ea typeface="+mn-ea"/>
                          <a:cs typeface="+mn-cs"/>
                        </a:rPr>
                        <a:t>」及「連鎖體系</a:t>
                      </a:r>
                      <a:r>
                        <a:rPr lang="en-US" altLang="zh-TW" sz="1400" kern="1200" dirty="0">
                          <a:solidFill>
                            <a:schemeClr val="bg1">
                              <a:lumMod val="50000"/>
                            </a:schemeClr>
                          </a:solidFill>
                          <a:latin typeface="+mn-lt"/>
                          <a:ea typeface="+mn-ea"/>
                          <a:cs typeface="+mn-cs"/>
                        </a:rPr>
                        <a:t>(</a:t>
                      </a:r>
                      <a:r>
                        <a:rPr lang="zh-TW" altLang="en-US" sz="1400" kern="1200" dirty="0">
                          <a:solidFill>
                            <a:schemeClr val="bg1">
                              <a:lumMod val="50000"/>
                            </a:schemeClr>
                          </a:solidFill>
                          <a:latin typeface="+mn-lt"/>
                          <a:ea typeface="+mn-ea"/>
                          <a:cs typeface="+mn-cs"/>
                        </a:rPr>
                        <a:t>至少</a:t>
                      </a:r>
                      <a:r>
                        <a:rPr lang="en-US" altLang="zh-TW" sz="1400" kern="1200" dirty="0">
                          <a:solidFill>
                            <a:schemeClr val="bg1">
                              <a:lumMod val="50000"/>
                            </a:schemeClr>
                          </a:solidFill>
                          <a:latin typeface="+mn-lt"/>
                          <a:ea typeface="+mn-ea"/>
                          <a:cs typeface="+mn-cs"/>
                        </a:rPr>
                        <a:t>10</a:t>
                      </a:r>
                      <a:r>
                        <a:rPr lang="zh-TW" altLang="en-US" sz="1400" kern="1200" dirty="0">
                          <a:solidFill>
                            <a:schemeClr val="bg1">
                              <a:lumMod val="50000"/>
                            </a:schemeClr>
                          </a:solidFill>
                          <a:latin typeface="+mn-lt"/>
                          <a:ea typeface="+mn-ea"/>
                          <a:cs typeface="+mn-cs"/>
                        </a:rPr>
                        <a:t>家門店</a:t>
                      </a:r>
                      <a:r>
                        <a:rPr lang="en-US" altLang="zh-TW" sz="1400" kern="1200" dirty="0">
                          <a:solidFill>
                            <a:schemeClr val="bg1">
                              <a:lumMod val="50000"/>
                            </a:schemeClr>
                          </a:solidFill>
                          <a:latin typeface="+mn-lt"/>
                          <a:ea typeface="+mn-ea"/>
                          <a:cs typeface="+mn-cs"/>
                        </a:rPr>
                        <a:t>)</a:t>
                      </a:r>
                      <a:r>
                        <a:rPr lang="zh-TW" altLang="en-US" sz="1400" kern="1200" dirty="0">
                          <a:solidFill>
                            <a:schemeClr val="bg1">
                              <a:lumMod val="50000"/>
                            </a:schemeClr>
                          </a:solidFill>
                          <a:latin typeface="+mn-lt"/>
                          <a:ea typeface="+mn-ea"/>
                          <a:cs typeface="+mn-cs"/>
                        </a:rPr>
                        <a:t>」</a:t>
                      </a:r>
                      <a:endParaRPr lang="en-US" altLang="zh-TW" sz="1400" kern="1200" dirty="0">
                        <a:solidFill>
                          <a:schemeClr val="bg1">
                            <a:lumMod val="50000"/>
                          </a:schemeClr>
                        </a:solidFill>
                        <a:latin typeface="+mn-lt"/>
                        <a:ea typeface="+mn-ea"/>
                        <a:cs typeface="+mn-cs"/>
                      </a:endParaRPr>
                    </a:p>
                    <a:p>
                      <a:pPr marL="285750" indent="-285750" algn="l">
                        <a:buFont typeface="Arial" panose="020B0604020202020204" pitchFamily="34" charset="0"/>
                        <a:buChar char="•"/>
                      </a:pPr>
                      <a:r>
                        <a:rPr lang="zh-TW" altLang="en-US" sz="1400" kern="1200" dirty="0">
                          <a:solidFill>
                            <a:schemeClr val="bg1">
                              <a:lumMod val="50000"/>
                            </a:schemeClr>
                          </a:solidFill>
                          <a:latin typeface="+mn-lt"/>
                          <a:ea typeface="+mn-ea"/>
                          <a:cs typeface="+mn-cs"/>
                        </a:rPr>
                        <a:t>國際化進階創新：計畫內容符合國際化服務貿易輸出者，擴大海外市場之商模落實</a:t>
                      </a:r>
                      <a:endParaRPr lang="en-US" sz="14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4028162395"/>
              </p:ext>
            </p:extLst>
          </p:nvPr>
        </p:nvGraphicFramePr>
        <p:xfrm>
          <a:off x="10420621" y="323818"/>
          <a:ext cx="1686451" cy="3336536"/>
        </p:xfrm>
        <a:graphic>
          <a:graphicData uri="http://schemas.openxmlformats.org/drawingml/2006/table">
            <a:tbl>
              <a:tblPr firstRow="1" bandRow="1">
                <a:tableStyleId>{5940675A-B579-460E-94D1-54222C63F5DA}</a:tableStyleId>
              </a:tblPr>
              <a:tblGrid>
                <a:gridCol w="1686451">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zh-TW" altLang="en-US" sz="1050" b="1" kern="1200" dirty="0">
                          <a:solidFill>
                            <a:schemeClr val="accent1"/>
                          </a:solidFill>
                          <a:latin typeface="+mn-lt"/>
                          <a:ea typeface="+mn-ea"/>
                          <a:cs typeface="+mn-cs"/>
                        </a:rPr>
                        <a:t>預計 </a:t>
                      </a:r>
                      <a:r>
                        <a:rPr lang="en-US" altLang="zh-TW" sz="1050" b="1" kern="1200" dirty="0">
                          <a:solidFill>
                            <a:schemeClr val="accent1"/>
                          </a:solidFill>
                          <a:latin typeface="+mn-lt"/>
                          <a:ea typeface="+mn-ea"/>
                          <a:cs typeface="+mn-cs"/>
                        </a:rPr>
                        <a:t>2025 / 12</a:t>
                      </a:r>
                      <a:r>
                        <a:rPr lang="zh-TW" altLang="en-US" sz="1050" b="1" kern="1200" dirty="0">
                          <a:solidFill>
                            <a:schemeClr val="accent1"/>
                          </a:solidFill>
                          <a:latin typeface="+mn-lt"/>
                          <a:ea typeface="+mn-ea"/>
                          <a:cs typeface="+mn-cs"/>
                        </a:rPr>
                        <a:t> 月公告</a:t>
                      </a:r>
                      <a:endParaRPr lang="en-US" altLang="zh-TW" sz="1050" b="1" kern="1200" dirty="0">
                        <a:solidFill>
                          <a:schemeClr val="accent1"/>
                        </a:solidFill>
                        <a:latin typeface="+mn-lt"/>
                        <a:ea typeface="+mn-ea"/>
                        <a:cs typeface="+mn-cs"/>
                      </a:endParaRPr>
                    </a:p>
                    <a:p>
                      <a:pPr algn="ctr"/>
                      <a:r>
                        <a:rPr lang="en-US" altLang="zh-TW" sz="1050" dirty="0">
                          <a:solidFill>
                            <a:schemeClr val="bg1">
                              <a:lumMod val="65000"/>
                            </a:schemeClr>
                          </a:solidFill>
                        </a:rPr>
                        <a:t>2024/12/10</a:t>
                      </a:r>
                      <a:r>
                        <a:rPr lang="en-US" altLang="zh-TW" sz="1050" b="1" dirty="0">
                          <a:solidFill>
                            <a:schemeClr val="bg1">
                              <a:lumMod val="65000"/>
                            </a:schemeClr>
                          </a:solidFill>
                        </a:rPr>
                        <a:t>~/1/24</a:t>
                      </a:r>
                      <a:endParaRPr lang="en-US" sz="1050" b="1"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kern="1200" dirty="0">
                          <a:solidFill>
                            <a:schemeClr val="tx1"/>
                          </a:solidFill>
                          <a:latin typeface="+mn-lt"/>
                          <a:ea typeface="+mn-ea"/>
                          <a:cs typeface="+mn-cs"/>
                        </a:rPr>
                        <a:t>每年</a:t>
                      </a:r>
                      <a:r>
                        <a:rPr lang="en-US" altLang="zh-TW" sz="1000" kern="1200" dirty="0">
                          <a:solidFill>
                            <a:schemeClr val="tx1"/>
                          </a:solidFill>
                          <a:latin typeface="+mn-lt"/>
                          <a:ea typeface="+mn-ea"/>
                          <a:cs typeface="+mn-cs"/>
                        </a:rPr>
                        <a:t>12</a:t>
                      </a:r>
                      <a:r>
                        <a:rPr lang="zh-TW" altLang="en-US" sz="1000" kern="1200" dirty="0">
                          <a:solidFill>
                            <a:schemeClr val="tx1"/>
                          </a:solidFill>
                          <a:latin typeface="+mn-lt"/>
                          <a:ea typeface="+mn-ea"/>
                          <a:cs typeface="+mn-cs"/>
                        </a:rPr>
                        <a:t>月、</a:t>
                      </a:r>
                      <a:r>
                        <a:rPr lang="en-US" altLang="zh-TW" sz="1000" kern="1200" dirty="0">
                          <a:solidFill>
                            <a:schemeClr val="tx1"/>
                          </a:solidFill>
                          <a:latin typeface="+mn-lt"/>
                          <a:ea typeface="+mn-ea"/>
                          <a:cs typeface="+mn-cs"/>
                        </a:rPr>
                        <a:t>6</a:t>
                      </a:r>
                      <a:r>
                        <a:rPr lang="zh-TW" altLang="en-US" sz="1000" kern="1200" dirty="0">
                          <a:solidFill>
                            <a:schemeClr val="tx1"/>
                          </a:solidFill>
                          <a:latin typeface="+mn-lt"/>
                          <a:ea typeface="+mn-ea"/>
                          <a:cs typeface="+mn-cs"/>
                        </a:rPr>
                        <a:t>月公告</a:t>
                      </a:r>
                      <a:endParaRPr lang="en-US" altLang="zh-TW" sz="1000" kern="1200" dirty="0">
                        <a:solidFill>
                          <a:schemeClr val="tx1"/>
                        </a:solidFill>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kern="1200" dirty="0">
                          <a:solidFill>
                            <a:schemeClr val="tx1"/>
                          </a:solidFill>
                          <a:latin typeface="+mn-lt"/>
                          <a:ea typeface="+mn-ea"/>
                          <a:cs typeface="+mn-cs"/>
                        </a:rPr>
                        <a:t>隔年 </a:t>
                      </a:r>
                      <a:r>
                        <a:rPr lang="en-US" altLang="zh-TW" sz="1000" kern="1200" dirty="0">
                          <a:solidFill>
                            <a:schemeClr val="tx1"/>
                          </a:solidFill>
                          <a:latin typeface="+mn-lt"/>
                          <a:ea typeface="+mn-ea"/>
                          <a:cs typeface="+mn-cs"/>
                        </a:rPr>
                        <a:t>2/1~11/30 </a:t>
                      </a:r>
                      <a:r>
                        <a:rPr lang="zh-TW" altLang="en-US" sz="1000" kern="1200" dirty="0">
                          <a:solidFill>
                            <a:schemeClr val="tx1"/>
                          </a:solidFill>
                          <a:latin typeface="+mn-lt"/>
                          <a:ea typeface="+mn-ea"/>
                          <a:cs typeface="+mn-cs"/>
                        </a:rPr>
                        <a:t>執行</a:t>
                      </a:r>
                      <a:endParaRPr lang="en-US" altLang="zh-TW" sz="10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fontAlgn="t"/>
                      <a:r>
                        <a:rPr lang="zh-TW" altLang="en-US" sz="1050" kern="1200" dirty="0">
                          <a:solidFill>
                            <a:schemeClr val="tx1"/>
                          </a:solidFill>
                          <a:latin typeface="+mn-lt"/>
                          <a:ea typeface="+mn-ea"/>
                          <a:cs typeface="+mn-cs"/>
                        </a:rPr>
                        <a:t>經濟部</a:t>
                      </a:r>
                      <a:endParaRPr lang="en-US" altLang="zh-TW" sz="1050" kern="1200" dirty="0">
                        <a:solidFill>
                          <a:schemeClr val="tx1"/>
                        </a:solidFill>
                        <a:latin typeface="+mn-lt"/>
                        <a:ea typeface="+mn-ea"/>
                        <a:cs typeface="+mn-cs"/>
                      </a:endParaRPr>
                    </a:p>
                    <a:p>
                      <a:pPr algn="ctr" fontAlgn="t"/>
                      <a:r>
                        <a:rPr lang="zh-TW" altLang="en-US" sz="1050" kern="1200" dirty="0">
                          <a:solidFill>
                            <a:schemeClr val="tx1"/>
                          </a:solidFill>
                          <a:latin typeface="+mn-lt"/>
                          <a:ea typeface="+mn-ea"/>
                          <a:cs typeface="+mn-cs"/>
                        </a:rPr>
                        <a:t>商業發展署</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en-US" altLang="zh-TW" sz="1100" u="sng" kern="1200" dirty="0">
                          <a:solidFill>
                            <a:schemeClr val="tx1"/>
                          </a:solidFill>
                          <a:effectLst/>
                          <a:latin typeface="+mn-lt"/>
                          <a:ea typeface="+mn-ea"/>
                          <a:cs typeface="+mn-cs"/>
                          <a:hlinkClick r:id="rId3"/>
                        </a:rPr>
                        <a:t>SIIR</a:t>
                      </a:r>
                      <a:r>
                        <a:rPr lang="zh-TW" altLang="en-US" sz="1100" u="sng" kern="1200" dirty="0">
                          <a:solidFill>
                            <a:schemeClr val="tx1"/>
                          </a:solidFill>
                          <a:effectLst/>
                          <a:latin typeface="+mn-lt"/>
                          <a:ea typeface="+mn-ea"/>
                          <a:cs typeface="+mn-cs"/>
                          <a:hlinkClick r:id="rId3"/>
                        </a:rPr>
                        <a:t>計畫官網</a:t>
                      </a:r>
                      <a:endParaRPr lang="en-US" sz="1100" u="sng" kern="1200" dirty="0">
                        <a:solidFill>
                          <a:schemeClr val="tx1"/>
                        </a:solidFill>
                        <a:effectLst/>
                        <a:latin typeface="+mn-lt"/>
                        <a:ea typeface="+mn-ea"/>
                        <a:cs typeface="+mn-cs"/>
                        <a:hlinkClick r:id="" action="ppaction://noaction"/>
                      </a:endParaRPr>
                    </a:p>
                    <a:p>
                      <a:pPr algn="ctr"/>
                      <a:r>
                        <a:rPr lang="en-US" sz="1100" u="sng" kern="1200" dirty="0">
                          <a:solidFill>
                            <a:schemeClr val="tx1"/>
                          </a:solidFill>
                          <a:effectLst/>
                          <a:latin typeface="+mn-lt"/>
                          <a:ea typeface="+mn-ea"/>
                          <a:cs typeface="+mn-cs"/>
                          <a:hlinkClick r:id="rId4"/>
                        </a:rPr>
                        <a:t>SIIR</a:t>
                      </a:r>
                      <a:r>
                        <a:rPr lang="zh-TW" altLang="en-US" sz="1100" u="sng" kern="1200" dirty="0">
                          <a:solidFill>
                            <a:schemeClr val="tx1"/>
                          </a:solidFill>
                          <a:effectLst/>
                          <a:latin typeface="+mn-lt"/>
                          <a:ea typeface="+mn-ea"/>
                          <a:cs typeface="+mn-cs"/>
                          <a:hlinkClick r:id="rId4"/>
                        </a:rPr>
                        <a:t>申請須知</a:t>
                      </a:r>
                      <a:r>
                        <a:rPr lang="en-US" altLang="zh-TW" sz="900" u="sng" kern="1200" dirty="0">
                          <a:solidFill>
                            <a:schemeClr val="tx1"/>
                          </a:solidFill>
                          <a:effectLst/>
                          <a:latin typeface="+mn-lt"/>
                          <a:ea typeface="+mn-ea"/>
                          <a:cs typeface="+mn-cs"/>
                          <a:hlinkClick r:id="rId4"/>
                        </a:rPr>
                        <a:t>(114</a:t>
                      </a:r>
                      <a:r>
                        <a:rPr lang="zh-TW" altLang="en-US" sz="900" u="sng" kern="1200" dirty="0">
                          <a:solidFill>
                            <a:schemeClr val="tx1"/>
                          </a:solidFill>
                          <a:effectLst/>
                          <a:latin typeface="+mn-lt"/>
                          <a:ea typeface="+mn-ea"/>
                          <a:cs typeface="+mn-cs"/>
                          <a:hlinkClick r:id="rId4"/>
                        </a:rPr>
                        <a:t>年</a:t>
                      </a:r>
                      <a:r>
                        <a:rPr lang="en-US" altLang="zh-TW" sz="900" u="sng" kern="1200" dirty="0">
                          <a:solidFill>
                            <a:schemeClr val="tx1"/>
                          </a:solidFill>
                          <a:effectLst/>
                          <a:latin typeface="+mn-lt"/>
                          <a:ea typeface="+mn-ea"/>
                          <a:cs typeface="+mn-cs"/>
                          <a:hlinkClick r:id="rId4"/>
                        </a:rPr>
                        <a:t>)</a:t>
                      </a:r>
                      <a:endParaRPr lang="en-US" altLang="zh-TW" sz="1100" u="sng" kern="1200" dirty="0">
                        <a:solidFill>
                          <a:schemeClr val="tx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u="sng" kern="1200" dirty="0">
                          <a:solidFill>
                            <a:schemeClr val="tx1"/>
                          </a:solidFill>
                          <a:effectLst/>
                          <a:latin typeface="+mn-lt"/>
                          <a:ea typeface="+mn-ea"/>
                          <a:cs typeface="+mn-cs"/>
                          <a:hlinkClick r:id="rId5"/>
                        </a:rPr>
                        <a:t>SIIR</a:t>
                      </a:r>
                      <a:r>
                        <a:rPr lang="zh-TW" altLang="en-US" sz="1100" u="sng" kern="1200" dirty="0">
                          <a:solidFill>
                            <a:schemeClr val="tx1"/>
                          </a:solidFill>
                          <a:effectLst/>
                          <a:latin typeface="+mn-lt"/>
                          <a:ea typeface="+mn-ea"/>
                          <a:cs typeface="+mn-cs"/>
                          <a:hlinkClick r:id="rId5"/>
                        </a:rPr>
                        <a:t>說明簡報</a:t>
                      </a:r>
                      <a:r>
                        <a:rPr lang="en-US" altLang="zh-TW" sz="900" u="sng" kern="1200" dirty="0">
                          <a:solidFill>
                            <a:schemeClr val="tx1"/>
                          </a:solidFill>
                          <a:effectLst/>
                          <a:latin typeface="+mn-lt"/>
                          <a:ea typeface="+mn-ea"/>
                          <a:cs typeface="+mn-cs"/>
                          <a:hlinkClick r:id="rId5"/>
                        </a:rPr>
                        <a:t>(114</a:t>
                      </a:r>
                      <a:r>
                        <a:rPr lang="zh-TW" altLang="en-US" sz="900" u="sng" kern="1200" dirty="0">
                          <a:solidFill>
                            <a:schemeClr val="tx1"/>
                          </a:solidFill>
                          <a:effectLst/>
                          <a:latin typeface="+mn-lt"/>
                          <a:ea typeface="+mn-ea"/>
                          <a:cs typeface="+mn-cs"/>
                          <a:hlinkClick r:id="rId5"/>
                        </a:rPr>
                        <a:t>年</a:t>
                      </a:r>
                      <a:r>
                        <a:rPr lang="en-US" altLang="zh-TW" sz="900" u="sng" kern="1200" dirty="0">
                          <a:solidFill>
                            <a:schemeClr val="tx1"/>
                          </a:solidFill>
                          <a:effectLst/>
                          <a:latin typeface="+mn-lt"/>
                          <a:ea typeface="+mn-ea"/>
                          <a:cs typeface="+mn-cs"/>
                          <a:hlinkClick r:id="rId5"/>
                        </a:rPr>
                        <a:t>)</a:t>
                      </a:r>
                      <a:endParaRPr lang="en-US" altLang="zh-TW" sz="900" u="sng" kern="1200" dirty="0">
                        <a:solidFill>
                          <a:schemeClr val="tx1"/>
                        </a:solidFill>
                        <a:effectLst/>
                        <a:latin typeface="+mn-lt"/>
                        <a:ea typeface="+mn-ea"/>
                        <a:cs typeface="+mn-cs"/>
                      </a:endParaRPr>
                    </a:p>
                    <a:p>
                      <a:pPr algn="ctr"/>
                      <a:r>
                        <a:rPr lang="en-US" sz="1100" u="sng" kern="1200" dirty="0">
                          <a:solidFill>
                            <a:schemeClr val="tx1"/>
                          </a:solidFill>
                          <a:effectLst/>
                          <a:latin typeface="+mn-lt"/>
                          <a:ea typeface="+mn-ea"/>
                          <a:cs typeface="+mn-cs"/>
                          <a:hlinkClick r:id="rId6"/>
                        </a:rPr>
                        <a:t>SIIR</a:t>
                      </a:r>
                      <a:r>
                        <a:rPr lang="zh-TW" altLang="en-US" sz="1100" u="sng" kern="1200" dirty="0">
                          <a:solidFill>
                            <a:schemeClr val="tx1"/>
                          </a:solidFill>
                          <a:effectLst/>
                          <a:latin typeface="+mn-lt"/>
                          <a:ea typeface="+mn-ea"/>
                          <a:cs typeface="+mn-cs"/>
                          <a:hlinkClick r:id="rId6"/>
                        </a:rPr>
                        <a:t>計畫撰寫技巧</a:t>
                      </a:r>
                      <a:r>
                        <a:rPr lang="en-US" altLang="zh-TW" sz="900" u="sng" kern="1200" dirty="0">
                          <a:solidFill>
                            <a:schemeClr val="tx1"/>
                          </a:solidFill>
                          <a:effectLst/>
                          <a:latin typeface="+mn-lt"/>
                          <a:ea typeface="+mn-ea"/>
                          <a:cs typeface="+mn-cs"/>
                          <a:hlinkClick r:id="rId6"/>
                        </a:rPr>
                        <a:t>(114</a:t>
                      </a:r>
                      <a:r>
                        <a:rPr lang="zh-TW" altLang="en-US" sz="900" u="sng" kern="1200" dirty="0">
                          <a:solidFill>
                            <a:schemeClr val="tx1"/>
                          </a:solidFill>
                          <a:effectLst/>
                          <a:latin typeface="+mn-lt"/>
                          <a:ea typeface="+mn-ea"/>
                          <a:cs typeface="+mn-cs"/>
                          <a:hlinkClick r:id="rId6"/>
                        </a:rPr>
                        <a:t>年</a:t>
                      </a:r>
                      <a:r>
                        <a:rPr lang="en-US" altLang="zh-TW" sz="900" u="sng" kern="1200" dirty="0">
                          <a:solidFill>
                            <a:schemeClr val="tx1"/>
                          </a:solidFill>
                          <a:effectLst/>
                          <a:latin typeface="+mn-lt"/>
                          <a:ea typeface="+mn-ea"/>
                          <a:cs typeface="+mn-cs"/>
                          <a:hlinkClick r:id="rId6"/>
                        </a:rPr>
                        <a:t>)</a:t>
                      </a:r>
                      <a:endParaRPr lang="en-US" altLang="zh-TW" sz="900" u="sng" kern="1200" dirty="0">
                        <a:solidFill>
                          <a:schemeClr val="tx1"/>
                        </a:solidFill>
                        <a:effectLst/>
                        <a:latin typeface="+mn-lt"/>
                        <a:ea typeface="+mn-ea"/>
                        <a:cs typeface="+mn-cs"/>
                      </a:endParaRPr>
                    </a:p>
                    <a:p>
                      <a:pPr algn="ctr"/>
                      <a:r>
                        <a:rPr lang="en-US" altLang="zh-TW" sz="1100" u="sng" kern="1200" dirty="0">
                          <a:solidFill>
                            <a:schemeClr val="tx1"/>
                          </a:solidFill>
                          <a:effectLst/>
                          <a:latin typeface="+mn-lt"/>
                          <a:ea typeface="+mn-ea"/>
                          <a:cs typeface="+mn-cs"/>
                          <a:hlinkClick r:id="rId7"/>
                        </a:rPr>
                        <a:t>106-114</a:t>
                      </a:r>
                      <a:r>
                        <a:rPr lang="zh-TW" altLang="en-US" sz="1100" u="sng" kern="1200" dirty="0">
                          <a:solidFill>
                            <a:schemeClr val="tx1"/>
                          </a:solidFill>
                          <a:effectLst/>
                          <a:latin typeface="+mn-lt"/>
                          <a:ea typeface="+mn-ea"/>
                          <a:cs typeface="+mn-cs"/>
                          <a:hlinkClick r:id="rId7"/>
                        </a:rPr>
                        <a:t>年補助名單</a:t>
                      </a:r>
                      <a:endParaRPr lang="en-US"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en-US" altLang="zh-TW" dirty="0">
                <a:solidFill>
                  <a:srgbClr val="2B3643"/>
                </a:solidFill>
              </a:rPr>
              <a:t>SIIR </a:t>
            </a:r>
            <a:r>
              <a:rPr lang="zh-TW" altLang="en-US" sz="2000" dirty="0"/>
              <a:t>服務業創新研發計畫</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提案參考</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b="1" dirty="0">
                <a:solidFill>
                  <a:srgbClr val="FFFFFF"/>
                </a:solidFill>
                <a:latin typeface="Amazon Ember"/>
              </a:rPr>
              <a:t>計畫執行時程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TextBox 14">
            <a:hlinkClick r:id="rId8" action="ppaction://hlinksldjump"/>
            <a:extLst>
              <a:ext uri="{FF2B5EF4-FFF2-40B4-BE49-F238E27FC236}">
                <a16:creationId xmlns:a16="http://schemas.microsoft.com/office/drawing/2014/main" id="{DA62ED02-4E4C-4DD6-9F9D-DFD11A1C4CC4}"/>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 name="TextBox 4">
            <a:hlinkClick r:id="rId9" action="ppaction://hlinksldjump"/>
            <a:extLst>
              <a:ext uri="{FF2B5EF4-FFF2-40B4-BE49-F238E27FC236}">
                <a16:creationId xmlns:a16="http://schemas.microsoft.com/office/drawing/2014/main" id="{FD5B6AD1-5020-2A80-62E8-ADE97DE7F3A0}"/>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數位轉型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3177134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F18E35D-CD9D-4FA4-84EE-477E510FAD84}"/>
              </a:ext>
            </a:extLst>
          </p:cNvPr>
          <p:cNvSpPr/>
          <p:nvPr/>
        </p:nvSpPr>
        <p:spPr>
          <a:xfrm>
            <a:off x="0" y="798899"/>
            <a:ext cx="2723949" cy="719999"/>
          </a:xfrm>
          <a:prstGeom prst="rect">
            <a:avLst/>
          </a:prstGeom>
          <a:solidFill>
            <a:srgbClr val="1D72D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 name="Title 1">
            <a:extLst>
              <a:ext uri="{FF2B5EF4-FFF2-40B4-BE49-F238E27FC236}">
                <a16:creationId xmlns:a16="http://schemas.microsoft.com/office/drawing/2014/main" id="{B64B837B-CCDE-49AB-8364-4A2B43B7F381}"/>
              </a:ext>
            </a:extLst>
          </p:cNvPr>
          <p:cNvSpPr>
            <a:spLocks noGrp="1"/>
          </p:cNvSpPr>
          <p:nvPr>
            <p:ph type="title"/>
          </p:nvPr>
        </p:nvSpPr>
        <p:spPr>
          <a:xfrm>
            <a:off x="609600" y="898033"/>
            <a:ext cx="10972800" cy="535531"/>
          </a:xfrm>
        </p:spPr>
        <p:txBody>
          <a:bodyPr/>
          <a:lstStyle/>
          <a:p>
            <a:r>
              <a:rPr lang="en-US" altLang="zh-TW" dirty="0">
                <a:solidFill>
                  <a:schemeClr val="bg1"/>
                </a:solidFill>
              </a:rPr>
              <a:t>#</a:t>
            </a:r>
            <a:r>
              <a:rPr lang="zh-TW" altLang="en-US" dirty="0">
                <a:solidFill>
                  <a:schemeClr val="bg1"/>
                </a:solidFill>
              </a:rPr>
              <a:t>人才培訓</a:t>
            </a:r>
            <a:r>
              <a:rPr lang="en-US" altLang="zh-TW" dirty="0">
                <a:solidFill>
                  <a:schemeClr val="bg1"/>
                </a:solidFill>
              </a:rPr>
              <a:t>   </a:t>
            </a:r>
            <a:r>
              <a:rPr lang="zh-TW" altLang="en-US" sz="2000" dirty="0"/>
              <a:t>相關政府補助</a:t>
            </a:r>
            <a:endParaRPr lang="en-US" sz="2000" dirty="0"/>
          </a:p>
        </p:txBody>
      </p:sp>
      <p:sp>
        <p:nvSpPr>
          <p:cNvPr id="3" name="Slide Number Placeholder 2">
            <a:extLst>
              <a:ext uri="{FF2B5EF4-FFF2-40B4-BE49-F238E27FC236}">
                <a16:creationId xmlns:a16="http://schemas.microsoft.com/office/drawing/2014/main" id="{21284D46-2669-4B8E-AF38-411CD2EA58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baseline="0" noProof="0">
              <a:ln>
                <a:noFill/>
              </a:ln>
              <a:solidFill>
                <a:srgbClr val="232F3E"/>
              </a:solidFill>
              <a:effectLst/>
              <a:uLnTx/>
              <a:uFillTx/>
              <a:latin typeface="Amazon Ember"/>
              <a:ea typeface="+mn-ea"/>
              <a:cs typeface="+mn-cs"/>
            </a:endParaRPr>
          </a:p>
        </p:txBody>
      </p:sp>
      <p:sp>
        <p:nvSpPr>
          <p:cNvPr id="45" name="TextBox 44">
            <a:extLst>
              <a:ext uri="{FF2B5EF4-FFF2-40B4-BE49-F238E27FC236}">
                <a16:creationId xmlns:a16="http://schemas.microsoft.com/office/drawing/2014/main" id="{BE144619-15C1-42DE-8A74-F3F534F1A478}"/>
              </a:ext>
            </a:extLst>
          </p:cNvPr>
          <p:cNvSpPr txBox="1"/>
          <p:nvPr/>
        </p:nvSpPr>
        <p:spPr>
          <a:xfrm>
            <a:off x="10430937" y="78386"/>
            <a:ext cx="1676741" cy="230832"/>
          </a:xfrm>
          <a:prstGeom prst="rect">
            <a:avLst/>
          </a:prstGeom>
          <a:noFill/>
          <a:ln>
            <a:solidFill>
              <a:schemeClr val="bg1">
                <a:lumMod val="75000"/>
              </a:schemeClr>
            </a:solidFill>
          </a:ln>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點擊計畫名稱可跳轉至簡介頁面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0" name="TextBox 49">
            <a:hlinkClick r:id="rId4"/>
            <a:extLst>
              <a:ext uri="{FF2B5EF4-FFF2-40B4-BE49-F238E27FC236}">
                <a16:creationId xmlns:a16="http://schemas.microsoft.com/office/drawing/2014/main" id="{F5E62B53-D391-48D7-A19C-F8067496EEDA}"/>
              </a:ext>
            </a:extLst>
          </p:cNvPr>
          <p:cNvSpPr txBox="1"/>
          <p:nvPr/>
        </p:nvSpPr>
        <p:spPr>
          <a:xfrm>
            <a:off x="8029846" y="5908698"/>
            <a:ext cx="3571931" cy="340519"/>
          </a:xfrm>
          <a:prstGeom prst="roundRect">
            <a:avLst/>
          </a:prstGeom>
          <a:solidFill>
            <a:schemeClr val="accent1">
              <a:lumMod val="60000"/>
              <a:lumOff val="40000"/>
            </a:schemeClr>
          </a:solidFill>
          <a:ln>
            <a:solidFill>
              <a:srgbClr val="50B7E9"/>
            </a:solidFill>
          </a:ln>
          <a:effectLst>
            <a:outerShdw blurRad="50800" dist="38100" dir="2700000" algn="tl" rotWithShape="0">
              <a:prstClr val="black">
                <a:alpha val="40000"/>
              </a:prstClr>
            </a:outerShdw>
          </a:effectLst>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AWS</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 付費培訓課程 請點此連結至官網</a:t>
            </a:r>
            <a:endParaRPr kumimoji="0" lang="en-US" sz="14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1" name="TextBox 50">
            <a:extLst>
              <a:ext uri="{FF2B5EF4-FFF2-40B4-BE49-F238E27FC236}">
                <a16:creationId xmlns:a16="http://schemas.microsoft.com/office/drawing/2014/main" id="{0DE98EA5-58FA-489D-BFF7-1212431F549D}"/>
              </a:ext>
            </a:extLst>
          </p:cNvPr>
          <p:cNvSpPr txBox="1"/>
          <p:nvPr/>
        </p:nvSpPr>
        <p:spPr>
          <a:xfrm>
            <a:off x="4462115" y="1009945"/>
            <a:ext cx="519056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1" u="none" strike="noStrike" kern="1200" cap="none" spc="0" normalizeH="0" baseline="0" noProof="0" dirty="0">
                <a:ln>
                  <a:noFill/>
                </a:ln>
                <a:solidFill>
                  <a:srgbClr val="FFFFFF">
                    <a:lumMod val="65000"/>
                  </a:srgbClr>
                </a:solidFill>
                <a:effectLst/>
                <a:uLnTx/>
                <a:uFillTx/>
                <a:latin typeface="Amazon Ember"/>
                <a:ea typeface="+mn-ea"/>
                <a:cs typeface="+mn-cs"/>
              </a:rPr>
              <a:t>*</a:t>
            </a:r>
            <a:r>
              <a:rPr kumimoji="0" lang="en-US" altLang="zh-TW" sz="900" b="0" i="1" u="none" strike="noStrike" kern="1200" cap="none" spc="0" normalizeH="0" baseline="0" noProof="0" dirty="0">
                <a:ln>
                  <a:noFill/>
                </a:ln>
                <a:solidFill>
                  <a:srgbClr val="FFFFFF">
                    <a:lumMod val="65000"/>
                  </a:srgbClr>
                </a:solidFill>
                <a:effectLst/>
                <a:uLnTx/>
                <a:uFillTx/>
                <a:latin typeface="Amazon Ember"/>
                <a:ea typeface="+mn-ea"/>
                <a:cs typeface="+mn-cs"/>
              </a:rPr>
              <a:t>2025.10.21 </a:t>
            </a:r>
            <a:r>
              <a:rPr kumimoji="0" lang="zh-TW" altLang="en-US" sz="900" b="0" i="1" u="none" strike="noStrike" kern="1200" cap="none" spc="0" normalizeH="0" baseline="0" noProof="0" dirty="0">
                <a:ln>
                  <a:noFill/>
                </a:ln>
                <a:solidFill>
                  <a:srgbClr val="FFFFFF">
                    <a:lumMod val="65000"/>
                  </a:srgbClr>
                </a:solidFill>
                <a:effectLst/>
                <a:uLnTx/>
                <a:uFillTx/>
                <a:latin typeface="Amazon Ember"/>
                <a:ea typeface="+mn-ea"/>
                <a:cs typeface="+mn-cs"/>
              </a:rPr>
              <a:t>版本，持續更新中，不代表全部政府計畫，僅列出目前已公告且適合</a:t>
            </a:r>
            <a:r>
              <a:rPr kumimoji="0" lang="en-US" altLang="zh-TW" sz="900" b="0" i="1" u="none" strike="noStrike" kern="1200" cap="none" spc="0" normalizeH="0" baseline="0" noProof="0" dirty="0">
                <a:ln>
                  <a:noFill/>
                </a:ln>
                <a:solidFill>
                  <a:srgbClr val="FFFFFF">
                    <a:lumMod val="65000"/>
                  </a:srgbClr>
                </a:solidFill>
                <a:effectLst/>
                <a:uLnTx/>
                <a:uFillTx/>
                <a:latin typeface="Amazon Ember"/>
                <a:ea typeface="+mn-ea"/>
                <a:cs typeface="+mn-cs"/>
              </a:rPr>
              <a:t>AWS</a:t>
            </a:r>
            <a:r>
              <a:rPr kumimoji="0" lang="zh-TW" altLang="en-US" sz="900" b="0" i="1" u="none" strike="noStrike" kern="1200" cap="none" spc="0" normalizeH="0" baseline="0" noProof="0" dirty="0">
                <a:ln>
                  <a:noFill/>
                </a:ln>
                <a:solidFill>
                  <a:srgbClr val="FFFFFF">
                    <a:lumMod val="65000"/>
                  </a:srgbClr>
                </a:solidFill>
                <a:effectLst/>
                <a:uLnTx/>
                <a:uFillTx/>
                <a:latin typeface="Amazon Ember"/>
                <a:ea typeface="+mn-ea"/>
                <a:cs typeface="+mn-cs"/>
              </a:rPr>
              <a:t>客戶之補助，申請相關規定</a:t>
            </a:r>
            <a:r>
              <a:rPr lang="zh-TW" altLang="en-US" sz="900" i="1" dirty="0">
                <a:solidFill>
                  <a:srgbClr val="FFFFFF">
                    <a:lumMod val="65000"/>
                  </a:srgbClr>
                </a:solidFill>
                <a:latin typeface="Amazon Ember"/>
              </a:rPr>
              <a:t>及是否執行計畫，</a:t>
            </a:r>
            <a:r>
              <a:rPr kumimoji="0" lang="zh-TW" altLang="en-US" sz="900" b="0" i="1" u="none" strike="noStrike" kern="1200" cap="none" spc="0" normalizeH="0" baseline="0" noProof="0" dirty="0">
                <a:ln>
                  <a:noFill/>
                </a:ln>
                <a:solidFill>
                  <a:srgbClr val="FFFFFF">
                    <a:lumMod val="65000"/>
                  </a:srgbClr>
                </a:solidFill>
                <a:effectLst/>
                <a:uLnTx/>
                <a:uFillTx/>
                <a:latin typeface="Amazon Ember"/>
                <a:ea typeface="+mn-ea"/>
                <a:cs typeface="+mn-cs"/>
              </a:rPr>
              <a:t>請以政府公告為準。</a:t>
            </a:r>
            <a:endParaRPr kumimoji="0" lang="en-US" altLang="zh-TW" sz="1000" b="0" i="1" u="none" strike="noStrike" kern="1200" cap="none" spc="0" normalizeH="0" baseline="0" noProof="0" dirty="0">
              <a:ln>
                <a:noFill/>
              </a:ln>
              <a:solidFill>
                <a:srgbClr val="FFFFFF">
                  <a:lumMod val="65000"/>
                </a:srgbClr>
              </a:solidFill>
              <a:effectLst/>
              <a:uLnTx/>
              <a:uFillTx/>
              <a:latin typeface="Amazon Ember"/>
              <a:ea typeface="+mn-ea"/>
              <a:cs typeface="+mn-cs"/>
            </a:endParaRPr>
          </a:p>
        </p:txBody>
      </p:sp>
      <p:sp>
        <p:nvSpPr>
          <p:cNvPr id="49" name="TextBox 48">
            <a:hlinkClick r:id="rId5" action="ppaction://hlinksldjump"/>
            <a:extLst>
              <a:ext uri="{FF2B5EF4-FFF2-40B4-BE49-F238E27FC236}">
                <a16:creationId xmlns:a16="http://schemas.microsoft.com/office/drawing/2014/main" id="{57C559E6-C03E-4330-85F2-D40664C2B431}"/>
              </a:ext>
            </a:extLst>
          </p:cNvPr>
          <p:cNvSpPr txBox="1"/>
          <p:nvPr/>
        </p:nvSpPr>
        <p:spPr>
          <a:xfrm>
            <a:off x="10929079" y="371752"/>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2" name="TextBox 51">
            <a:hlinkClick r:id="rId6" action="ppaction://hlinksldjump"/>
            <a:extLst>
              <a:ext uri="{FF2B5EF4-FFF2-40B4-BE49-F238E27FC236}">
                <a16:creationId xmlns:a16="http://schemas.microsoft.com/office/drawing/2014/main" id="{861AB5F4-7B4C-43DA-AB90-E9CFAEE347C3}"/>
              </a:ext>
            </a:extLst>
          </p:cNvPr>
          <p:cNvSpPr txBox="1"/>
          <p:nvPr/>
        </p:nvSpPr>
        <p:spPr>
          <a:xfrm>
            <a:off x="10929079" y="665118"/>
            <a:ext cx="1188720" cy="230832"/>
          </a:xfrm>
          <a:prstGeom prst="rect">
            <a:avLst/>
          </a:prstGeom>
          <a:solidFill>
            <a:srgbClr val="6D4D93"/>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數位轉型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
        <p:nvSpPr>
          <p:cNvPr id="53" name="TextBox 52">
            <a:hlinkClick r:id="rId7" action="ppaction://hlinksldjump"/>
            <a:extLst>
              <a:ext uri="{FF2B5EF4-FFF2-40B4-BE49-F238E27FC236}">
                <a16:creationId xmlns:a16="http://schemas.microsoft.com/office/drawing/2014/main" id="{7A9B58FE-4DF0-4047-A26A-A97A777C30FF}"/>
              </a:ext>
            </a:extLst>
          </p:cNvPr>
          <p:cNvSpPr txBox="1"/>
          <p:nvPr/>
        </p:nvSpPr>
        <p:spPr>
          <a:xfrm>
            <a:off x="10929079" y="958484"/>
            <a:ext cx="1188720" cy="230832"/>
          </a:xfrm>
          <a:prstGeom prst="rect">
            <a:avLst/>
          </a:prstGeom>
          <a:solidFill>
            <a:srgbClr val="C65A98"/>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grpSp>
        <p:nvGrpSpPr>
          <p:cNvPr id="16" name="Group 15">
            <a:extLst>
              <a:ext uri="{FF2B5EF4-FFF2-40B4-BE49-F238E27FC236}">
                <a16:creationId xmlns:a16="http://schemas.microsoft.com/office/drawing/2014/main" id="{53EB828E-314A-5789-605C-91700716535D}"/>
              </a:ext>
            </a:extLst>
          </p:cNvPr>
          <p:cNvGrpSpPr/>
          <p:nvPr/>
        </p:nvGrpSpPr>
        <p:grpSpPr>
          <a:xfrm>
            <a:off x="457883" y="1888831"/>
            <a:ext cx="11276233" cy="3726501"/>
            <a:chOff x="609600" y="1926137"/>
            <a:chExt cx="11276233" cy="3726501"/>
          </a:xfrm>
        </p:grpSpPr>
        <p:cxnSp>
          <p:nvCxnSpPr>
            <p:cNvPr id="14" name="Straight Connector 13">
              <a:extLst>
                <a:ext uri="{FF2B5EF4-FFF2-40B4-BE49-F238E27FC236}">
                  <a16:creationId xmlns:a16="http://schemas.microsoft.com/office/drawing/2014/main" id="{55D9D58E-D5A9-ABF1-E6AF-645DBEEEDFC4}"/>
                </a:ext>
              </a:extLst>
            </p:cNvPr>
            <p:cNvCxnSpPr>
              <a:cxnSpLocks/>
            </p:cNvCxnSpPr>
            <p:nvPr/>
          </p:nvCxnSpPr>
          <p:spPr>
            <a:xfrm flipV="1">
              <a:off x="2134135" y="5247998"/>
              <a:ext cx="2001989" cy="11933"/>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ABA1669-4815-4DB6-959D-3B131C8CCE48}"/>
                </a:ext>
              </a:extLst>
            </p:cNvPr>
            <p:cNvSpPr txBox="1"/>
            <p:nvPr/>
          </p:nvSpPr>
          <p:spPr>
            <a:xfrm>
              <a:off x="2354017" y="2231383"/>
              <a:ext cx="948978" cy="307777"/>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1D72D4"/>
                  </a:solidFill>
                  <a:effectLst/>
                  <a:uLnTx/>
                  <a:uFillTx/>
                  <a:latin typeface="Amazon Ember"/>
                  <a:ea typeface="+mn-ea"/>
                  <a:cs typeface="+mn-cs"/>
                </a:rPr>
                <a:t>勞保 </a:t>
              </a:r>
              <a:r>
                <a:rPr kumimoji="0" lang="en-US" sz="1400" b="1" i="0" u="none" strike="noStrike" kern="1200" cap="none" spc="0" normalizeH="0" baseline="0" noProof="0" dirty="0">
                  <a:ln>
                    <a:noFill/>
                  </a:ln>
                  <a:solidFill>
                    <a:srgbClr val="1D72D4"/>
                  </a:solidFill>
                  <a:effectLst/>
                  <a:uLnTx/>
                  <a:uFillTx/>
                  <a:latin typeface="Amazon Ember"/>
                  <a:ea typeface="+mn-ea"/>
                  <a:cs typeface="+mn-cs"/>
                </a:rPr>
                <a:t>≥ 51</a:t>
              </a:r>
              <a:r>
                <a:rPr kumimoji="0" lang="zh-TW" altLang="en-US" sz="1400" b="1" i="0" u="none" strike="noStrike" kern="1200" cap="none" spc="0" normalizeH="0" baseline="0" noProof="0" dirty="0">
                  <a:ln>
                    <a:noFill/>
                  </a:ln>
                  <a:solidFill>
                    <a:srgbClr val="1D72D4"/>
                  </a:solidFill>
                  <a:effectLst/>
                  <a:uLnTx/>
                  <a:uFillTx/>
                  <a:latin typeface="Amazon Ember"/>
                  <a:ea typeface="+mn-ea"/>
                  <a:cs typeface="+mn-cs"/>
                </a:rPr>
                <a:t>人</a:t>
              </a:r>
              <a:endParaRPr kumimoji="0" lang="en-US" sz="1400" b="1" i="0" u="none" strike="noStrike" kern="1200" cap="none" spc="0" normalizeH="0" baseline="0" noProof="0" dirty="0" err="1">
                <a:ln>
                  <a:noFill/>
                </a:ln>
                <a:solidFill>
                  <a:srgbClr val="1D72D4"/>
                </a:solidFill>
                <a:effectLst/>
                <a:uLnTx/>
                <a:uFillTx/>
                <a:latin typeface="Amazon Ember"/>
                <a:ea typeface="+mn-ea"/>
                <a:cs typeface="+mn-cs"/>
              </a:endParaRPr>
            </a:p>
          </p:txBody>
        </p:sp>
        <p:sp>
          <p:nvSpPr>
            <p:cNvPr id="31" name="Rectangle: Rounded Corners 30">
              <a:hlinkClick r:id="rId8" action="ppaction://hlinksldjump"/>
              <a:extLst>
                <a:ext uri="{FF2B5EF4-FFF2-40B4-BE49-F238E27FC236}">
                  <a16:creationId xmlns:a16="http://schemas.microsoft.com/office/drawing/2014/main" id="{E0DDB1B9-1108-4631-B287-193D4AAE5D1A}"/>
                </a:ext>
              </a:extLst>
            </p:cNvPr>
            <p:cNvSpPr/>
            <p:nvPr/>
          </p:nvSpPr>
          <p:spPr>
            <a:xfrm>
              <a:off x="4167904" y="1926137"/>
              <a:ext cx="4265984" cy="538812"/>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FFFFFF"/>
                  </a:solidFill>
                  <a:effectLst/>
                  <a:uLnTx/>
                  <a:uFillTx/>
                  <a:latin typeface="Amazon Ember"/>
                  <a:ea typeface="+mn-ea"/>
                  <a:cs typeface="+mn-cs"/>
                </a:rPr>
                <a:t>大人提 </a:t>
              </a:r>
              <a:r>
                <a:rPr kumimoji="0" lang="en-US" altLang="zh-TW" sz="16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600" b="1" i="0" u="none" strike="noStrike" kern="1200" cap="none" spc="0" normalizeH="0" baseline="0" noProof="0" dirty="0">
                  <a:ln>
                    <a:noFill/>
                  </a:ln>
                  <a:solidFill>
                    <a:srgbClr val="FFFFFF"/>
                  </a:solidFill>
                  <a:effectLst/>
                  <a:uLnTx/>
                  <a:uFillTx/>
                  <a:latin typeface="Amazon Ember"/>
                  <a:ea typeface="+mn-ea"/>
                  <a:cs typeface="+mn-cs"/>
                </a:rPr>
                <a:t>企業人力資源提升計畫</a:t>
              </a:r>
              <a:r>
                <a:rPr kumimoji="0" lang="en-US" altLang="zh-TW" sz="16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600" b="1" i="0" u="none" strike="noStrike" kern="1200" cap="none" spc="0" normalizeH="0" baseline="0" noProof="0" dirty="0">
                  <a:ln>
                    <a:noFill/>
                  </a:ln>
                  <a:solidFill>
                    <a:srgbClr val="FFFFFF"/>
                  </a:solidFill>
                  <a:effectLst/>
                  <a:uLnTx/>
                  <a:uFillTx/>
                  <a:latin typeface="Amazon Ember"/>
                  <a:ea typeface="+mn-ea"/>
                  <a:cs typeface="+mn-cs"/>
                </a:rPr>
                <a:t> </a:t>
              </a:r>
              <a:r>
                <a:rPr kumimoji="0" lang="zh-TW" altLang="en-US" sz="1400" b="0" i="0" u="none" strike="noStrike" kern="1200" cap="none" spc="0" normalizeH="0" baseline="0" noProof="0" dirty="0">
                  <a:ln>
                    <a:noFill/>
                  </a:ln>
                  <a:solidFill>
                    <a:srgbClr val="FFFFFF"/>
                  </a:solidFill>
                  <a:effectLst/>
                  <a:uLnTx/>
                  <a:uFillTx/>
                  <a:latin typeface="Amazon Ember"/>
                  <a:ea typeface="+mn-ea"/>
                  <a:cs typeface="+mn-cs"/>
                </a:rPr>
                <a:t>最高 </a:t>
              </a:r>
              <a:r>
                <a:rPr kumimoji="0" lang="en-US" altLang="zh-TW" sz="1600" b="1" i="0" u="none" strike="noStrike" kern="1200" cap="none" spc="0" normalizeH="0" baseline="0" noProof="0" dirty="0">
                  <a:ln>
                    <a:noFill/>
                  </a:ln>
                  <a:solidFill>
                    <a:srgbClr val="FFFF00"/>
                  </a:solidFill>
                  <a:effectLst/>
                  <a:uLnTx/>
                  <a:uFillTx/>
                  <a:latin typeface="Amazon Ember"/>
                  <a:ea typeface="+mn-ea"/>
                  <a:cs typeface="+mn-cs"/>
                </a:rPr>
                <a:t>200</a:t>
              </a:r>
              <a:r>
                <a:rPr kumimoji="0" lang="zh-TW" altLang="en-US" sz="1600" b="1" i="0" u="none" strike="noStrike" kern="1200" cap="none" spc="0" normalizeH="0" baseline="0" noProof="0" dirty="0">
                  <a:ln>
                    <a:noFill/>
                  </a:ln>
                  <a:solidFill>
                    <a:srgbClr val="FFFFFF"/>
                  </a:solidFill>
                  <a:effectLst/>
                  <a:uLnTx/>
                  <a:uFillTx/>
                  <a:latin typeface="Amazon Ember"/>
                  <a:ea typeface="+mn-ea"/>
                  <a:cs typeface="+mn-cs"/>
                </a:rPr>
                <a:t> </a:t>
              </a:r>
              <a:r>
                <a:rPr kumimoji="0" lang="zh-TW" altLang="en-US" sz="1400" b="0" i="0" u="none" strike="noStrike" kern="1200" cap="none" spc="0" normalizeH="0" baseline="0" noProof="0" dirty="0">
                  <a:ln>
                    <a:noFill/>
                  </a:ln>
                  <a:solidFill>
                    <a:srgbClr val="FFFFFF"/>
                  </a:solidFill>
                  <a:effectLst/>
                  <a:uLnTx/>
                  <a:uFillTx/>
                  <a:latin typeface="Amazon Ember"/>
                  <a:ea typeface="+mn-ea"/>
                  <a:cs typeface="+mn-cs"/>
                </a:rPr>
                <a:t>萬</a:t>
              </a:r>
              <a:endParaRPr kumimoji="0" lang="en-US" sz="20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32" name="Rectangle: Rounded Corners 31">
              <a:hlinkClick r:id="rId9" action="ppaction://hlinksldjump"/>
              <a:extLst>
                <a:ext uri="{FF2B5EF4-FFF2-40B4-BE49-F238E27FC236}">
                  <a16:creationId xmlns:a16="http://schemas.microsoft.com/office/drawing/2014/main" id="{3E5CDB55-FF6B-460B-A8D2-9F814CA9E290}"/>
                </a:ext>
              </a:extLst>
            </p:cNvPr>
            <p:cNvSpPr/>
            <p:nvPr/>
          </p:nvSpPr>
          <p:spPr>
            <a:xfrm>
              <a:off x="4175556" y="2650138"/>
              <a:ext cx="4265984" cy="538812"/>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FFFFFF"/>
                  </a:solidFill>
                  <a:effectLst/>
                  <a:uLnTx/>
                  <a:uFillTx/>
                  <a:latin typeface="Amazon Ember"/>
                  <a:ea typeface="+mn-ea"/>
                  <a:cs typeface="+mn-cs"/>
                </a:rPr>
                <a:t>小人提 </a:t>
              </a:r>
              <a:r>
                <a:rPr lang="en-US" altLang="zh-TW" sz="1600" b="1" dirty="0">
                  <a:solidFill>
                    <a:srgbClr val="FFFFFF"/>
                  </a:solidFill>
                  <a:latin typeface="Amazon Ember"/>
                </a:rPr>
                <a:t>(</a:t>
              </a:r>
              <a:r>
                <a:rPr lang="zh-TW" altLang="en-US" sz="1600" b="1" dirty="0">
                  <a:solidFill>
                    <a:srgbClr val="FFFFFF"/>
                  </a:solidFill>
                  <a:latin typeface="Amazon Ember"/>
                </a:rPr>
                <a:t>小型企業人力提升計畫</a:t>
              </a:r>
              <a:r>
                <a:rPr lang="en-US" altLang="zh-TW" sz="1600" b="1" dirty="0">
                  <a:solidFill>
                    <a:srgbClr val="FFFFFF"/>
                  </a:solidFill>
                  <a:latin typeface="Amazon Ember"/>
                </a:rPr>
                <a:t>)</a:t>
              </a:r>
              <a:r>
                <a:rPr lang="zh-TW" altLang="en-US" sz="1600" b="1" dirty="0">
                  <a:solidFill>
                    <a:srgbClr val="FFFFFF"/>
                  </a:solidFill>
                  <a:latin typeface="Amazon Ember"/>
                </a:rPr>
                <a:t> </a:t>
              </a:r>
              <a:r>
                <a:rPr kumimoji="0" lang="zh-TW" altLang="en-US" sz="1400" b="0" i="0" u="none" strike="noStrike" kern="1200" cap="none" spc="0" normalizeH="0" baseline="0" noProof="0" dirty="0">
                  <a:ln>
                    <a:noFill/>
                  </a:ln>
                  <a:solidFill>
                    <a:srgbClr val="FFFFFF"/>
                  </a:solidFill>
                  <a:effectLst/>
                  <a:uLnTx/>
                  <a:uFillTx/>
                  <a:latin typeface="Amazon Ember"/>
                  <a:ea typeface="+mn-ea"/>
                  <a:cs typeface="+mn-cs"/>
                </a:rPr>
                <a:t>最高 </a:t>
              </a:r>
              <a:r>
                <a:rPr kumimoji="0" lang="en-US" altLang="zh-TW" sz="1600" b="1" i="0" u="none" strike="noStrike" kern="1200" cap="none" spc="0" normalizeH="0" baseline="0" noProof="0" dirty="0">
                  <a:ln>
                    <a:noFill/>
                  </a:ln>
                  <a:solidFill>
                    <a:srgbClr val="FFFF00"/>
                  </a:solidFill>
                  <a:effectLst/>
                  <a:uLnTx/>
                  <a:uFillTx/>
                  <a:latin typeface="Amazon Ember"/>
                  <a:ea typeface="+mn-ea"/>
                  <a:cs typeface="+mn-cs"/>
                </a:rPr>
                <a:t>20</a:t>
              </a:r>
              <a:r>
                <a:rPr kumimoji="0" lang="zh-TW" altLang="en-US" sz="1400" b="0" i="0" u="none" strike="noStrike" kern="1200" cap="none" spc="0" normalizeH="0" baseline="0" noProof="0" dirty="0">
                  <a:ln>
                    <a:noFill/>
                  </a:ln>
                  <a:solidFill>
                    <a:srgbClr val="FFFFFF"/>
                  </a:solidFill>
                  <a:effectLst/>
                  <a:uLnTx/>
                  <a:uFillTx/>
                  <a:latin typeface="Amazon Ember"/>
                  <a:ea typeface="+mn-ea"/>
                  <a:cs typeface="+mn-cs"/>
                </a:rPr>
                <a:t> 萬</a:t>
              </a:r>
              <a:endParaRPr kumimoji="0" lang="en-US" sz="14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35" name="Straight Connector 34">
              <a:extLst>
                <a:ext uri="{FF2B5EF4-FFF2-40B4-BE49-F238E27FC236}">
                  <a16:creationId xmlns:a16="http://schemas.microsoft.com/office/drawing/2014/main" id="{44577D55-D60E-48DF-B451-CBC3AA038D29}"/>
                </a:ext>
              </a:extLst>
            </p:cNvPr>
            <p:cNvCxnSpPr>
              <a:cxnSpLocks/>
              <a:endCxn id="31" idx="1"/>
            </p:cNvCxnSpPr>
            <p:nvPr/>
          </p:nvCxnSpPr>
          <p:spPr>
            <a:xfrm flipV="1">
              <a:off x="2272927" y="2195543"/>
              <a:ext cx="1894977" cy="16744"/>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DC23740-B8D6-42BB-A22C-371A62A2C727}"/>
                </a:ext>
              </a:extLst>
            </p:cNvPr>
            <p:cNvCxnSpPr>
              <a:cxnSpLocks/>
              <a:endCxn id="32" idx="1"/>
            </p:cNvCxnSpPr>
            <p:nvPr/>
          </p:nvCxnSpPr>
          <p:spPr>
            <a:xfrm flipV="1">
              <a:off x="2278786" y="2919544"/>
              <a:ext cx="1896770" cy="20895"/>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9756E03-2EAE-437E-B865-99AD76113500}"/>
                </a:ext>
              </a:extLst>
            </p:cNvPr>
            <p:cNvCxnSpPr>
              <a:cxnSpLocks/>
            </p:cNvCxnSpPr>
            <p:nvPr/>
          </p:nvCxnSpPr>
          <p:spPr>
            <a:xfrm flipV="1">
              <a:off x="2259800" y="2219436"/>
              <a:ext cx="10390" cy="1779454"/>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0419FAE-8568-4BE1-9A7D-C6EECF3D7ABA}"/>
                </a:ext>
              </a:extLst>
            </p:cNvPr>
            <p:cNvSpPr txBox="1"/>
            <p:nvPr/>
          </p:nvSpPr>
          <p:spPr>
            <a:xfrm>
              <a:off x="1199610" y="2369697"/>
              <a:ext cx="887700" cy="276390"/>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Amazon Ember"/>
                  <a:ea typeface="+mn-ea"/>
                  <a:cs typeface="+mn-cs"/>
                </a:rPr>
                <a:t>員工人數</a:t>
              </a:r>
              <a:endParaRPr kumimoji="0" lang="en-US" sz="1800" b="1" i="0" u="none" strike="noStrike" kern="1200" cap="none" spc="0" normalizeH="0" baseline="0" noProof="0" dirty="0" err="1">
                <a:ln>
                  <a:noFill/>
                </a:ln>
                <a:solidFill>
                  <a:srgbClr val="000000"/>
                </a:solidFill>
                <a:effectLst/>
                <a:uLnTx/>
                <a:uFillTx/>
                <a:latin typeface="Amazon Ember"/>
                <a:ea typeface="+mn-ea"/>
                <a:cs typeface="+mn-cs"/>
              </a:endParaRPr>
            </a:p>
          </p:txBody>
        </p:sp>
        <p:sp>
          <p:nvSpPr>
            <p:cNvPr id="39" name="TextBox 38">
              <a:extLst>
                <a:ext uri="{FF2B5EF4-FFF2-40B4-BE49-F238E27FC236}">
                  <a16:creationId xmlns:a16="http://schemas.microsoft.com/office/drawing/2014/main" id="{3C5FD342-E7E0-46D0-83B8-C578C14818A5}"/>
                </a:ext>
              </a:extLst>
            </p:cNvPr>
            <p:cNvSpPr txBox="1"/>
            <p:nvPr/>
          </p:nvSpPr>
          <p:spPr>
            <a:xfrm>
              <a:off x="2354017" y="2975118"/>
              <a:ext cx="948978" cy="307777"/>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1D72D4"/>
                  </a:solidFill>
                  <a:effectLst/>
                  <a:uLnTx/>
                  <a:uFillTx/>
                  <a:latin typeface="Amazon Ember"/>
                  <a:ea typeface="+mn-ea"/>
                  <a:cs typeface="+mn-cs"/>
                </a:rPr>
                <a:t>勞保 </a:t>
              </a:r>
              <a:r>
                <a:rPr kumimoji="0" lang="en-US" sz="1400" b="1" i="0" u="none" strike="noStrike" kern="1200" cap="none" spc="0" normalizeH="0" baseline="0" noProof="0" dirty="0">
                  <a:ln>
                    <a:noFill/>
                  </a:ln>
                  <a:solidFill>
                    <a:srgbClr val="1D72D4"/>
                  </a:solidFill>
                  <a:effectLst/>
                  <a:uLnTx/>
                  <a:uFillTx/>
                  <a:latin typeface="Amazon Ember"/>
                  <a:ea typeface="+mn-ea"/>
                  <a:cs typeface="+mn-cs"/>
                </a:rPr>
                <a:t>&lt; 50</a:t>
              </a:r>
              <a:r>
                <a:rPr kumimoji="0" lang="zh-TW" altLang="en-US" sz="1400" b="1" i="0" u="none" strike="noStrike" kern="1200" cap="none" spc="0" normalizeH="0" baseline="0" noProof="0" dirty="0">
                  <a:ln>
                    <a:noFill/>
                  </a:ln>
                  <a:solidFill>
                    <a:srgbClr val="1D72D4"/>
                  </a:solidFill>
                  <a:effectLst/>
                  <a:uLnTx/>
                  <a:uFillTx/>
                  <a:latin typeface="Amazon Ember"/>
                  <a:ea typeface="+mn-ea"/>
                  <a:cs typeface="+mn-cs"/>
                </a:rPr>
                <a:t>人</a:t>
              </a:r>
              <a:endParaRPr kumimoji="0" lang="en-US" sz="1400" b="1" i="0" u="none" strike="noStrike" kern="1200" cap="none" spc="0" normalizeH="0" baseline="0" noProof="0" dirty="0" err="1">
                <a:ln>
                  <a:noFill/>
                </a:ln>
                <a:solidFill>
                  <a:srgbClr val="1D72D4"/>
                </a:solidFill>
                <a:effectLst/>
                <a:uLnTx/>
                <a:uFillTx/>
                <a:latin typeface="Amazon Ember"/>
                <a:ea typeface="+mn-ea"/>
                <a:cs typeface="+mn-cs"/>
              </a:endParaRPr>
            </a:p>
          </p:txBody>
        </p:sp>
        <p:sp>
          <p:nvSpPr>
            <p:cNvPr id="33" name="Rectangle: Rounded Corners 32">
              <a:hlinkClick r:id="rId10" action="ppaction://hlinksldjump"/>
              <a:extLst>
                <a:ext uri="{FF2B5EF4-FFF2-40B4-BE49-F238E27FC236}">
                  <a16:creationId xmlns:a16="http://schemas.microsoft.com/office/drawing/2014/main" id="{1B47C47D-5239-4C9A-BE41-20C856838A4B}"/>
                </a:ext>
              </a:extLst>
            </p:cNvPr>
            <p:cNvSpPr/>
            <p:nvPr/>
          </p:nvSpPr>
          <p:spPr>
            <a:xfrm>
              <a:off x="3642576" y="4977630"/>
              <a:ext cx="5943600" cy="538812"/>
            </a:xfrm>
            <a:prstGeom prst="round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srgbClr val="FFFFFF"/>
                  </a:solidFill>
                  <a:latin typeface="Amazon Ember"/>
                </a:rPr>
                <a:t>在職</a:t>
              </a:r>
              <a:r>
                <a:rPr lang="zh-TW" altLang="en-US" sz="2000" b="1" dirty="0">
                  <a:solidFill>
                    <a:srgbClr val="FFFFFF"/>
                  </a:solidFill>
                  <a:latin typeface="Amazon Ember"/>
                </a:rPr>
                <a:t>中高齡</a:t>
              </a:r>
              <a:r>
                <a:rPr lang="zh-TW" altLang="en-US" sz="1600" b="1" dirty="0">
                  <a:solidFill>
                    <a:srgbClr val="FFFFFF"/>
                  </a:solidFill>
                  <a:latin typeface="Amazon Ember"/>
                </a:rPr>
                <a:t>者及高齡者穩定就業訓練補助實施計畫 </a:t>
              </a:r>
              <a:r>
                <a:rPr kumimoji="0" lang="zh-TW" altLang="en-US" sz="1400" b="0" i="0" u="none" strike="noStrike" kern="1200" cap="none" spc="0" normalizeH="0" baseline="0" noProof="0" dirty="0">
                  <a:ln>
                    <a:noFill/>
                  </a:ln>
                  <a:solidFill>
                    <a:srgbClr val="FFFFFF"/>
                  </a:solidFill>
                  <a:effectLst/>
                  <a:uLnTx/>
                  <a:uFillTx/>
                  <a:latin typeface="Amazon Ember"/>
                  <a:ea typeface="+mn-ea"/>
                  <a:cs typeface="+mn-cs"/>
                </a:rPr>
                <a:t>最高 </a:t>
              </a:r>
              <a:r>
                <a:rPr kumimoji="0" lang="en-US" altLang="zh-TW" sz="1600" b="1" i="0" u="none" strike="noStrike" kern="1200" cap="none" spc="0" normalizeH="0" baseline="0" noProof="0" dirty="0">
                  <a:ln>
                    <a:noFill/>
                  </a:ln>
                  <a:solidFill>
                    <a:srgbClr val="FFFF00"/>
                  </a:solidFill>
                  <a:effectLst/>
                  <a:uLnTx/>
                  <a:uFillTx/>
                  <a:latin typeface="Amazon Ember"/>
                  <a:ea typeface="+mn-ea"/>
                  <a:cs typeface="+mn-cs"/>
                </a:rPr>
                <a:t>30</a:t>
              </a:r>
              <a:r>
                <a:rPr kumimoji="0" lang="zh-TW" altLang="en-US" sz="1400" b="0" i="0" u="none" strike="noStrike" kern="1200" cap="none" spc="0" normalizeH="0" baseline="0" noProof="0" dirty="0">
                  <a:ln>
                    <a:noFill/>
                  </a:ln>
                  <a:solidFill>
                    <a:srgbClr val="FFFFFF"/>
                  </a:solidFill>
                  <a:effectLst/>
                  <a:uLnTx/>
                  <a:uFillTx/>
                  <a:latin typeface="Amazon Ember"/>
                  <a:ea typeface="+mn-ea"/>
                  <a:cs typeface="+mn-cs"/>
                </a:rPr>
                <a:t> 萬</a:t>
              </a:r>
              <a:endParaRPr kumimoji="0" lang="en-US" sz="2000" b="1"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41" name="TextBox 40">
              <a:extLst>
                <a:ext uri="{FF2B5EF4-FFF2-40B4-BE49-F238E27FC236}">
                  <a16:creationId xmlns:a16="http://schemas.microsoft.com/office/drawing/2014/main" id="{124CEEE8-18FD-4EF4-9375-FB8F93FB27D4}"/>
                </a:ext>
              </a:extLst>
            </p:cNvPr>
            <p:cNvSpPr txBox="1"/>
            <p:nvPr/>
          </p:nvSpPr>
          <p:spPr>
            <a:xfrm>
              <a:off x="1172619" y="4985365"/>
              <a:ext cx="923330" cy="646331"/>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lumMod val="50000"/>
                    </a:srgbClr>
                  </a:solidFill>
                  <a:effectLst/>
                  <a:uLnTx/>
                  <a:uFillTx/>
                  <a:latin typeface="Amazon Ember"/>
                  <a:ea typeface="+mn-ea"/>
                  <a:cs typeface="+mn-cs"/>
                </a:rPr>
                <a:t>不限</a:t>
              </a:r>
              <a:endParaRPr kumimoji="0" lang="en-US" altLang="zh-TW" sz="1800" b="1" i="0" u="none" strike="noStrike" kern="1200" cap="none" spc="0" normalizeH="0" baseline="0" noProof="0" dirty="0">
                <a:ln>
                  <a:noFill/>
                </a:ln>
                <a:solidFill>
                  <a:srgbClr val="FFFFFF">
                    <a:lumMod val="50000"/>
                  </a:srgbClr>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lumMod val="50000"/>
                    </a:srgbClr>
                  </a:solidFill>
                  <a:effectLst/>
                  <a:uLnTx/>
                  <a:uFillTx/>
                  <a:latin typeface="Amazon Ember"/>
                  <a:ea typeface="+mn-ea"/>
                  <a:cs typeface="+mn-cs"/>
                </a:rPr>
                <a:t>員工人數</a:t>
              </a:r>
              <a:endParaRPr kumimoji="0" lang="en-US" sz="1800" b="1" i="0" u="none" strike="noStrike" kern="1200" cap="none" spc="0" normalizeH="0" baseline="0" noProof="0" dirty="0" err="1">
                <a:ln>
                  <a:noFill/>
                </a:ln>
                <a:solidFill>
                  <a:srgbClr val="FFFFFF">
                    <a:lumMod val="50000"/>
                  </a:srgbClr>
                </a:solidFill>
                <a:effectLst/>
                <a:uLnTx/>
                <a:uFillTx/>
                <a:latin typeface="Amazon Ember"/>
                <a:ea typeface="+mn-ea"/>
                <a:cs typeface="+mn-cs"/>
              </a:endParaRPr>
            </a:p>
          </p:txBody>
        </p:sp>
        <p:sp>
          <p:nvSpPr>
            <p:cNvPr id="43" name="TextBox 42">
              <a:extLst>
                <a:ext uri="{FF2B5EF4-FFF2-40B4-BE49-F238E27FC236}">
                  <a16:creationId xmlns:a16="http://schemas.microsoft.com/office/drawing/2014/main" id="{CF062E64-75DE-4FE0-8976-8B2355530EC2}"/>
                </a:ext>
              </a:extLst>
            </p:cNvPr>
            <p:cNvSpPr txBox="1"/>
            <p:nvPr/>
          </p:nvSpPr>
          <p:spPr>
            <a:xfrm>
              <a:off x="7419143" y="5445346"/>
              <a:ext cx="62" cy="207292"/>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lumMod val="50000"/>
                  </a:srgbClr>
                </a:solidFill>
                <a:effectLst/>
                <a:uLnTx/>
                <a:uFillTx/>
                <a:latin typeface="Amazon Ember"/>
                <a:ea typeface="+mn-ea"/>
                <a:cs typeface="+mn-cs"/>
              </a:endParaRPr>
            </a:p>
          </p:txBody>
        </p:sp>
        <p:sp>
          <p:nvSpPr>
            <p:cNvPr id="22" name="TextBox 21">
              <a:extLst>
                <a:ext uri="{FF2B5EF4-FFF2-40B4-BE49-F238E27FC236}">
                  <a16:creationId xmlns:a16="http://schemas.microsoft.com/office/drawing/2014/main" id="{1D145C0D-C4CD-4E9B-95A8-5EE320D0FD76}"/>
                </a:ext>
              </a:extLst>
            </p:cNvPr>
            <p:cNvSpPr txBox="1"/>
            <p:nvPr/>
          </p:nvSpPr>
          <p:spPr>
            <a:xfrm>
              <a:off x="8600641" y="2053824"/>
              <a:ext cx="1641475" cy="307777"/>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mazon Ember"/>
                  <a:ea typeface="+mn-ea"/>
                  <a:cs typeface="+mn-cs"/>
                </a:rPr>
                <a:t>2025/12/1</a:t>
              </a:r>
              <a:r>
                <a:rPr kumimoji="0" lang="zh-TW" altLang="en-US" sz="1400" b="1" i="0" u="none" strike="noStrike" kern="1200" cap="none" spc="0" normalizeH="0" baseline="0" noProof="0" dirty="0">
                  <a:ln>
                    <a:noFill/>
                  </a:ln>
                  <a:effectLst/>
                  <a:uLnTx/>
                  <a:uFillTx/>
                  <a:latin typeface="Amazon Ember"/>
                  <a:ea typeface="+mn-ea"/>
                  <a:cs typeface="+mn-cs"/>
                </a:rPr>
                <a:t> </a:t>
              </a:r>
              <a:r>
                <a:rPr kumimoji="0" lang="en-US" sz="1400" b="1" i="0" u="none" strike="noStrike" kern="1200" cap="none" spc="0" normalizeH="0" baseline="0" noProof="0" dirty="0">
                  <a:ln>
                    <a:noFill/>
                  </a:ln>
                  <a:effectLst/>
                  <a:uLnTx/>
                  <a:uFillTx/>
                  <a:latin typeface="Amazon Ember"/>
                  <a:ea typeface="+mn-ea"/>
                  <a:cs typeface="+mn-cs"/>
                </a:rPr>
                <a:t>~</a:t>
              </a:r>
              <a:r>
                <a:rPr kumimoji="0" lang="zh-TW" altLang="en-US" sz="1400" b="1" i="0" u="none" strike="noStrike" kern="1200" cap="none" spc="0" normalizeH="0" baseline="0" noProof="0" dirty="0">
                  <a:ln>
                    <a:noFill/>
                  </a:ln>
                  <a:effectLst/>
                  <a:uLnTx/>
                  <a:uFillTx/>
                  <a:latin typeface="Amazon Ember"/>
                  <a:ea typeface="+mn-ea"/>
                  <a:cs typeface="+mn-cs"/>
                </a:rPr>
                <a:t> </a:t>
              </a:r>
              <a:r>
                <a:rPr kumimoji="0" lang="en-US" altLang="zh-TW" sz="1400" b="1" i="0" u="none" strike="noStrike" kern="1200" cap="none" spc="0" normalizeH="0" baseline="0" noProof="0" dirty="0">
                  <a:ln>
                    <a:noFill/>
                  </a:ln>
                  <a:solidFill>
                    <a:srgbClr val="FF0000"/>
                  </a:solidFill>
                  <a:effectLst/>
                  <a:uLnTx/>
                  <a:uFillTx/>
                  <a:latin typeface="Amazon Ember"/>
                  <a:ea typeface="+mn-ea"/>
                  <a:cs typeface="+mn-cs"/>
                </a:rPr>
                <a:t>12</a:t>
              </a:r>
              <a:r>
                <a:rPr kumimoji="0" lang="en-US" sz="1400" b="1" i="0" u="none" strike="noStrike" kern="1200" cap="none" spc="0" normalizeH="0" baseline="0" noProof="0" dirty="0">
                  <a:ln>
                    <a:noFill/>
                  </a:ln>
                  <a:solidFill>
                    <a:srgbClr val="FF0000"/>
                  </a:solidFill>
                  <a:effectLst/>
                  <a:uLnTx/>
                  <a:uFillTx/>
                  <a:latin typeface="Amazon Ember"/>
                  <a:ea typeface="+mn-ea"/>
                  <a:cs typeface="+mn-cs"/>
                </a:rPr>
                <a:t>/31</a:t>
              </a:r>
              <a:endParaRPr lang="en-US" sz="1400" b="1" dirty="0"/>
            </a:p>
          </p:txBody>
        </p:sp>
        <p:sp>
          <p:nvSpPr>
            <p:cNvPr id="23" name="TextBox 22">
              <a:extLst>
                <a:ext uri="{FF2B5EF4-FFF2-40B4-BE49-F238E27FC236}">
                  <a16:creationId xmlns:a16="http://schemas.microsoft.com/office/drawing/2014/main" id="{9E192B8B-A896-4A99-BD25-74CD5E60913D}"/>
                </a:ext>
              </a:extLst>
            </p:cNvPr>
            <p:cNvSpPr txBox="1"/>
            <p:nvPr/>
          </p:nvSpPr>
          <p:spPr>
            <a:xfrm>
              <a:off x="8600641" y="2769509"/>
              <a:ext cx="2534843" cy="307777"/>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1D72D4"/>
                  </a:solidFill>
                  <a:effectLst/>
                  <a:uLnTx/>
                  <a:uFillTx/>
                  <a:latin typeface="Amazon Ember"/>
                  <a:ea typeface="+mn-ea"/>
                  <a:cs typeface="+mn-cs"/>
                </a:rPr>
                <a:t>預計 </a:t>
              </a:r>
              <a:r>
                <a:rPr kumimoji="0" lang="en-US" altLang="zh-TW" sz="1400" b="1" i="0" u="none" strike="noStrike" kern="1200" cap="none" spc="0" normalizeH="0" baseline="0" noProof="0" dirty="0">
                  <a:ln>
                    <a:noFill/>
                  </a:ln>
                  <a:solidFill>
                    <a:srgbClr val="1D72D4"/>
                  </a:solidFill>
                  <a:effectLst/>
                  <a:uLnTx/>
                  <a:uFillTx/>
                  <a:latin typeface="Amazon Ember"/>
                  <a:ea typeface="+mn-ea"/>
                  <a:cs typeface="+mn-cs"/>
                </a:rPr>
                <a:t>2025 / 12</a:t>
              </a:r>
              <a:r>
                <a:rPr kumimoji="0" lang="en-US" altLang="zh-TW" sz="1400" b="0" i="0" u="none" strike="noStrike" kern="1200" cap="none" spc="0" normalizeH="0" baseline="0" noProof="0" dirty="0">
                  <a:ln>
                    <a:noFill/>
                  </a:ln>
                  <a:solidFill>
                    <a:srgbClr val="1D72D4"/>
                  </a:solidFill>
                  <a:effectLst/>
                  <a:uLnTx/>
                  <a:uFillTx/>
                  <a:latin typeface="Amazon Ember"/>
                  <a:ea typeface="+mn-ea"/>
                  <a:cs typeface="+mn-cs"/>
                </a:rPr>
                <a:t> </a:t>
              </a:r>
              <a:r>
                <a:rPr kumimoji="0" lang="zh-TW" altLang="en-US" sz="1400" b="0" i="0" u="none" strike="noStrike" kern="1200" cap="none" spc="0" normalizeH="0" baseline="0" noProof="0" dirty="0">
                  <a:ln>
                    <a:noFill/>
                  </a:ln>
                  <a:solidFill>
                    <a:srgbClr val="1D72D4"/>
                  </a:solidFill>
                  <a:effectLst/>
                  <a:uLnTx/>
                  <a:uFillTx/>
                  <a:latin typeface="Amazon Ember"/>
                  <a:ea typeface="+mn-ea"/>
                  <a:cs typeface="+mn-cs"/>
                </a:rPr>
                <a:t>月公告</a:t>
              </a:r>
              <a:endParaRPr kumimoji="0" lang="en-US" sz="1400" b="0" i="0" u="none" strike="noStrike" kern="1200" cap="none" spc="0" normalizeH="0" baseline="0" noProof="0" dirty="0">
                <a:ln>
                  <a:noFill/>
                </a:ln>
                <a:solidFill>
                  <a:srgbClr val="1D72D4"/>
                </a:solidFill>
                <a:effectLst/>
                <a:uLnTx/>
                <a:uFillTx/>
                <a:latin typeface="Amazon Ember"/>
                <a:ea typeface="+mn-ea"/>
                <a:cs typeface="+mn-cs"/>
              </a:endParaRPr>
            </a:p>
          </p:txBody>
        </p:sp>
        <p:sp>
          <p:nvSpPr>
            <p:cNvPr id="26" name="TextBox 25">
              <a:extLst>
                <a:ext uri="{FF2B5EF4-FFF2-40B4-BE49-F238E27FC236}">
                  <a16:creationId xmlns:a16="http://schemas.microsoft.com/office/drawing/2014/main" id="{03D7FF48-D251-4137-9BCA-BC64A3552CF4}"/>
                </a:ext>
              </a:extLst>
            </p:cNvPr>
            <p:cNvSpPr txBox="1"/>
            <p:nvPr/>
          </p:nvSpPr>
          <p:spPr>
            <a:xfrm>
              <a:off x="9713764" y="4985365"/>
              <a:ext cx="2172069" cy="523220"/>
            </a:xfrm>
            <a:prstGeom prst="rect">
              <a:avLst/>
            </a:prstGeom>
            <a:noFill/>
          </p:spPr>
          <p:txBody>
            <a:bodyPr wrap="none" lIns="0" rIns="0" rtlCol="0">
              <a:spAutoFit/>
            </a:bodyPr>
            <a:lstStyle/>
            <a:p>
              <a:pPr lvl="0">
                <a:defRPr/>
              </a:pPr>
              <a:r>
                <a:rPr lang="en-US" sz="1400" b="1" dirty="0"/>
                <a:t>2025/12/1</a:t>
              </a:r>
              <a:r>
                <a:rPr lang="zh-TW" altLang="en-US" sz="1400" b="1" dirty="0"/>
                <a:t> </a:t>
              </a:r>
              <a:r>
                <a:rPr lang="en-US" sz="1400" b="1" dirty="0"/>
                <a:t>~</a:t>
              </a:r>
              <a:r>
                <a:rPr lang="zh-TW" altLang="en-US" sz="1400" b="1" dirty="0"/>
                <a:t> </a:t>
              </a:r>
              <a:r>
                <a:rPr lang="en-US" altLang="zh-TW" sz="1400" b="1" dirty="0">
                  <a:solidFill>
                    <a:srgbClr val="FF0000"/>
                  </a:solidFill>
                </a:rPr>
                <a:t>12</a:t>
              </a:r>
              <a:r>
                <a:rPr lang="en-US" sz="1400" b="1" dirty="0">
                  <a:solidFill>
                    <a:srgbClr val="FF0000"/>
                  </a:solidFill>
                </a:rPr>
                <a:t>/31</a:t>
              </a:r>
              <a:endParaRPr lang="en-US" sz="14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a:highlight>
                    <a:srgbClr val="C0C0C0"/>
                  </a:highlight>
                  <a:latin typeface="Amazon Ember"/>
                </a:rPr>
                <a:t>可</a:t>
              </a:r>
              <a:r>
                <a:rPr kumimoji="0" lang="zh-TW" altLang="en-US" sz="1400" b="1" i="0" u="none" strike="noStrike" kern="1200" cap="none" spc="0" normalizeH="0" baseline="0" noProof="0" dirty="0">
                  <a:ln>
                    <a:noFill/>
                  </a:ln>
                  <a:effectLst/>
                  <a:highlight>
                    <a:srgbClr val="C0C0C0"/>
                  </a:highlight>
                  <a:uLnTx/>
                  <a:uFillTx/>
                  <a:latin typeface="Amazon Ember"/>
                  <a:ea typeface="+mn-ea"/>
                  <a:cs typeface="+mn-cs"/>
                </a:rPr>
                <a:t>同時申請 </a:t>
              </a:r>
              <a:r>
                <a:rPr kumimoji="0" lang="zh-TW" altLang="en-US" sz="1400" b="0" i="0" u="none" strike="noStrike" kern="1200" cap="none" spc="0" normalizeH="0" baseline="0" noProof="0" dirty="0">
                  <a:ln>
                    <a:noFill/>
                  </a:ln>
                  <a:effectLst/>
                  <a:highlight>
                    <a:srgbClr val="C0C0C0"/>
                  </a:highlight>
                  <a:uLnTx/>
                  <a:uFillTx/>
                  <a:latin typeface="Amazon Ember"/>
                  <a:ea typeface="+mn-ea"/>
                  <a:cs typeface="+mn-cs"/>
                </a:rPr>
                <a:t>大人提 </a:t>
              </a:r>
              <a:r>
                <a:rPr kumimoji="0" lang="en-US" altLang="zh-TW" sz="1100" b="0" i="0" u="none" strike="noStrike" kern="1200" cap="none" spc="0" normalizeH="0" baseline="0" noProof="0" dirty="0">
                  <a:ln>
                    <a:noFill/>
                  </a:ln>
                  <a:effectLst/>
                  <a:highlight>
                    <a:srgbClr val="C0C0C0"/>
                  </a:highlight>
                  <a:uLnTx/>
                  <a:uFillTx/>
                  <a:latin typeface="Amazon Ember"/>
                  <a:ea typeface="+mn-ea"/>
                  <a:cs typeface="+mn-cs"/>
                </a:rPr>
                <a:t>/ </a:t>
              </a:r>
              <a:r>
                <a:rPr kumimoji="0" lang="zh-TW" altLang="en-US" sz="1400" b="0" i="0" u="none" strike="noStrike" kern="1200" cap="none" spc="0" normalizeH="0" baseline="0" noProof="0" dirty="0">
                  <a:ln>
                    <a:noFill/>
                  </a:ln>
                  <a:effectLst/>
                  <a:highlight>
                    <a:srgbClr val="C0C0C0"/>
                  </a:highlight>
                  <a:uLnTx/>
                  <a:uFillTx/>
                  <a:latin typeface="Amazon Ember"/>
                  <a:ea typeface="+mn-ea"/>
                  <a:cs typeface="+mn-cs"/>
                </a:rPr>
                <a:t>小人提</a:t>
              </a:r>
              <a:endParaRPr kumimoji="0" lang="en-US" altLang="zh-TW" sz="1400" b="1" i="0" u="none" strike="noStrike" kern="1200" cap="none" spc="0" normalizeH="0" baseline="0" noProof="0" dirty="0">
                <a:ln>
                  <a:noFill/>
                </a:ln>
                <a:effectLst/>
                <a:highlight>
                  <a:srgbClr val="C0C0C0"/>
                </a:highlight>
                <a:uLnTx/>
                <a:uFillTx/>
                <a:latin typeface="Amazon Ember"/>
                <a:ea typeface="+mn-ea"/>
                <a:cs typeface="+mn-cs"/>
              </a:endParaRPr>
            </a:p>
          </p:txBody>
        </p:sp>
        <p:grpSp>
          <p:nvGrpSpPr>
            <p:cNvPr id="27" name="Group 26">
              <a:extLst>
                <a:ext uri="{FF2B5EF4-FFF2-40B4-BE49-F238E27FC236}">
                  <a16:creationId xmlns:a16="http://schemas.microsoft.com/office/drawing/2014/main" id="{D417129F-E097-469D-BD32-88A425853D8E}"/>
                </a:ext>
              </a:extLst>
            </p:cNvPr>
            <p:cNvGrpSpPr/>
            <p:nvPr/>
          </p:nvGrpSpPr>
          <p:grpSpPr>
            <a:xfrm>
              <a:off x="609600" y="2540042"/>
              <a:ext cx="443566" cy="2697996"/>
              <a:chOff x="1077868" y="2829533"/>
              <a:chExt cx="283927" cy="2015079"/>
            </a:xfrm>
          </p:grpSpPr>
          <p:cxnSp>
            <p:nvCxnSpPr>
              <p:cNvPr id="29" name="Straight Connector 28">
                <a:extLst>
                  <a:ext uri="{FF2B5EF4-FFF2-40B4-BE49-F238E27FC236}">
                    <a16:creationId xmlns:a16="http://schemas.microsoft.com/office/drawing/2014/main" id="{409943D2-9A1E-4846-9CDB-3F33F4BA3EC8}"/>
                  </a:ext>
                </a:extLst>
              </p:cNvPr>
              <p:cNvCxnSpPr>
                <a:cxnSpLocks/>
              </p:cNvCxnSpPr>
              <p:nvPr/>
            </p:nvCxnSpPr>
            <p:spPr>
              <a:xfrm>
                <a:off x="1077868" y="2829536"/>
                <a:ext cx="283927"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23A21A3-1FAF-4195-905E-C9AC613534D6}"/>
                  </a:ext>
                </a:extLst>
              </p:cNvPr>
              <p:cNvCxnSpPr>
                <a:cxnSpLocks/>
              </p:cNvCxnSpPr>
              <p:nvPr/>
            </p:nvCxnSpPr>
            <p:spPr>
              <a:xfrm flipV="1">
                <a:off x="1077868" y="2829533"/>
                <a:ext cx="0" cy="2015079"/>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F78CA1C-9F5B-4865-8227-6BF4CD9554CA}"/>
                  </a:ext>
                </a:extLst>
              </p:cNvPr>
              <p:cNvCxnSpPr>
                <a:cxnSpLocks/>
              </p:cNvCxnSpPr>
              <p:nvPr/>
            </p:nvCxnSpPr>
            <p:spPr>
              <a:xfrm>
                <a:off x="1077868" y="4844612"/>
                <a:ext cx="283927"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7A5A63EC-E2AC-465D-947E-2668ABE12922}"/>
                </a:ext>
              </a:extLst>
            </p:cNvPr>
            <p:cNvSpPr txBox="1"/>
            <p:nvPr/>
          </p:nvSpPr>
          <p:spPr>
            <a:xfrm>
              <a:off x="3386822" y="2246282"/>
              <a:ext cx="662041" cy="261610"/>
            </a:xfrm>
            <a:prstGeom prst="rect">
              <a:avLst/>
            </a:prstGeom>
            <a:noFill/>
          </p:spPr>
          <p:txBody>
            <a:bodyPr wrap="none" lIns="0" rIns="0" rtlCol="0">
              <a:spAutoFit/>
            </a:bodyPr>
            <a:lstStyle>
              <a:defPPr>
                <a:defRPr lang="en-US"/>
              </a:defPPr>
              <a:lvl1pPr>
                <a:defRPr sz="900" b="1">
                  <a:solidFill>
                    <a:srgbClr val="FF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100" b="1" i="0" u="none" strike="noStrike" kern="1200" cap="none" spc="0" normalizeH="0" baseline="0" noProof="0" dirty="0">
                  <a:ln>
                    <a:noFill/>
                  </a:ln>
                  <a:solidFill>
                    <a:srgbClr val="FF0000"/>
                  </a:solidFill>
                  <a:effectLst/>
                  <a:uLnTx/>
                  <a:uFillTx/>
                  <a:latin typeface="Amazon Ember"/>
                  <a:ea typeface="+mn-ea"/>
                  <a:cs typeface="+mn-cs"/>
                </a:rPr>
                <a:t>#</a:t>
              </a:r>
              <a:r>
                <a:rPr kumimoji="0" lang="zh-TW" altLang="en-US" sz="1100" b="1" i="0" u="none" strike="noStrike" kern="1200" cap="none" spc="0" normalizeH="0" baseline="0" noProof="0" dirty="0">
                  <a:ln>
                    <a:noFill/>
                  </a:ln>
                  <a:solidFill>
                    <a:srgbClr val="FF0000"/>
                  </a:solidFill>
                  <a:effectLst/>
                  <a:uLnTx/>
                  <a:uFillTx/>
                  <a:latin typeface="Amazon Ember"/>
                  <a:ea typeface="+mn-ea"/>
                  <a:cs typeface="+mn-cs"/>
                </a:rPr>
                <a:t> </a:t>
              </a:r>
              <a:r>
                <a:rPr kumimoji="0" lang="en-US" altLang="zh-TW" sz="1100" b="1" i="0" u="none" strike="noStrike" kern="1200" cap="none" spc="0" normalizeH="0" baseline="0" noProof="0" dirty="0">
                  <a:ln>
                    <a:noFill/>
                  </a:ln>
                  <a:solidFill>
                    <a:srgbClr val="FF0000"/>
                  </a:solidFill>
                  <a:effectLst/>
                  <a:uLnTx/>
                  <a:uFillTx/>
                  <a:latin typeface="Amazon Ember"/>
                  <a:ea typeface="+mn-ea"/>
                  <a:cs typeface="+mn-cs"/>
                </a:rPr>
                <a:t>AI</a:t>
              </a:r>
              <a:r>
                <a:rPr kumimoji="0" lang="zh-TW" altLang="en-US" sz="1100" b="1" i="0" u="none" strike="noStrike" kern="1200" cap="none" spc="0" normalizeH="0" baseline="0" noProof="0" dirty="0">
                  <a:ln>
                    <a:noFill/>
                  </a:ln>
                  <a:solidFill>
                    <a:srgbClr val="FF0000"/>
                  </a:solidFill>
                  <a:effectLst/>
                  <a:uLnTx/>
                  <a:uFillTx/>
                  <a:latin typeface="Amazon Ember"/>
                  <a:ea typeface="+mn-ea"/>
                  <a:cs typeface="+mn-cs"/>
                </a:rPr>
                <a:t> </a:t>
              </a:r>
              <a:r>
                <a:rPr kumimoji="0" lang="en-US" altLang="zh-TW" sz="1100" b="1" i="0" u="none" strike="noStrike" kern="1200" cap="none" spc="0" normalizeH="0" baseline="0" noProof="0" dirty="0">
                  <a:ln>
                    <a:noFill/>
                  </a:ln>
                  <a:solidFill>
                    <a:srgbClr val="FF0000"/>
                  </a:solidFill>
                  <a:effectLst/>
                  <a:uLnTx/>
                  <a:uFillTx/>
                  <a:latin typeface="Amazon Ember"/>
                  <a:ea typeface="+mn-ea"/>
                  <a:cs typeface="+mn-cs"/>
                </a:rPr>
                <a:t>#</a:t>
              </a:r>
              <a:r>
                <a:rPr kumimoji="0" lang="zh-TW" altLang="en-US" sz="1100" b="1" i="0" u="none" strike="noStrike" kern="1200" cap="none" spc="0" normalizeH="0" baseline="0" noProof="0" dirty="0">
                  <a:ln>
                    <a:noFill/>
                  </a:ln>
                  <a:solidFill>
                    <a:srgbClr val="FF0000"/>
                  </a:solidFill>
                  <a:effectLst/>
                  <a:uLnTx/>
                  <a:uFillTx/>
                  <a:latin typeface="Amazon Ember"/>
                  <a:ea typeface="+mn-ea"/>
                  <a:cs typeface="+mn-cs"/>
                </a:rPr>
                <a:t>資安</a:t>
              </a:r>
              <a:endParaRPr kumimoji="0" lang="en-US" sz="1100" b="1" i="0" u="none" strike="noStrike" kern="1200" cap="none" spc="0" normalizeH="0" baseline="0" noProof="0" dirty="0">
                <a:ln>
                  <a:noFill/>
                </a:ln>
                <a:solidFill>
                  <a:srgbClr val="FF0000"/>
                </a:solidFill>
                <a:effectLst/>
                <a:uLnTx/>
                <a:uFillTx/>
                <a:latin typeface="Amazon Ember"/>
                <a:ea typeface="+mn-ea"/>
                <a:cs typeface="+mn-cs"/>
              </a:endParaRPr>
            </a:p>
          </p:txBody>
        </p:sp>
        <p:sp>
          <p:nvSpPr>
            <p:cNvPr id="47" name="TextBox 46">
              <a:extLst>
                <a:ext uri="{FF2B5EF4-FFF2-40B4-BE49-F238E27FC236}">
                  <a16:creationId xmlns:a16="http://schemas.microsoft.com/office/drawing/2014/main" id="{A5C06FEB-D13F-4607-A389-479FD0498C9D}"/>
                </a:ext>
              </a:extLst>
            </p:cNvPr>
            <p:cNvSpPr txBox="1"/>
            <p:nvPr/>
          </p:nvSpPr>
          <p:spPr>
            <a:xfrm>
              <a:off x="3386821" y="2969449"/>
              <a:ext cx="662041" cy="261610"/>
            </a:xfrm>
            <a:prstGeom prst="rect">
              <a:avLst/>
            </a:prstGeom>
            <a:noFill/>
          </p:spPr>
          <p:txBody>
            <a:bodyPr wrap="none" lIns="0" rIns="0" rtlCol="0">
              <a:spAutoFit/>
            </a:bodyPr>
            <a:lstStyle>
              <a:defPPr>
                <a:defRPr lang="en-US"/>
              </a:defPPr>
              <a:lvl1pPr>
                <a:defRPr sz="900" b="1">
                  <a:solidFill>
                    <a:srgbClr val="FF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100" b="1" i="0" u="none" strike="noStrike" kern="1200" cap="none" spc="0" normalizeH="0" baseline="0" noProof="0" dirty="0">
                  <a:ln>
                    <a:noFill/>
                  </a:ln>
                  <a:solidFill>
                    <a:srgbClr val="FF0000"/>
                  </a:solidFill>
                  <a:effectLst/>
                  <a:uLnTx/>
                  <a:uFillTx/>
                  <a:latin typeface="Amazon Ember"/>
                  <a:ea typeface="+mn-ea"/>
                  <a:cs typeface="+mn-cs"/>
                </a:rPr>
                <a:t>#</a:t>
              </a:r>
              <a:r>
                <a:rPr kumimoji="0" lang="zh-TW" altLang="en-US" sz="1100" b="1" i="0" u="none" strike="noStrike" kern="1200" cap="none" spc="0" normalizeH="0" baseline="0" noProof="0" dirty="0">
                  <a:ln>
                    <a:noFill/>
                  </a:ln>
                  <a:solidFill>
                    <a:srgbClr val="FF0000"/>
                  </a:solidFill>
                  <a:effectLst/>
                  <a:uLnTx/>
                  <a:uFillTx/>
                  <a:latin typeface="Amazon Ember"/>
                  <a:ea typeface="+mn-ea"/>
                  <a:cs typeface="+mn-cs"/>
                </a:rPr>
                <a:t> </a:t>
              </a:r>
              <a:r>
                <a:rPr kumimoji="0" lang="en-US" altLang="zh-TW" sz="1100" b="1" i="0" u="none" strike="noStrike" kern="1200" cap="none" spc="0" normalizeH="0" baseline="0" noProof="0" dirty="0">
                  <a:ln>
                    <a:noFill/>
                  </a:ln>
                  <a:solidFill>
                    <a:srgbClr val="FF0000"/>
                  </a:solidFill>
                  <a:effectLst/>
                  <a:uLnTx/>
                  <a:uFillTx/>
                  <a:latin typeface="Amazon Ember"/>
                  <a:ea typeface="+mn-ea"/>
                  <a:cs typeface="+mn-cs"/>
                </a:rPr>
                <a:t>AI</a:t>
              </a:r>
              <a:r>
                <a:rPr kumimoji="0" lang="zh-TW" altLang="en-US" sz="1100" b="1" i="0" u="none" strike="noStrike" kern="1200" cap="none" spc="0" normalizeH="0" baseline="0" noProof="0" dirty="0">
                  <a:ln>
                    <a:noFill/>
                  </a:ln>
                  <a:solidFill>
                    <a:srgbClr val="FF0000"/>
                  </a:solidFill>
                  <a:effectLst/>
                  <a:uLnTx/>
                  <a:uFillTx/>
                  <a:latin typeface="Amazon Ember"/>
                  <a:ea typeface="+mn-ea"/>
                  <a:cs typeface="+mn-cs"/>
                </a:rPr>
                <a:t> </a:t>
              </a:r>
              <a:r>
                <a:rPr kumimoji="0" lang="en-US" altLang="zh-TW" sz="1100" b="1" i="0" u="none" strike="noStrike" kern="1200" cap="none" spc="0" normalizeH="0" baseline="0" noProof="0" dirty="0">
                  <a:ln>
                    <a:noFill/>
                  </a:ln>
                  <a:solidFill>
                    <a:srgbClr val="FF0000"/>
                  </a:solidFill>
                  <a:effectLst/>
                  <a:uLnTx/>
                  <a:uFillTx/>
                  <a:latin typeface="Amazon Ember"/>
                  <a:ea typeface="+mn-ea"/>
                  <a:cs typeface="+mn-cs"/>
                </a:rPr>
                <a:t>#</a:t>
              </a:r>
              <a:r>
                <a:rPr kumimoji="0" lang="zh-TW" altLang="en-US" sz="1100" b="1" i="0" u="none" strike="noStrike" kern="1200" cap="none" spc="0" normalizeH="0" baseline="0" noProof="0" dirty="0">
                  <a:ln>
                    <a:noFill/>
                  </a:ln>
                  <a:solidFill>
                    <a:srgbClr val="FF0000"/>
                  </a:solidFill>
                  <a:effectLst/>
                  <a:uLnTx/>
                  <a:uFillTx/>
                  <a:latin typeface="Amazon Ember"/>
                  <a:ea typeface="+mn-ea"/>
                  <a:cs typeface="+mn-cs"/>
                </a:rPr>
                <a:t>資安</a:t>
              </a:r>
              <a:endParaRPr kumimoji="0" lang="en-US" sz="1100" b="1" i="0" u="none" strike="noStrike" kern="1200" cap="none" spc="0" normalizeH="0" baseline="0" noProof="0" dirty="0">
                <a:ln>
                  <a:noFill/>
                </a:ln>
                <a:solidFill>
                  <a:srgbClr val="FF0000"/>
                </a:solidFill>
                <a:effectLst/>
                <a:uLnTx/>
                <a:uFillTx/>
                <a:latin typeface="Amazon Ember"/>
                <a:ea typeface="+mn-ea"/>
                <a:cs typeface="+mn-cs"/>
              </a:endParaRPr>
            </a:p>
          </p:txBody>
        </p:sp>
        <p:cxnSp>
          <p:nvCxnSpPr>
            <p:cNvPr id="4" name="Straight Connector 3">
              <a:extLst>
                <a:ext uri="{FF2B5EF4-FFF2-40B4-BE49-F238E27FC236}">
                  <a16:creationId xmlns:a16="http://schemas.microsoft.com/office/drawing/2014/main" id="{86A54B23-2419-9CBA-C25E-4C4584F7DAA6}"/>
                </a:ext>
              </a:extLst>
            </p:cNvPr>
            <p:cNvCxnSpPr>
              <a:cxnSpLocks/>
            </p:cNvCxnSpPr>
            <p:nvPr/>
          </p:nvCxnSpPr>
          <p:spPr>
            <a:xfrm>
              <a:off x="2269294" y="4000967"/>
              <a:ext cx="846330"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7" name="Rectangle: Rounded Corners 6">
              <a:hlinkClick r:id="rId11" action="ppaction://hlinksldjump"/>
              <a:extLst>
                <a:ext uri="{FF2B5EF4-FFF2-40B4-BE49-F238E27FC236}">
                  <a16:creationId xmlns:a16="http://schemas.microsoft.com/office/drawing/2014/main" id="{FC5666CC-F276-17AD-4252-3197632823DE}"/>
                </a:ext>
              </a:extLst>
            </p:cNvPr>
            <p:cNvSpPr/>
            <p:nvPr/>
          </p:nvSpPr>
          <p:spPr>
            <a:xfrm>
              <a:off x="3582298" y="3397441"/>
              <a:ext cx="4232627" cy="538812"/>
            </a:xfrm>
            <a:prstGeom prst="round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FFFFFF"/>
                  </a:solidFill>
                  <a:effectLst/>
                  <a:uLnTx/>
                  <a:uFillTx/>
                  <a:latin typeface="Amazon Ember"/>
                  <a:ea typeface="+mn-ea"/>
                  <a:cs typeface="+mn-cs"/>
                </a:rPr>
                <a:t>服務業數位轉型培力補助 </a:t>
              </a:r>
              <a:r>
                <a:rPr kumimoji="0" lang="zh-TW" altLang="en-US" sz="1400" b="0" i="0" u="none" strike="noStrike" kern="1200" cap="none" spc="0" normalizeH="0" baseline="0" noProof="0" dirty="0">
                  <a:ln>
                    <a:noFill/>
                  </a:ln>
                  <a:solidFill>
                    <a:srgbClr val="FFFFFF"/>
                  </a:solidFill>
                  <a:effectLst/>
                  <a:uLnTx/>
                  <a:uFillTx/>
                  <a:latin typeface="Amazon Ember"/>
                  <a:ea typeface="+mn-ea"/>
                  <a:cs typeface="+mn-cs"/>
                </a:rPr>
                <a:t>最高 </a:t>
              </a:r>
              <a:r>
                <a:rPr kumimoji="0" lang="en-US" altLang="zh-TW" sz="1600" b="1" i="0" u="none" strike="noStrike" kern="1200" cap="none" spc="0" normalizeH="0" baseline="0" noProof="0" dirty="0">
                  <a:ln>
                    <a:noFill/>
                  </a:ln>
                  <a:solidFill>
                    <a:srgbClr val="FFFF00"/>
                  </a:solidFill>
                  <a:effectLst/>
                  <a:uLnTx/>
                  <a:uFillTx/>
                  <a:latin typeface="Amazon Ember"/>
                  <a:ea typeface="+mn-ea"/>
                  <a:cs typeface="+mn-cs"/>
                </a:rPr>
                <a:t>10</a:t>
              </a:r>
              <a:r>
                <a:rPr kumimoji="0" lang="zh-TW" altLang="en-US" sz="1400" b="0" i="0" u="none" strike="noStrike" kern="1200" cap="none" spc="0" normalizeH="0" baseline="0" noProof="0" dirty="0">
                  <a:ln>
                    <a:noFill/>
                  </a:ln>
                  <a:solidFill>
                    <a:srgbClr val="FFFFFF"/>
                  </a:solidFill>
                  <a:effectLst/>
                  <a:uLnTx/>
                  <a:uFillTx/>
                  <a:latin typeface="Amazon Ember"/>
                  <a:ea typeface="+mn-ea"/>
                  <a:cs typeface="+mn-cs"/>
                </a:rPr>
                <a:t> 萬</a:t>
              </a:r>
              <a:endParaRPr kumimoji="0" lang="en-US" sz="14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8" name="Rectangle: Rounded Corners 7">
              <a:hlinkClick r:id="rId12" action="ppaction://hlinksldjump"/>
              <a:extLst>
                <a:ext uri="{FF2B5EF4-FFF2-40B4-BE49-F238E27FC236}">
                  <a16:creationId xmlns:a16="http://schemas.microsoft.com/office/drawing/2014/main" id="{54A37E60-D4F2-3C4A-4498-6BC065A1A0FA}"/>
                </a:ext>
              </a:extLst>
            </p:cNvPr>
            <p:cNvSpPr/>
            <p:nvPr/>
          </p:nvSpPr>
          <p:spPr>
            <a:xfrm>
              <a:off x="3582297" y="4191403"/>
              <a:ext cx="4232627" cy="538812"/>
            </a:xfrm>
            <a:prstGeom prst="round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FFFFFF"/>
                  </a:solidFill>
                  <a:effectLst/>
                  <a:uLnTx/>
                  <a:uFillTx/>
                  <a:latin typeface="Amazon Ember"/>
                  <a:ea typeface="+mn-ea"/>
                  <a:cs typeface="+mn-cs"/>
                </a:rPr>
                <a:t>製造業數位轉型培力補助 </a:t>
              </a:r>
              <a:r>
                <a:rPr kumimoji="0" lang="zh-TW" altLang="en-US" sz="1400" b="0" i="0" u="none" strike="noStrike" kern="1200" cap="none" spc="0" normalizeH="0" baseline="0" noProof="0" dirty="0">
                  <a:ln>
                    <a:noFill/>
                  </a:ln>
                  <a:solidFill>
                    <a:srgbClr val="FFFFFF"/>
                  </a:solidFill>
                  <a:effectLst/>
                  <a:uLnTx/>
                  <a:uFillTx/>
                  <a:latin typeface="Amazon Ember"/>
                  <a:ea typeface="+mn-ea"/>
                  <a:cs typeface="+mn-cs"/>
                </a:rPr>
                <a:t>最高 </a:t>
              </a:r>
              <a:r>
                <a:rPr kumimoji="0" lang="en-US" altLang="zh-TW" sz="1600" b="1" i="0" u="none" strike="noStrike" kern="1200" cap="none" spc="0" normalizeH="0" baseline="0" noProof="0" dirty="0">
                  <a:ln>
                    <a:noFill/>
                  </a:ln>
                  <a:solidFill>
                    <a:srgbClr val="FFFF00"/>
                  </a:solidFill>
                  <a:effectLst/>
                  <a:uLnTx/>
                  <a:uFillTx/>
                  <a:latin typeface="Amazon Ember"/>
                  <a:ea typeface="+mn-ea"/>
                  <a:cs typeface="+mn-cs"/>
                </a:rPr>
                <a:t>10</a:t>
              </a:r>
              <a:r>
                <a:rPr kumimoji="0" lang="zh-TW" altLang="en-US" sz="1400" b="0" i="0" u="none" strike="noStrike" kern="1200" cap="none" spc="0" normalizeH="0" baseline="0" noProof="0" dirty="0">
                  <a:ln>
                    <a:noFill/>
                  </a:ln>
                  <a:solidFill>
                    <a:srgbClr val="FFFFFF"/>
                  </a:solidFill>
                  <a:effectLst/>
                  <a:uLnTx/>
                  <a:uFillTx/>
                  <a:latin typeface="Amazon Ember"/>
                  <a:ea typeface="+mn-ea"/>
                  <a:cs typeface="+mn-cs"/>
                </a:rPr>
                <a:t> 萬</a:t>
              </a:r>
              <a:endParaRPr kumimoji="0" lang="en-US" sz="14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9" name="TextBox 8">
              <a:extLst>
                <a:ext uri="{FF2B5EF4-FFF2-40B4-BE49-F238E27FC236}">
                  <a16:creationId xmlns:a16="http://schemas.microsoft.com/office/drawing/2014/main" id="{0F97CA63-9778-A521-FFEB-4E6DB6E2E6A0}"/>
                </a:ext>
              </a:extLst>
            </p:cNvPr>
            <p:cNvSpPr txBox="1"/>
            <p:nvPr/>
          </p:nvSpPr>
          <p:spPr>
            <a:xfrm>
              <a:off x="2400350" y="4013109"/>
              <a:ext cx="543418" cy="307777"/>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D72D4"/>
                  </a:solidFill>
                  <a:effectLst/>
                  <a:uLnTx/>
                  <a:uFillTx/>
                  <a:latin typeface="Amazon Ember"/>
                  <a:ea typeface="+mn-ea"/>
                  <a:cs typeface="+mn-cs"/>
                </a:rPr>
                <a:t>&lt; 30</a:t>
              </a:r>
              <a:r>
                <a:rPr kumimoji="0" lang="zh-TW" altLang="en-US" sz="1400" b="1" i="0" u="none" strike="noStrike" kern="1200" cap="none" spc="0" normalizeH="0" baseline="0" noProof="0" dirty="0">
                  <a:ln>
                    <a:noFill/>
                  </a:ln>
                  <a:solidFill>
                    <a:srgbClr val="1D72D4"/>
                  </a:solidFill>
                  <a:effectLst/>
                  <a:uLnTx/>
                  <a:uFillTx/>
                  <a:latin typeface="Amazon Ember"/>
                  <a:ea typeface="+mn-ea"/>
                  <a:cs typeface="+mn-cs"/>
                </a:rPr>
                <a:t>人</a:t>
              </a:r>
              <a:endParaRPr kumimoji="0" lang="en-US" sz="1400" b="1" i="0" u="none" strike="noStrike" kern="1200" cap="none" spc="0" normalizeH="0" baseline="0" noProof="0" dirty="0" err="1">
                <a:ln>
                  <a:noFill/>
                </a:ln>
                <a:solidFill>
                  <a:srgbClr val="1D72D4"/>
                </a:solidFill>
                <a:effectLst/>
                <a:uLnTx/>
                <a:uFillTx/>
                <a:latin typeface="Amazon Ember"/>
                <a:ea typeface="+mn-ea"/>
                <a:cs typeface="+mn-cs"/>
              </a:endParaRPr>
            </a:p>
          </p:txBody>
        </p:sp>
        <p:grpSp>
          <p:nvGrpSpPr>
            <p:cNvPr id="10" name="Group 9">
              <a:extLst>
                <a:ext uri="{FF2B5EF4-FFF2-40B4-BE49-F238E27FC236}">
                  <a16:creationId xmlns:a16="http://schemas.microsoft.com/office/drawing/2014/main" id="{9D69F4D9-2A26-7E43-89B1-0CEDEE2185E4}"/>
                </a:ext>
              </a:extLst>
            </p:cNvPr>
            <p:cNvGrpSpPr/>
            <p:nvPr/>
          </p:nvGrpSpPr>
          <p:grpSpPr>
            <a:xfrm>
              <a:off x="3127178" y="3664437"/>
              <a:ext cx="443566" cy="873224"/>
              <a:chOff x="1077868" y="2829533"/>
              <a:chExt cx="283927" cy="2015079"/>
            </a:xfrm>
          </p:grpSpPr>
          <p:cxnSp>
            <p:nvCxnSpPr>
              <p:cNvPr id="11" name="Straight Connector 10">
                <a:extLst>
                  <a:ext uri="{FF2B5EF4-FFF2-40B4-BE49-F238E27FC236}">
                    <a16:creationId xmlns:a16="http://schemas.microsoft.com/office/drawing/2014/main" id="{05A8E17B-2450-3417-D38C-AAFD79C725FB}"/>
                  </a:ext>
                </a:extLst>
              </p:cNvPr>
              <p:cNvCxnSpPr>
                <a:cxnSpLocks/>
              </p:cNvCxnSpPr>
              <p:nvPr/>
            </p:nvCxnSpPr>
            <p:spPr>
              <a:xfrm>
                <a:off x="1077868" y="2829536"/>
                <a:ext cx="283927"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7BBFD0-8CAC-6285-4F76-5D68C67BC10D}"/>
                  </a:ext>
                </a:extLst>
              </p:cNvPr>
              <p:cNvCxnSpPr>
                <a:cxnSpLocks/>
              </p:cNvCxnSpPr>
              <p:nvPr/>
            </p:nvCxnSpPr>
            <p:spPr>
              <a:xfrm flipV="1">
                <a:off x="1077868" y="2829533"/>
                <a:ext cx="0" cy="2015079"/>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3B654B2-022C-AA22-76B0-347EE03BA8B9}"/>
                  </a:ext>
                </a:extLst>
              </p:cNvPr>
              <p:cNvCxnSpPr>
                <a:cxnSpLocks/>
              </p:cNvCxnSpPr>
              <p:nvPr/>
            </p:nvCxnSpPr>
            <p:spPr>
              <a:xfrm>
                <a:off x="1077868" y="4844612"/>
                <a:ext cx="283927"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DBA732B5-5C95-ED54-4C94-A7DF4328346A}"/>
                </a:ext>
              </a:extLst>
            </p:cNvPr>
            <p:cNvSpPr txBox="1"/>
            <p:nvPr/>
          </p:nvSpPr>
          <p:spPr>
            <a:xfrm>
              <a:off x="7969937" y="3503488"/>
              <a:ext cx="3040897" cy="307777"/>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mazon Ember"/>
                  <a:ea typeface="+mn-ea"/>
                  <a:cs typeface="+mn-cs"/>
                </a:rPr>
                <a:t>2025/1/14</a:t>
              </a:r>
              <a:r>
                <a:rPr kumimoji="0" lang="zh-TW" altLang="en-US" sz="1400" b="0" i="0" u="none" strike="noStrike" kern="1200" cap="none" spc="0" normalizeH="0" baseline="0" noProof="0" dirty="0">
                  <a:ln>
                    <a:noFill/>
                  </a:ln>
                  <a:solidFill>
                    <a:srgbClr val="FFFFFF">
                      <a:lumMod val="50000"/>
                    </a:srgbClr>
                  </a:solidFill>
                  <a:effectLst/>
                  <a:uLnTx/>
                  <a:uFillTx/>
                  <a:latin typeface="Amazon Ember"/>
                  <a:ea typeface="+mn-ea"/>
                  <a:cs typeface="+mn-cs"/>
                </a:rPr>
                <a:t> </a:t>
              </a:r>
              <a:r>
                <a:rPr kumimoji="0" lang="en-US" sz="14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1400" b="0" i="0" u="none" strike="noStrike" kern="1200" cap="none" spc="0" normalizeH="0" baseline="0" noProof="0" dirty="0">
                  <a:ln>
                    <a:noFill/>
                  </a:ln>
                  <a:solidFill>
                    <a:srgbClr val="FFFFFF">
                      <a:lumMod val="50000"/>
                    </a:srgbClr>
                  </a:solidFill>
                  <a:effectLst/>
                  <a:uLnTx/>
                  <a:uFillTx/>
                  <a:latin typeface="Amazon Ember"/>
                  <a:ea typeface="+mn-ea"/>
                  <a:cs typeface="+mn-cs"/>
                </a:rPr>
                <a:t> </a:t>
              </a:r>
              <a:r>
                <a:rPr kumimoji="0" lang="en-US" altLang="zh-TW" sz="1400" b="1" i="0" u="none" strike="noStrike" kern="1200" cap="none" spc="0" normalizeH="0" baseline="0" noProof="0" dirty="0">
                  <a:ln>
                    <a:noFill/>
                  </a:ln>
                  <a:solidFill>
                    <a:srgbClr val="FF0000"/>
                  </a:solidFill>
                  <a:effectLst/>
                  <a:uLnTx/>
                  <a:uFillTx/>
                  <a:latin typeface="Amazon Ember"/>
                  <a:ea typeface="+mn-ea"/>
                  <a:cs typeface="+mn-cs"/>
                </a:rPr>
                <a:t>12</a:t>
              </a:r>
              <a:r>
                <a:rPr kumimoji="0" lang="en-US" sz="1400" b="1" i="0" u="none" strike="noStrike" kern="1200" cap="none" spc="0" normalizeH="0" baseline="0" noProof="0" dirty="0">
                  <a:ln>
                    <a:noFill/>
                  </a:ln>
                  <a:solidFill>
                    <a:srgbClr val="FF0000"/>
                  </a:solidFill>
                  <a:effectLst/>
                  <a:uLnTx/>
                  <a:uFillTx/>
                  <a:latin typeface="Amazon Ember"/>
                  <a:ea typeface="+mn-ea"/>
                  <a:cs typeface="+mn-cs"/>
                </a:rPr>
                <a:t>/31</a:t>
              </a:r>
              <a:r>
                <a:rPr kumimoji="0" lang="en-US" sz="1400" b="0" i="0" u="none" strike="noStrike" kern="1200" cap="none" spc="0" normalizeH="0" baseline="0" noProof="0" dirty="0">
                  <a:ln>
                    <a:noFill/>
                  </a:ln>
                  <a:solidFill>
                    <a:srgbClr val="FFFFFF">
                      <a:lumMod val="50000"/>
                    </a:srgbClr>
                  </a:solidFill>
                  <a:effectLst/>
                  <a:uLnTx/>
                  <a:uFillTx/>
                  <a:latin typeface="Amazon Ember"/>
                  <a:ea typeface="+mn-ea"/>
                  <a:cs typeface="+mn-cs"/>
                </a:rPr>
                <a:t> </a:t>
              </a:r>
              <a:r>
                <a:rPr lang="zh-TW" altLang="en-US" sz="1400" dirty="0">
                  <a:solidFill>
                    <a:srgbClr val="FFFFFF">
                      <a:lumMod val="50000"/>
                    </a:srgbClr>
                  </a:solidFill>
                  <a:latin typeface="Amazon Ember"/>
                </a:rPr>
                <a:t>或經費用罄為止</a:t>
              </a:r>
              <a:endParaRPr lang="en-US" sz="1400" dirty="0">
                <a:solidFill>
                  <a:srgbClr val="FFFFFF">
                    <a:lumMod val="50000"/>
                  </a:srgbClr>
                </a:solidFill>
                <a:latin typeface="Amazon Ember"/>
              </a:endParaRPr>
            </a:p>
          </p:txBody>
        </p:sp>
        <p:sp>
          <p:nvSpPr>
            <p:cNvPr id="18" name="TextBox 17">
              <a:extLst>
                <a:ext uri="{FF2B5EF4-FFF2-40B4-BE49-F238E27FC236}">
                  <a16:creationId xmlns:a16="http://schemas.microsoft.com/office/drawing/2014/main" id="{588FC835-8F81-403E-8174-8182312541DB}"/>
                </a:ext>
              </a:extLst>
            </p:cNvPr>
            <p:cNvSpPr txBox="1"/>
            <p:nvPr/>
          </p:nvSpPr>
          <p:spPr>
            <a:xfrm>
              <a:off x="7940434" y="4314388"/>
              <a:ext cx="3040897" cy="307777"/>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mazon Ember"/>
                  <a:ea typeface="+mn-ea"/>
                  <a:cs typeface="+mn-cs"/>
                </a:rPr>
                <a:t>2025/1/14</a:t>
              </a:r>
              <a:r>
                <a:rPr kumimoji="0" lang="zh-TW" altLang="en-US" sz="1400" b="0" i="0" u="none" strike="noStrike" kern="1200" cap="none" spc="0" normalizeH="0" baseline="0" noProof="0" dirty="0">
                  <a:ln>
                    <a:noFill/>
                  </a:ln>
                  <a:solidFill>
                    <a:srgbClr val="FFFFFF">
                      <a:lumMod val="50000"/>
                    </a:srgbClr>
                  </a:solidFill>
                  <a:effectLst/>
                  <a:uLnTx/>
                  <a:uFillTx/>
                  <a:latin typeface="Amazon Ember"/>
                  <a:ea typeface="+mn-ea"/>
                  <a:cs typeface="+mn-cs"/>
                </a:rPr>
                <a:t> </a:t>
              </a:r>
              <a:r>
                <a:rPr kumimoji="0" lang="en-US" sz="14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1400" b="0" i="0" u="none" strike="noStrike" kern="1200" cap="none" spc="0" normalizeH="0" baseline="0" noProof="0" dirty="0">
                  <a:ln>
                    <a:noFill/>
                  </a:ln>
                  <a:solidFill>
                    <a:srgbClr val="FFFFFF">
                      <a:lumMod val="50000"/>
                    </a:srgbClr>
                  </a:solidFill>
                  <a:effectLst/>
                  <a:uLnTx/>
                  <a:uFillTx/>
                  <a:latin typeface="Amazon Ember"/>
                  <a:ea typeface="+mn-ea"/>
                  <a:cs typeface="+mn-cs"/>
                </a:rPr>
                <a:t> </a:t>
              </a:r>
              <a:r>
                <a:rPr kumimoji="0" lang="en-US" altLang="zh-TW" sz="1400" b="1" i="0" u="none" strike="noStrike" kern="1200" cap="none" spc="0" normalizeH="0" baseline="0" noProof="0" dirty="0">
                  <a:ln>
                    <a:noFill/>
                  </a:ln>
                  <a:solidFill>
                    <a:srgbClr val="FF0000"/>
                  </a:solidFill>
                  <a:effectLst/>
                  <a:uLnTx/>
                  <a:uFillTx/>
                  <a:latin typeface="Amazon Ember"/>
                  <a:ea typeface="+mn-ea"/>
                  <a:cs typeface="+mn-cs"/>
                </a:rPr>
                <a:t>12</a:t>
              </a:r>
              <a:r>
                <a:rPr kumimoji="0" lang="en-US" sz="1400" b="1" i="0" u="none" strike="noStrike" kern="1200" cap="none" spc="0" normalizeH="0" baseline="0" noProof="0" dirty="0">
                  <a:ln>
                    <a:noFill/>
                  </a:ln>
                  <a:solidFill>
                    <a:srgbClr val="FF0000"/>
                  </a:solidFill>
                  <a:effectLst/>
                  <a:uLnTx/>
                  <a:uFillTx/>
                  <a:latin typeface="Amazon Ember"/>
                  <a:ea typeface="+mn-ea"/>
                  <a:cs typeface="+mn-cs"/>
                </a:rPr>
                <a:t>/31</a:t>
              </a:r>
              <a:r>
                <a:rPr kumimoji="0" lang="en-US" sz="1400" b="0" i="0" u="none" strike="noStrike" kern="1200" cap="none" spc="0" normalizeH="0" baseline="0" noProof="0" dirty="0">
                  <a:ln>
                    <a:noFill/>
                  </a:ln>
                  <a:solidFill>
                    <a:srgbClr val="FFFFFF">
                      <a:lumMod val="50000"/>
                    </a:srgbClr>
                  </a:solidFill>
                  <a:effectLst/>
                  <a:uLnTx/>
                  <a:uFillTx/>
                  <a:latin typeface="Amazon Ember"/>
                  <a:ea typeface="+mn-ea"/>
                  <a:cs typeface="+mn-cs"/>
                </a:rPr>
                <a:t> </a:t>
              </a:r>
              <a:r>
                <a:rPr lang="zh-TW" altLang="en-US" sz="1400" dirty="0">
                  <a:solidFill>
                    <a:srgbClr val="FFFFFF">
                      <a:lumMod val="50000"/>
                    </a:srgbClr>
                  </a:solidFill>
                  <a:latin typeface="Amazon Ember"/>
                </a:rPr>
                <a:t>或經費用罄為止</a:t>
              </a:r>
              <a:endParaRPr lang="en-US" sz="1400" dirty="0">
                <a:solidFill>
                  <a:srgbClr val="FFFFFF">
                    <a:lumMod val="50000"/>
                  </a:srgbClr>
                </a:solidFill>
                <a:latin typeface="Amazon Ember"/>
              </a:endParaRPr>
            </a:p>
          </p:txBody>
        </p:sp>
        <p:sp>
          <p:nvSpPr>
            <p:cNvPr id="6" name="TextBox 5">
              <a:extLst>
                <a:ext uri="{FF2B5EF4-FFF2-40B4-BE49-F238E27FC236}">
                  <a16:creationId xmlns:a16="http://schemas.microsoft.com/office/drawing/2014/main" id="{442C06C4-F169-5331-72A0-5FEB12C7B7F8}"/>
                </a:ext>
              </a:extLst>
            </p:cNvPr>
            <p:cNvSpPr txBox="1"/>
            <p:nvPr/>
          </p:nvSpPr>
          <p:spPr>
            <a:xfrm>
              <a:off x="2087310" y="5267017"/>
              <a:ext cx="1497433" cy="314097"/>
            </a:xfrm>
            <a:prstGeom prst="rect">
              <a:avLst/>
            </a:prstGeom>
            <a:noFill/>
          </p:spPr>
          <p:txBody>
            <a:bodyPr wrap="square">
              <a:spAutoFit/>
            </a:bodyPr>
            <a:lstStyle/>
            <a:p>
              <a:pPr>
                <a:defRPr/>
              </a:pPr>
              <a:r>
                <a:rPr lang="zh-TW" altLang="en-US" sz="1400" b="1" dirty="0">
                  <a:solidFill>
                    <a:srgbClr val="1D72D4"/>
                  </a:solidFill>
                  <a:latin typeface="Amazon Ember"/>
                </a:rPr>
                <a:t>有 </a:t>
              </a:r>
              <a:r>
                <a:rPr lang="en-US" altLang="zh-TW" sz="1400" b="1" dirty="0">
                  <a:solidFill>
                    <a:srgbClr val="1D72D4"/>
                  </a:solidFill>
                  <a:latin typeface="Amazon Ember"/>
                </a:rPr>
                <a:t>&gt;</a:t>
              </a:r>
              <a:r>
                <a:rPr lang="zh-TW" altLang="en-US" sz="1400" b="1" dirty="0">
                  <a:solidFill>
                    <a:srgbClr val="1D72D4"/>
                  </a:solidFill>
                  <a:latin typeface="Amazon Ember"/>
                </a:rPr>
                <a:t> </a:t>
              </a:r>
              <a:r>
                <a:rPr lang="en-US" altLang="zh-TW" sz="1400" b="1" dirty="0">
                  <a:solidFill>
                    <a:srgbClr val="1D72D4"/>
                  </a:solidFill>
                  <a:latin typeface="Amazon Ember"/>
                </a:rPr>
                <a:t>45</a:t>
              </a:r>
              <a:r>
                <a:rPr lang="zh-TW" altLang="en-US" sz="1400" b="1" dirty="0">
                  <a:solidFill>
                    <a:srgbClr val="1D72D4"/>
                  </a:solidFill>
                  <a:latin typeface="Amazon Ember"/>
                </a:rPr>
                <a:t>歲之員工</a:t>
              </a:r>
              <a:endParaRPr lang="en-US" sz="1400" b="1" dirty="0">
                <a:solidFill>
                  <a:srgbClr val="1D72D4"/>
                </a:solidFill>
                <a:latin typeface="Amazon Ember"/>
              </a:endParaRPr>
            </a:p>
          </p:txBody>
        </p:sp>
      </p:grpSp>
    </p:spTree>
    <p:custDataLst>
      <p:tags r:id="rId1"/>
    </p:custDataLst>
    <p:extLst>
      <p:ext uri="{BB962C8B-B14F-4D97-AF65-F5344CB8AC3E}">
        <p14:creationId xmlns:p14="http://schemas.microsoft.com/office/powerpoint/2010/main" val="277037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4">
            <a:extLst>
              <a:ext uri="{FF2B5EF4-FFF2-40B4-BE49-F238E27FC236}">
                <a16:creationId xmlns:a16="http://schemas.microsoft.com/office/drawing/2014/main" id="{A816116B-3166-492C-813F-56A943434F45}"/>
              </a:ext>
            </a:extLst>
          </p:cNvPr>
          <p:cNvGraphicFramePr>
            <a:graphicFrameLocks noGrp="1"/>
          </p:cNvGraphicFramePr>
          <p:nvPr>
            <p:extLst>
              <p:ext uri="{D42A27DB-BD31-4B8C-83A1-F6EECF244321}">
                <p14:modId xmlns:p14="http://schemas.microsoft.com/office/powerpoint/2010/main" val="2329000596"/>
              </p:ext>
            </p:extLst>
          </p:nvPr>
        </p:nvGraphicFramePr>
        <p:xfrm>
          <a:off x="609600" y="1447132"/>
          <a:ext cx="9611226" cy="3966116"/>
        </p:xfrm>
        <a:graphic>
          <a:graphicData uri="http://schemas.openxmlformats.org/drawingml/2006/table">
            <a:tbl>
              <a:tblPr firstRow="1" bandRow="1">
                <a:tableStyleId>{5940675A-B579-460E-94D1-54222C63F5DA}</a:tableStyleId>
              </a:tblPr>
              <a:tblGrid>
                <a:gridCol w="2049379">
                  <a:extLst>
                    <a:ext uri="{9D8B030D-6E8A-4147-A177-3AD203B41FA5}">
                      <a16:colId xmlns:a16="http://schemas.microsoft.com/office/drawing/2014/main" val="270881897"/>
                    </a:ext>
                  </a:extLst>
                </a:gridCol>
                <a:gridCol w="7561847">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受僱勞工參加就業保險之人數在</a:t>
                      </a:r>
                      <a:r>
                        <a:rPr lang="en-US" altLang="zh-TW" b="1" u="sng" dirty="0">
                          <a:solidFill>
                            <a:srgbClr val="0070C0"/>
                          </a:solidFill>
                        </a:rPr>
                        <a:t>51</a:t>
                      </a:r>
                      <a:r>
                        <a:rPr lang="zh-TW" altLang="en-US" b="1" u="sng" dirty="0">
                          <a:solidFill>
                            <a:srgbClr val="0070C0"/>
                          </a:solidFill>
                        </a:rPr>
                        <a:t>人以上</a:t>
                      </a:r>
                      <a:r>
                        <a:rPr lang="zh-TW" altLang="en-US" dirty="0"/>
                        <a:t>之法人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solidFill>
                            <a:schemeClr val="bg1">
                              <a:lumMod val="50000"/>
                            </a:schemeClr>
                          </a:solidFill>
                        </a:rPr>
                        <a:t>不限產業；國內合法登記；無欠稅證明；</a:t>
                      </a:r>
                      <a:r>
                        <a:rPr lang="en-US" altLang="zh-TW" sz="1600" dirty="0">
                          <a:solidFill>
                            <a:schemeClr val="bg1">
                              <a:lumMod val="50000"/>
                            </a:schemeClr>
                          </a:solidFill>
                        </a:rPr>
                        <a:t>TTQS</a:t>
                      </a:r>
                      <a:r>
                        <a:rPr lang="zh-TW" altLang="en-US" sz="1600" dirty="0">
                          <a:solidFill>
                            <a:schemeClr val="bg1">
                              <a:lumMod val="50000"/>
                            </a:schemeClr>
                          </a:solidFill>
                        </a:rPr>
                        <a:t>認證 </a:t>
                      </a:r>
                      <a:r>
                        <a:rPr lang="en-US" altLang="zh-TW" sz="1600" dirty="0">
                          <a:solidFill>
                            <a:schemeClr val="bg1">
                              <a:lumMod val="50000"/>
                            </a:schemeClr>
                          </a:solidFill>
                        </a:rPr>
                        <a:t>(optional)</a:t>
                      </a:r>
                      <a:endParaRPr lang="en-US" sz="1600" dirty="0">
                        <a:solidFill>
                          <a:schemeClr val="bg1">
                            <a:lumMod val="50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TW" altLang="en-US" dirty="0"/>
                        <a:t>政府補助</a:t>
                      </a:r>
                      <a:r>
                        <a:rPr lang="en-US" altLang="zh-TW" dirty="0"/>
                        <a:t>50%~</a:t>
                      </a:r>
                      <a:r>
                        <a:rPr lang="en-US" altLang="zh-TW" b="0" dirty="0"/>
                        <a:t>70%</a:t>
                      </a:r>
                      <a:r>
                        <a:rPr lang="zh-TW" altLang="en-US" dirty="0"/>
                        <a:t>，</a:t>
                      </a:r>
                      <a:r>
                        <a:rPr lang="en-US" altLang="zh-TW" b="1" dirty="0">
                          <a:solidFill>
                            <a:srgbClr val="0070C0"/>
                          </a:solidFill>
                        </a:rPr>
                        <a:t>NT$</a:t>
                      </a:r>
                      <a:r>
                        <a:rPr lang="zh-TW" altLang="en-US" b="1" dirty="0">
                          <a:solidFill>
                            <a:srgbClr val="0070C0"/>
                          </a:solidFill>
                        </a:rPr>
                        <a:t> </a:t>
                      </a:r>
                      <a:r>
                        <a:rPr lang="en-US" b="1" dirty="0">
                          <a:solidFill>
                            <a:srgbClr val="0070C0"/>
                          </a:solidFill>
                        </a:rPr>
                        <a:t>95</a:t>
                      </a:r>
                      <a:r>
                        <a:rPr lang="zh-TW" altLang="en-US" b="1" dirty="0">
                          <a:solidFill>
                            <a:srgbClr val="0070C0"/>
                          </a:solidFill>
                        </a:rPr>
                        <a:t>萬</a:t>
                      </a:r>
                      <a:r>
                        <a:rPr lang="zh-TW" altLang="en-US" dirty="0"/>
                        <a:t>為上限</a:t>
                      </a:r>
                      <a:endParaRPr lang="en-US" altLang="zh-TW" dirty="0"/>
                    </a:p>
                    <a:p>
                      <a:pPr algn="l"/>
                      <a:r>
                        <a:rPr lang="en-US" altLang="zh-TW" dirty="0"/>
                        <a:t>*</a:t>
                      </a:r>
                      <a:r>
                        <a:rPr lang="zh-TW" altLang="en-US" dirty="0"/>
                        <a:t>曾獲中堅企業</a:t>
                      </a:r>
                      <a:r>
                        <a:rPr lang="en-US" altLang="zh-TW" dirty="0"/>
                        <a:t>/</a:t>
                      </a:r>
                      <a:r>
                        <a:rPr lang="zh-TW" altLang="en-US" dirty="0"/>
                        <a:t>國家人才發展獎，</a:t>
                      </a:r>
                      <a:r>
                        <a:rPr lang="en-US" altLang="zh-TW" sz="1800" b="1" kern="1200" dirty="0">
                          <a:solidFill>
                            <a:srgbClr val="0070C0"/>
                          </a:solidFill>
                          <a:latin typeface="+mn-lt"/>
                          <a:ea typeface="+mn-ea"/>
                          <a:cs typeface="+mn-cs"/>
                        </a:rPr>
                        <a:t>NT$200</a:t>
                      </a:r>
                      <a:r>
                        <a:rPr lang="zh-TW" altLang="en-US" sz="1800" b="1" kern="1200" dirty="0">
                          <a:solidFill>
                            <a:srgbClr val="0070C0"/>
                          </a:solidFill>
                          <a:latin typeface="+mn-lt"/>
                          <a:ea typeface="+mn-ea"/>
                          <a:cs typeface="+mn-cs"/>
                        </a:rPr>
                        <a:t>萬</a:t>
                      </a:r>
                      <a:r>
                        <a:rPr lang="zh-TW" altLang="en-US" dirty="0"/>
                        <a:t>為上限 </a:t>
                      </a:r>
                      <a:r>
                        <a:rPr lang="en-US" altLang="zh-TW" sz="1600" kern="1200" dirty="0">
                          <a:solidFill>
                            <a:schemeClr val="bg1">
                              <a:lumMod val="50000"/>
                            </a:schemeClr>
                          </a:solidFill>
                          <a:latin typeface="+mn-lt"/>
                          <a:ea typeface="+mn-ea"/>
                          <a:cs typeface="+mn-cs"/>
                        </a:rPr>
                        <a:t>(</a:t>
                      </a:r>
                      <a:r>
                        <a:rPr lang="zh-TW" altLang="en-US" sz="1600" kern="1200" dirty="0">
                          <a:solidFill>
                            <a:schemeClr val="bg1">
                              <a:lumMod val="50000"/>
                            </a:schemeClr>
                          </a:solidFill>
                          <a:latin typeface="+mn-lt"/>
                          <a:ea typeface="+mn-ea"/>
                          <a:cs typeface="+mn-cs"/>
                        </a:rPr>
                        <a:t>產業推升型計畫</a:t>
                      </a:r>
                      <a:r>
                        <a:rPr lang="en-US" altLang="zh-TW" sz="1600" kern="1200" dirty="0">
                          <a:solidFill>
                            <a:schemeClr val="bg1">
                              <a:lumMod val="50000"/>
                            </a:schemeClr>
                          </a:solidFill>
                          <a:latin typeface="+mn-lt"/>
                          <a:ea typeface="+mn-ea"/>
                          <a:cs typeface="+mn-cs"/>
                        </a:rPr>
                        <a:t>)</a:t>
                      </a:r>
                    </a:p>
                    <a:p>
                      <a:pPr algn="l"/>
                      <a:r>
                        <a:rPr lang="en-US" altLang="zh-TW" sz="1600" b="1" kern="1200" dirty="0">
                          <a:solidFill>
                            <a:srgbClr val="FF0000"/>
                          </a:solidFill>
                          <a:latin typeface="+mn-lt"/>
                          <a:ea typeface="+mn-ea"/>
                          <a:cs typeface="+mn-cs"/>
                        </a:rPr>
                        <a:t>AWS</a:t>
                      </a:r>
                      <a:r>
                        <a:rPr lang="zh-TW" altLang="en-US" sz="1600" b="1" kern="1200" dirty="0">
                          <a:solidFill>
                            <a:srgbClr val="FF0000"/>
                          </a:solidFill>
                          <a:latin typeface="+mn-lt"/>
                          <a:ea typeface="+mn-ea"/>
                          <a:cs typeface="+mn-cs"/>
                        </a:rPr>
                        <a:t>課程</a:t>
                      </a:r>
                      <a:r>
                        <a:rPr lang="zh-TW" altLang="en-US" sz="1600" b="1" kern="1200" dirty="0">
                          <a:solidFill>
                            <a:schemeClr val="bg1">
                              <a:lumMod val="50000"/>
                            </a:schemeClr>
                          </a:solidFill>
                          <a:latin typeface="+mn-lt"/>
                          <a:ea typeface="+mn-ea"/>
                          <a:cs typeface="+mn-cs"/>
                        </a:rPr>
                        <a:t>屬於政策性課程，</a:t>
                      </a:r>
                      <a:r>
                        <a:rPr lang="zh-TW" altLang="en-US" sz="1600" b="1" kern="1200" dirty="0">
                          <a:solidFill>
                            <a:srgbClr val="FF0000"/>
                          </a:solidFill>
                          <a:latin typeface="+mn-lt"/>
                          <a:ea typeface="+mn-ea"/>
                          <a:cs typeface="+mn-cs"/>
                        </a:rPr>
                        <a:t>可申請</a:t>
                      </a:r>
                      <a:r>
                        <a:rPr lang="en-US" altLang="zh-TW" sz="1600" b="1" kern="1200" dirty="0">
                          <a:solidFill>
                            <a:srgbClr val="FF0000"/>
                          </a:solidFill>
                          <a:latin typeface="+mn-lt"/>
                          <a:ea typeface="+mn-ea"/>
                          <a:cs typeface="+mn-cs"/>
                        </a:rPr>
                        <a:t>70%</a:t>
                      </a:r>
                      <a:r>
                        <a:rPr lang="zh-TW" altLang="en-US" sz="1600" b="1" kern="1200" dirty="0">
                          <a:solidFill>
                            <a:srgbClr val="FF0000"/>
                          </a:solidFill>
                          <a:latin typeface="+mn-lt"/>
                          <a:ea typeface="+mn-ea"/>
                          <a:cs typeface="+mn-cs"/>
                        </a:rPr>
                        <a:t>補助</a:t>
                      </a:r>
                      <a:endParaRPr lang="en-US" sz="1600" b="1" kern="1200" dirty="0">
                        <a:solidFill>
                          <a:srgbClr val="FF0000"/>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Arial" panose="020B0604020202020204" pitchFamily="34" charset="0"/>
                        </a:rPr>
                        <a:t>企業人才培訓相關費用 </a:t>
                      </a:r>
                      <a:r>
                        <a:rPr lang="en-US" altLang="zh-TW" dirty="0">
                          <a:latin typeface="Arial" panose="020B0604020202020204" pitchFamily="34" charset="0"/>
                        </a:rPr>
                        <a:t>(</a:t>
                      </a:r>
                      <a:r>
                        <a:rPr lang="zh-TW" altLang="en-US" dirty="0">
                          <a:latin typeface="Arial" panose="020B0604020202020204" pitchFamily="34" charset="0"/>
                        </a:rPr>
                        <a:t>內部訓練、外部培訓</a:t>
                      </a:r>
                      <a:r>
                        <a:rPr lang="en-US" altLang="zh-TW" dirty="0">
                          <a:latin typeface="Arial" panose="020B0604020202020204" pitchFamily="34" charset="0"/>
                        </a:rPr>
                        <a:t>)</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dirty="0">
                          <a:solidFill>
                            <a:srgbClr val="0070C0"/>
                          </a:solidFill>
                        </a:rPr>
                        <a:t>AWS</a:t>
                      </a:r>
                      <a:r>
                        <a:rPr lang="zh-TW" altLang="en-US" b="1" dirty="0">
                          <a:solidFill>
                            <a:srgbClr val="0070C0"/>
                          </a:solidFill>
                        </a:rPr>
                        <a:t>公開班</a:t>
                      </a:r>
                      <a:r>
                        <a:rPr lang="zh-TW" altLang="en-US" dirty="0"/>
                        <a:t>；</a:t>
                      </a:r>
                      <a:r>
                        <a:rPr lang="en-US" altLang="zh-TW" dirty="0"/>
                        <a:t>AWS</a:t>
                      </a:r>
                      <a:r>
                        <a:rPr lang="zh-TW" altLang="en-US" dirty="0"/>
                        <a:t> </a:t>
                      </a:r>
                      <a:r>
                        <a:rPr lang="en-US" altLang="zh-TW" dirty="0"/>
                        <a:t>Professional Services</a:t>
                      </a:r>
                      <a:r>
                        <a:rPr lang="zh-TW" altLang="en-US" dirty="0"/>
                        <a:t> </a:t>
                      </a:r>
                      <a:r>
                        <a:rPr lang="en-US" altLang="zh-TW" dirty="0"/>
                        <a:t>(ProServe)</a:t>
                      </a:r>
                      <a:r>
                        <a:rPr lang="zh-TW" altLang="en-US" b="1" dirty="0">
                          <a:solidFill>
                            <a:srgbClr val="0070C0"/>
                          </a:solidFill>
                        </a:rPr>
                        <a:t>工作坊</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3166298073"/>
              </p:ext>
            </p:extLst>
          </p:nvPr>
        </p:nvGraphicFramePr>
        <p:xfrm>
          <a:off x="10477297" y="323818"/>
          <a:ext cx="1574359" cy="2864096"/>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r>
                        <a:rPr lang="zh-TW" altLang="en-US" sz="1050" b="0" dirty="0">
                          <a:solidFill>
                            <a:schemeClr val="tx1"/>
                          </a:solidFill>
                        </a:rPr>
                        <a:t>計畫提交時程</a:t>
                      </a: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algn="ctr" defTabSz="914400" rtl="0" eaLnBrk="1" latinLnBrk="0" hangingPunct="1"/>
                      <a:r>
                        <a:rPr lang="zh-TW" altLang="en-US" sz="1000" b="1" kern="1200" dirty="0">
                          <a:solidFill>
                            <a:schemeClr val="tx1"/>
                          </a:solidFill>
                          <a:latin typeface="+mn-lt"/>
                          <a:ea typeface="+mn-ea"/>
                          <a:cs typeface="+mn-cs"/>
                        </a:rPr>
                        <a:t>第一梯次 </a:t>
                      </a:r>
                      <a:r>
                        <a:rPr lang="en-US" altLang="zh-TW" sz="1000" b="1" kern="1200" dirty="0">
                          <a:solidFill>
                            <a:schemeClr val="tx1"/>
                          </a:solidFill>
                          <a:latin typeface="+mn-lt"/>
                          <a:ea typeface="+mn-ea"/>
                          <a:cs typeface="+mn-cs"/>
                        </a:rPr>
                        <a:t>12/1</a:t>
                      </a:r>
                      <a:r>
                        <a:rPr lang="zh-TW" altLang="en-US" sz="1000" b="1" kern="1200" dirty="0">
                          <a:solidFill>
                            <a:schemeClr val="tx1"/>
                          </a:solidFill>
                          <a:latin typeface="+mn-lt"/>
                          <a:ea typeface="+mn-ea"/>
                          <a:cs typeface="+mn-cs"/>
                        </a:rPr>
                        <a:t> </a:t>
                      </a:r>
                      <a:r>
                        <a:rPr lang="en-US" altLang="zh-TW" sz="1000" b="1" kern="1200" dirty="0">
                          <a:solidFill>
                            <a:srgbClr val="FF0000"/>
                          </a:solidFill>
                          <a:latin typeface="+mn-lt"/>
                          <a:ea typeface="+mn-ea"/>
                          <a:cs typeface="+mn-cs"/>
                        </a:rPr>
                        <a:t>~</a:t>
                      </a:r>
                      <a:r>
                        <a:rPr lang="zh-TW" altLang="en-US" sz="1000" b="1" kern="1200" dirty="0">
                          <a:solidFill>
                            <a:srgbClr val="FF0000"/>
                          </a:solidFill>
                          <a:latin typeface="+mn-lt"/>
                          <a:ea typeface="+mn-ea"/>
                          <a:cs typeface="+mn-cs"/>
                        </a:rPr>
                        <a:t> </a:t>
                      </a:r>
                      <a:r>
                        <a:rPr lang="en-US" altLang="zh-TW" sz="1000" b="1" kern="1200" dirty="0">
                          <a:solidFill>
                            <a:srgbClr val="FF0000"/>
                          </a:solidFill>
                          <a:latin typeface="+mn-lt"/>
                          <a:ea typeface="+mn-ea"/>
                          <a:cs typeface="+mn-cs"/>
                        </a:rPr>
                        <a:t>12/31</a:t>
                      </a:r>
                    </a:p>
                    <a:p>
                      <a:pPr marL="0" algn="ctr" defTabSz="914400" rtl="0" eaLnBrk="1" latinLnBrk="0" hangingPunct="1"/>
                      <a:r>
                        <a:rPr lang="zh-TW" altLang="en-US" sz="700" b="0" kern="1200" dirty="0">
                          <a:solidFill>
                            <a:schemeClr val="bg1">
                              <a:lumMod val="50000"/>
                            </a:schemeClr>
                          </a:solidFill>
                          <a:latin typeface="+mn-lt"/>
                          <a:ea typeface="+mn-ea"/>
                          <a:cs typeface="+mn-cs"/>
                        </a:rPr>
                        <a:t>第二梯次 </a:t>
                      </a:r>
                      <a:r>
                        <a:rPr lang="en-US" altLang="zh-TW" sz="700" b="0" kern="1200" dirty="0">
                          <a:solidFill>
                            <a:schemeClr val="bg1">
                              <a:lumMod val="50000"/>
                            </a:schemeClr>
                          </a:solidFill>
                          <a:latin typeface="+mn-lt"/>
                          <a:ea typeface="+mn-ea"/>
                          <a:cs typeface="+mn-cs"/>
                        </a:rPr>
                        <a:t>1/2~3/31</a:t>
                      </a:r>
                      <a:endParaRPr lang="en-US" altLang="zh-TW" sz="1050" kern="1200" dirty="0">
                        <a:solidFill>
                          <a:schemeClr val="tx1"/>
                        </a:solidFill>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700" b="0" kern="1200" dirty="0">
                          <a:solidFill>
                            <a:schemeClr val="bg1">
                              <a:lumMod val="50000"/>
                            </a:schemeClr>
                          </a:solidFill>
                          <a:latin typeface="+mn-lt"/>
                          <a:ea typeface="+mn-ea"/>
                          <a:cs typeface="+mn-cs"/>
                        </a:rPr>
                        <a:t>第三梯次 </a:t>
                      </a:r>
                      <a:r>
                        <a:rPr lang="en-US" altLang="zh-TW" sz="700" b="0" kern="1200" dirty="0">
                          <a:solidFill>
                            <a:schemeClr val="bg1">
                              <a:lumMod val="50000"/>
                            </a:schemeClr>
                          </a:solidFill>
                          <a:latin typeface="+mn-lt"/>
                          <a:ea typeface="+mn-ea"/>
                          <a:cs typeface="+mn-cs"/>
                        </a:rPr>
                        <a:t>4/1~ 9/30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r>
                        <a:rPr lang="zh-TW" altLang="en-US" sz="1050" dirty="0"/>
                        <a:t>計畫執行期間</a:t>
                      </a: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900" kern="1200" dirty="0">
                          <a:solidFill>
                            <a:schemeClr val="tx1"/>
                          </a:solidFill>
                          <a:latin typeface="+mn-lt"/>
                          <a:ea typeface="+mn-ea"/>
                          <a:cs typeface="+mn-cs"/>
                        </a:rPr>
                        <a:t>計畫核定後開始上課，</a:t>
                      </a:r>
                      <a:endParaRPr lang="en-US" altLang="zh-TW" sz="900" kern="1200" dirty="0">
                        <a:solidFill>
                          <a:schemeClr val="tx1"/>
                        </a:solidFill>
                        <a:latin typeface="+mn-lt"/>
                        <a:ea typeface="+mn-ea"/>
                        <a:cs typeface="+mn-cs"/>
                      </a:endParaRPr>
                    </a:p>
                    <a:p>
                      <a:pPr algn="ctr"/>
                      <a:r>
                        <a:rPr lang="en-US" sz="900" kern="1200" dirty="0">
                          <a:solidFill>
                            <a:schemeClr val="tx1"/>
                          </a:solidFill>
                          <a:latin typeface="+mn-lt"/>
                          <a:ea typeface="+mn-ea"/>
                          <a:cs typeface="+mn-cs"/>
                        </a:rPr>
                        <a:t>2026/11/25</a:t>
                      </a:r>
                      <a:r>
                        <a:rPr lang="zh-TW" altLang="en-US" sz="900" kern="1200" dirty="0">
                          <a:solidFill>
                            <a:schemeClr val="tx1"/>
                          </a:solidFill>
                          <a:latin typeface="+mn-lt"/>
                          <a:ea typeface="+mn-ea"/>
                          <a:cs typeface="+mn-cs"/>
                        </a:rPr>
                        <a:t>前完成課程</a:t>
                      </a:r>
                      <a:endParaRPr lang="en-US" sz="9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r>
                        <a:rPr lang="zh-TW" altLang="en-US" sz="1050" dirty="0"/>
                        <a:t>主辦單位</a:t>
                      </a: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勞動部</a:t>
                      </a:r>
                      <a:endParaRPr lang="en-US" altLang="zh-TW" sz="1050" dirty="0"/>
                    </a:p>
                    <a:p>
                      <a:pPr algn="ctr"/>
                      <a:r>
                        <a:rPr lang="zh-TW" altLang="en-US" sz="1050" dirty="0"/>
                        <a:t>勞動力發展署</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r>
                        <a:rPr lang="zh-TW" altLang="en-US" sz="1050" dirty="0"/>
                        <a:t>參考資料</a:t>
                      </a: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dirty="0">
                          <a:hlinkClick r:id="rId3"/>
                        </a:rPr>
                        <a:t>申請須知</a:t>
                      </a:r>
                      <a:endParaRPr lang="en-US" altLang="zh-TW" sz="1050" dirty="0"/>
                    </a:p>
                    <a:p>
                      <a:pPr algn="ctr"/>
                      <a:r>
                        <a:rPr lang="en-US" altLang="zh-TW" sz="1050" dirty="0">
                          <a:hlinkClick r:id="rId4"/>
                        </a:rPr>
                        <a:t>AWS</a:t>
                      </a:r>
                      <a:r>
                        <a:rPr lang="zh-TW" altLang="en-US" sz="1050" dirty="0">
                          <a:hlinkClick r:id="rId4"/>
                        </a:rPr>
                        <a:t>培訓課程</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p:txBody>
          <a:bodyPr/>
          <a:lstStyle/>
          <a:p>
            <a:r>
              <a:rPr lang="zh-TW" altLang="en-US" dirty="0"/>
              <a:t>大人提 </a:t>
            </a:r>
            <a:r>
              <a:rPr lang="en-US" altLang="zh-TW" sz="2000" dirty="0"/>
              <a:t>(</a:t>
            </a:r>
            <a:r>
              <a:rPr lang="zh-TW" altLang="en-US" sz="2000" dirty="0"/>
              <a:t>企業人力資源提升計畫</a:t>
            </a:r>
            <a:r>
              <a:rPr lang="en-US" altLang="zh-TW" sz="2000" dirty="0"/>
              <a:t>)</a:t>
            </a:r>
            <a:endParaRPr 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fld id="{EB4B8DE2-A4E8-46E4-8BBF-D75455EFF32C}" type="slidenum">
              <a:rPr lang="en-US" smtClean="0"/>
              <a:pPr/>
              <a:t>21</a:t>
            </a:fld>
            <a:endParaRPr lang="en-US" dirty="0"/>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補助對象</a:t>
            </a:r>
            <a:endParaRPr lang="en-US" b="1" dirty="0">
              <a:solidFill>
                <a:schemeClr val="bg1"/>
              </a:solidFill>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補助金額</a:t>
            </a:r>
            <a:endParaRPr lang="en-US" b="1" dirty="0">
              <a:solidFill>
                <a:schemeClr val="bg1"/>
              </a:solidFill>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補助重點</a:t>
            </a:r>
            <a:endParaRPr lang="en-US" b="1" dirty="0">
              <a:solidFill>
                <a:schemeClr val="bg1"/>
              </a:solidFill>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提案方向</a:t>
            </a:r>
            <a:endParaRPr lang="en-US" b="1" dirty="0">
              <a:solidFill>
                <a:schemeClr val="bg1"/>
              </a:solidFill>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計畫提交時程</a:t>
            </a:r>
            <a:endParaRPr lang="en-US" sz="1000" b="1" dirty="0">
              <a:solidFill>
                <a:schemeClr val="bg1"/>
              </a:solidFill>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計畫執行期間</a:t>
            </a:r>
            <a:endParaRPr lang="en-US" sz="1000" b="1" dirty="0">
              <a:solidFill>
                <a:schemeClr val="bg1"/>
              </a:solidFill>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主辦單位</a:t>
            </a:r>
            <a:endParaRPr lang="en-US" sz="1000" b="1" dirty="0">
              <a:solidFill>
                <a:schemeClr val="bg1"/>
              </a:solidFill>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參考資料</a:t>
            </a:r>
            <a:endParaRPr lang="en-US" sz="1000" b="1" dirty="0">
              <a:solidFill>
                <a:schemeClr val="bg1"/>
              </a:solidFill>
            </a:endParaRPr>
          </a:p>
        </p:txBody>
      </p:sp>
      <p:sp>
        <p:nvSpPr>
          <p:cNvPr id="17" name="TextBox 16">
            <a:hlinkClick r:id="rId4"/>
            <a:extLst>
              <a:ext uri="{FF2B5EF4-FFF2-40B4-BE49-F238E27FC236}">
                <a16:creationId xmlns:a16="http://schemas.microsoft.com/office/drawing/2014/main" id="{3B159274-38A2-427B-A098-DE8B0D816F5F}"/>
              </a:ext>
            </a:extLst>
          </p:cNvPr>
          <p:cNvSpPr txBox="1"/>
          <p:nvPr/>
        </p:nvSpPr>
        <p:spPr>
          <a:xfrm>
            <a:off x="7489308" y="5431926"/>
            <a:ext cx="3571931" cy="340519"/>
          </a:xfrm>
          <a:prstGeom prst="roundRect">
            <a:avLst/>
          </a:prstGeom>
          <a:solidFill>
            <a:schemeClr val="accent1">
              <a:lumMod val="60000"/>
              <a:lumOff val="40000"/>
            </a:schemeClr>
          </a:solidFill>
          <a:ln>
            <a:solidFill>
              <a:srgbClr val="50B7E9"/>
            </a:solidFill>
          </a:ln>
          <a:effectLst>
            <a:outerShdw blurRad="50800" dist="38100" dir="2700000" algn="tl" rotWithShape="0">
              <a:prstClr val="black">
                <a:alpha val="40000"/>
              </a:prstClr>
            </a:outerShdw>
          </a:effectLst>
        </p:spPr>
        <p:txBody>
          <a:bodyPr wrap="square" lIns="0" rIns="0" rtlCol="0">
            <a:spAutoFit/>
          </a:bodyPr>
          <a:lstStyle>
            <a:defPPr>
              <a:defRPr lang="en-US"/>
            </a:defPPr>
            <a:lvl1pPr algn="ctr">
              <a:defRPr sz="1400" b="1">
                <a:solidFill>
                  <a:schemeClr val="bg1"/>
                </a:solidFill>
              </a:defRPr>
            </a:lvl1pPr>
          </a:lstStyle>
          <a:p>
            <a:r>
              <a:rPr lang="en-US" altLang="zh-TW" dirty="0"/>
              <a:t>AWS</a:t>
            </a:r>
            <a:r>
              <a:rPr lang="zh-TW" altLang="en-US" dirty="0"/>
              <a:t> 付費培訓課程 請點此連結至</a:t>
            </a:r>
            <a:r>
              <a:rPr lang="zh-TW" altLang="en-US"/>
              <a:t>官網</a:t>
            </a:r>
            <a:endParaRPr lang="en-US" dirty="0"/>
          </a:p>
        </p:txBody>
      </p:sp>
      <p:grpSp>
        <p:nvGrpSpPr>
          <p:cNvPr id="16" name="Group 15">
            <a:extLst>
              <a:ext uri="{FF2B5EF4-FFF2-40B4-BE49-F238E27FC236}">
                <a16:creationId xmlns:a16="http://schemas.microsoft.com/office/drawing/2014/main" id="{D07E338A-A29A-4EA6-87CD-D3666DE37D13}"/>
              </a:ext>
            </a:extLst>
          </p:cNvPr>
          <p:cNvGrpSpPr/>
          <p:nvPr/>
        </p:nvGrpSpPr>
        <p:grpSpPr>
          <a:xfrm>
            <a:off x="10477297" y="3350626"/>
            <a:ext cx="1537795" cy="1684406"/>
            <a:chOff x="2542648" y="3397717"/>
            <a:chExt cx="2178973" cy="2386713"/>
          </a:xfrm>
        </p:grpSpPr>
        <p:pic>
          <p:nvPicPr>
            <p:cNvPr id="19" name="Picture 18">
              <a:extLst>
                <a:ext uri="{FF2B5EF4-FFF2-40B4-BE49-F238E27FC236}">
                  <a16:creationId xmlns:a16="http://schemas.microsoft.com/office/drawing/2014/main" id="{CCFD8B84-F354-49E5-BF3B-F427EB6471BF}"/>
                </a:ext>
              </a:extLst>
            </p:cNvPr>
            <p:cNvPicPr>
              <a:picLocks noChangeAspect="1"/>
            </p:cNvPicPr>
            <p:nvPr/>
          </p:nvPicPr>
          <p:blipFill>
            <a:blip r:embed="rId5">
              <a:duotone>
                <a:prstClr val="black"/>
                <a:schemeClr val="tx2">
                  <a:tint val="45000"/>
                  <a:satMod val="400000"/>
                </a:schemeClr>
              </a:duotone>
              <a:alphaModFix amt="50000"/>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p:blipFill>
          <p:spPr>
            <a:xfrm>
              <a:off x="2707765" y="3488236"/>
              <a:ext cx="1883229" cy="1883229"/>
            </a:xfrm>
            <a:prstGeom prst="rect">
              <a:avLst/>
            </a:prstGeom>
          </p:spPr>
        </p:pic>
        <p:sp>
          <p:nvSpPr>
            <p:cNvPr id="20" name="Title 2">
              <a:extLst>
                <a:ext uri="{FF2B5EF4-FFF2-40B4-BE49-F238E27FC236}">
                  <a16:creationId xmlns:a16="http://schemas.microsoft.com/office/drawing/2014/main" id="{62DC98BC-59D0-48E4-B5F4-F625077D5FEA}"/>
                </a:ext>
              </a:extLst>
            </p:cNvPr>
            <p:cNvSpPr txBox="1">
              <a:spLocks/>
            </p:cNvSpPr>
            <p:nvPr/>
          </p:nvSpPr>
          <p:spPr>
            <a:xfrm>
              <a:off x="2707765" y="5443436"/>
              <a:ext cx="1883229" cy="327077"/>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a:lstStyle>
            <a:p>
              <a:pPr algn="ctr"/>
              <a:r>
                <a:rPr lang="zh-TW" altLang="en-US" sz="1000" b="0" dirty="0">
                  <a:solidFill>
                    <a:srgbClr val="868787"/>
                  </a:solidFill>
                </a:rPr>
                <a:t>預約</a:t>
              </a:r>
              <a:r>
                <a:rPr lang="en-US" altLang="zh-TW" sz="1000" b="0" dirty="0">
                  <a:solidFill>
                    <a:srgbClr val="868787"/>
                  </a:solidFill>
                </a:rPr>
                <a:t>AWS</a:t>
              </a:r>
              <a:r>
                <a:rPr lang="zh-TW" altLang="en-US" sz="1000" b="0" dirty="0">
                  <a:solidFill>
                    <a:srgbClr val="868787"/>
                  </a:solidFill>
                </a:rPr>
                <a:t>專家索取</a:t>
              </a:r>
              <a:r>
                <a:rPr lang="en-US" altLang="zh-TW" sz="1000" b="0" dirty="0">
                  <a:solidFill>
                    <a:srgbClr val="868787"/>
                  </a:solidFill>
                </a:rPr>
                <a:t>SOP</a:t>
              </a:r>
              <a:endParaRPr lang="en-US" sz="1000" b="0" dirty="0">
                <a:solidFill>
                  <a:srgbClr val="868787"/>
                </a:solidFill>
              </a:endParaRPr>
            </a:p>
          </p:txBody>
        </p:sp>
        <p:sp>
          <p:nvSpPr>
            <p:cNvPr id="21" name="Rectangle: Rounded Corners 20">
              <a:extLst>
                <a:ext uri="{FF2B5EF4-FFF2-40B4-BE49-F238E27FC236}">
                  <a16:creationId xmlns:a16="http://schemas.microsoft.com/office/drawing/2014/main" id="{696874CC-CE36-42FB-ADD7-5EA075557B8E}"/>
                </a:ext>
              </a:extLst>
            </p:cNvPr>
            <p:cNvSpPr/>
            <p:nvPr/>
          </p:nvSpPr>
          <p:spPr>
            <a:xfrm>
              <a:off x="2542648" y="3397717"/>
              <a:ext cx="2178973" cy="2386713"/>
            </a:xfrm>
            <a:prstGeom prst="roundRect">
              <a:avLst>
                <a:gd name="adj" fmla="val 453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grpSp>
      <p:sp>
        <p:nvSpPr>
          <p:cNvPr id="27" name="TextBox 26">
            <a:hlinkClick r:id="rId7" action="ppaction://hlinksldjump"/>
            <a:extLst>
              <a:ext uri="{FF2B5EF4-FFF2-40B4-BE49-F238E27FC236}">
                <a16:creationId xmlns:a16="http://schemas.microsoft.com/office/drawing/2014/main" id="{99DD290B-E443-4A57-B7CB-9F326937F0F0}"/>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30" name="TextBox 29">
            <a:hlinkClick r:id="rId8" action="ppaction://hlinksldjump"/>
            <a:extLst>
              <a:ext uri="{FF2B5EF4-FFF2-40B4-BE49-F238E27FC236}">
                <a16:creationId xmlns:a16="http://schemas.microsoft.com/office/drawing/2014/main" id="{2A7EBD5A-15BC-4709-887F-774090A32885}"/>
              </a:ext>
            </a:extLst>
          </p:cNvPr>
          <p:cNvSpPr txBox="1"/>
          <p:nvPr/>
        </p:nvSpPr>
        <p:spPr>
          <a:xfrm>
            <a:off x="10890155" y="6201232"/>
            <a:ext cx="1161288" cy="230832"/>
          </a:xfrm>
          <a:prstGeom prst="rect">
            <a:avLst/>
          </a:prstGeom>
          <a:solidFill>
            <a:srgbClr val="1D72D4">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人才培訓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3208823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EA72F-1524-5BC4-1BCC-8390602F999E}"/>
            </a:ext>
          </a:extLst>
        </p:cNvPr>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BE1B0DC5-5DBB-6728-AEB5-35B596AAA608}"/>
              </a:ext>
            </a:extLst>
          </p:cNvPr>
          <p:cNvGraphicFramePr>
            <a:graphicFrameLocks noGrp="1"/>
          </p:cNvGraphicFramePr>
          <p:nvPr>
            <p:extLst>
              <p:ext uri="{D42A27DB-BD31-4B8C-83A1-F6EECF244321}">
                <p14:modId xmlns:p14="http://schemas.microsoft.com/office/powerpoint/2010/main" val="2080637725"/>
              </p:ext>
            </p:extLst>
          </p:nvPr>
        </p:nvGraphicFramePr>
        <p:xfrm>
          <a:off x="10477297" y="323818"/>
          <a:ext cx="1574359" cy="2858295"/>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r>
                        <a:rPr lang="zh-TW" altLang="en-US" sz="1050" b="0" dirty="0">
                          <a:solidFill>
                            <a:schemeClr val="tx1"/>
                          </a:solidFill>
                        </a:rPr>
                        <a:t>計畫提交時程</a:t>
                      </a: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b="1" dirty="0">
                          <a:solidFill>
                            <a:srgbClr val="FF0000"/>
                          </a:solidFill>
                        </a:rPr>
                        <a:t>預計</a:t>
                      </a:r>
                      <a:r>
                        <a:rPr lang="en-US" altLang="zh-TW" sz="1050" b="1" dirty="0">
                          <a:solidFill>
                            <a:srgbClr val="FF0000"/>
                          </a:solidFill>
                        </a:rPr>
                        <a:t>2025/12</a:t>
                      </a:r>
                      <a:r>
                        <a:rPr lang="zh-TW" altLang="en-US" sz="1050" b="1" dirty="0">
                          <a:solidFill>
                            <a:srgbClr val="FF0000"/>
                          </a:solidFill>
                        </a:rPr>
                        <a:t>月公告</a:t>
                      </a:r>
                      <a:endParaRPr lang="en-US" altLang="zh-TW" sz="1000" b="0" dirty="0">
                        <a:solidFill>
                          <a:schemeClr val="bg1">
                            <a:lumMod val="50000"/>
                          </a:schemeClr>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bg1">
                              <a:lumMod val="50000"/>
                            </a:schemeClr>
                          </a:solidFill>
                        </a:rPr>
                        <a:t>2024/12/16~10/31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r>
                        <a:rPr lang="zh-TW" altLang="en-US" sz="1050" dirty="0"/>
                        <a:t>計畫執行期間</a:t>
                      </a: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000000"/>
                          </a:solidFill>
                          <a:effectLst/>
                          <a:uLnTx/>
                          <a:uFillTx/>
                          <a:latin typeface="+mn-lt"/>
                          <a:ea typeface="+mn-ea"/>
                          <a:cs typeface="+mn-cs"/>
                        </a:rPr>
                        <a:t>前一年度</a:t>
                      </a:r>
                      <a:r>
                        <a:rPr kumimoji="0" lang="en-US" altLang="zh-TW" sz="900" b="0" i="0" u="none" strike="noStrike" kern="1200" cap="none" spc="0" normalizeH="0" baseline="0" noProof="0" dirty="0">
                          <a:ln>
                            <a:noFill/>
                          </a:ln>
                          <a:solidFill>
                            <a:srgbClr val="000000"/>
                          </a:solidFill>
                          <a:effectLst/>
                          <a:uLnTx/>
                          <a:uFillTx/>
                          <a:latin typeface="+mn-lt"/>
                          <a:ea typeface="+mn-ea"/>
                          <a:cs typeface="+mn-cs"/>
                        </a:rPr>
                        <a:t>12</a:t>
                      </a:r>
                      <a:r>
                        <a:rPr kumimoji="0" lang="zh-TW" altLang="en-US" sz="900" b="0" i="0" u="none" strike="noStrike" kern="1200" cap="none" spc="0" normalizeH="0" baseline="0" noProof="0" dirty="0">
                          <a:ln>
                            <a:noFill/>
                          </a:ln>
                          <a:solidFill>
                            <a:srgbClr val="000000"/>
                          </a:solidFill>
                          <a:effectLst/>
                          <a:uLnTx/>
                          <a:uFillTx/>
                          <a:latin typeface="+mn-lt"/>
                          <a:ea typeface="+mn-ea"/>
                          <a:cs typeface="+mn-cs"/>
                        </a:rPr>
                        <a:t>月</a:t>
                      </a:r>
                      <a:r>
                        <a:rPr kumimoji="0" lang="en-US" altLang="zh-TW" sz="900" b="0" i="0" u="none" strike="noStrike" kern="1200" cap="none" spc="0" normalizeH="0" baseline="0" noProof="0" dirty="0">
                          <a:ln>
                            <a:noFill/>
                          </a:ln>
                          <a:solidFill>
                            <a:srgbClr val="000000"/>
                          </a:solidFill>
                          <a:effectLst/>
                          <a:uLnTx/>
                          <a:uFillTx/>
                          <a:latin typeface="+mn-lt"/>
                          <a:ea typeface="+mn-ea"/>
                          <a:cs typeface="+mn-cs"/>
                        </a:rPr>
                        <a:t>16</a:t>
                      </a:r>
                      <a:r>
                        <a:rPr kumimoji="0" lang="zh-TW" altLang="en-US" sz="900" b="0" i="0" u="none" strike="noStrike" kern="1200" cap="none" spc="0" normalizeH="0" baseline="0" noProof="0" dirty="0">
                          <a:ln>
                            <a:noFill/>
                          </a:ln>
                          <a:solidFill>
                            <a:srgbClr val="000000"/>
                          </a:solidFill>
                          <a:effectLst/>
                          <a:uLnTx/>
                          <a:uFillTx/>
                          <a:latin typeface="+mn-lt"/>
                          <a:ea typeface="+mn-ea"/>
                          <a:cs typeface="+mn-cs"/>
                        </a:rPr>
                        <a:t>日起</a:t>
                      </a:r>
                      <a:endParaRPr kumimoji="0" lang="en-US" altLang="zh-TW" sz="9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000000"/>
                          </a:solidFill>
                          <a:effectLst/>
                          <a:uLnTx/>
                          <a:uFillTx/>
                          <a:latin typeface="+mn-lt"/>
                          <a:ea typeface="+mn-ea"/>
                          <a:cs typeface="+mn-cs"/>
                        </a:rPr>
                        <a:t>至當年度</a:t>
                      </a:r>
                      <a:r>
                        <a:rPr kumimoji="0" lang="en-US" altLang="zh-TW" sz="900" b="0" i="0" u="none" strike="noStrike" kern="1200" cap="none" spc="0" normalizeH="0" baseline="0" noProof="0" dirty="0">
                          <a:ln>
                            <a:noFill/>
                          </a:ln>
                          <a:solidFill>
                            <a:srgbClr val="000000"/>
                          </a:solidFill>
                          <a:effectLst/>
                          <a:uLnTx/>
                          <a:uFillTx/>
                          <a:latin typeface="+mn-lt"/>
                          <a:ea typeface="+mn-ea"/>
                          <a:cs typeface="+mn-cs"/>
                        </a:rPr>
                        <a:t>11</a:t>
                      </a:r>
                      <a:r>
                        <a:rPr kumimoji="0" lang="zh-TW" altLang="en-US" sz="900" b="0" i="0" u="none" strike="noStrike" kern="1200" cap="none" spc="0" normalizeH="0" baseline="0" noProof="0" dirty="0">
                          <a:ln>
                            <a:noFill/>
                          </a:ln>
                          <a:solidFill>
                            <a:srgbClr val="000000"/>
                          </a:solidFill>
                          <a:effectLst/>
                          <a:uLnTx/>
                          <a:uFillTx/>
                          <a:latin typeface="+mn-lt"/>
                          <a:ea typeface="+mn-ea"/>
                          <a:cs typeface="+mn-cs"/>
                        </a:rPr>
                        <a:t>月</a:t>
                      </a:r>
                      <a:r>
                        <a:rPr kumimoji="0" lang="en-US" altLang="zh-TW" sz="900" b="0" i="0" u="none" strike="noStrike" kern="1200" cap="none" spc="0" normalizeH="0" baseline="0" noProof="0" dirty="0">
                          <a:ln>
                            <a:noFill/>
                          </a:ln>
                          <a:solidFill>
                            <a:srgbClr val="000000"/>
                          </a:solidFill>
                          <a:effectLst/>
                          <a:uLnTx/>
                          <a:uFillTx/>
                          <a:latin typeface="+mn-lt"/>
                          <a:ea typeface="+mn-ea"/>
                          <a:cs typeface="+mn-cs"/>
                        </a:rPr>
                        <a:t>15</a:t>
                      </a:r>
                      <a:r>
                        <a:rPr kumimoji="0" lang="zh-TW" altLang="en-US" sz="900" b="0" i="0" u="none" strike="noStrike" kern="1200" cap="none" spc="0" normalizeH="0" baseline="0" noProof="0" dirty="0">
                          <a:ln>
                            <a:noFill/>
                          </a:ln>
                          <a:solidFill>
                            <a:srgbClr val="000000"/>
                          </a:solidFill>
                          <a:effectLst/>
                          <a:uLnTx/>
                          <a:uFillTx/>
                          <a:latin typeface="+mn-lt"/>
                          <a:ea typeface="+mn-ea"/>
                          <a:cs typeface="+mn-cs"/>
                        </a:rPr>
                        <a:t>日止</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r>
                        <a:rPr lang="zh-TW" altLang="en-US" sz="1050" dirty="0"/>
                        <a:t>主辦單位</a:t>
                      </a: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勞動部</a:t>
                      </a:r>
                      <a:endParaRPr lang="en-US" altLang="zh-TW" sz="1050" dirty="0"/>
                    </a:p>
                    <a:p>
                      <a:pPr algn="ctr"/>
                      <a:r>
                        <a:rPr lang="zh-TW" altLang="en-US" sz="1050" dirty="0"/>
                        <a:t>勞動力發展署</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r>
                        <a:rPr lang="zh-TW" altLang="en-US" sz="1050" dirty="0"/>
                        <a:t>參考資料</a:t>
                      </a: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dirty="0">
                          <a:hlinkClick r:id="rId3"/>
                        </a:rPr>
                        <a:t>申請須知</a:t>
                      </a:r>
                      <a:endParaRPr lang="en-US" altLang="zh-TW" sz="105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50" dirty="0">
                          <a:hlinkClick r:id="rId4"/>
                        </a:rPr>
                        <a:t>AWS</a:t>
                      </a:r>
                      <a:r>
                        <a:rPr lang="zh-TW" altLang="en-US" sz="1050" dirty="0">
                          <a:hlinkClick r:id="rId4"/>
                        </a:rPr>
                        <a:t>培訓課程</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E99C79F8-F2C1-6652-6D32-87B5718CD294}"/>
              </a:ext>
            </a:extLst>
          </p:cNvPr>
          <p:cNvGraphicFramePr>
            <a:graphicFrameLocks noGrp="1"/>
          </p:cNvGraphicFramePr>
          <p:nvPr/>
        </p:nvGraphicFramePr>
        <p:xfrm>
          <a:off x="609600" y="1447132"/>
          <a:ext cx="8128000" cy="3966116"/>
        </p:xfrm>
        <a:graphic>
          <a:graphicData uri="http://schemas.openxmlformats.org/drawingml/2006/table">
            <a:tbl>
              <a:tblPr firstRow="1" bandRow="1">
                <a:tableStyleId>{5940675A-B579-460E-94D1-54222C63F5DA}</a:tableStyleId>
              </a:tblPr>
              <a:tblGrid>
                <a:gridCol w="2046136">
                  <a:extLst>
                    <a:ext uri="{9D8B030D-6E8A-4147-A177-3AD203B41FA5}">
                      <a16:colId xmlns:a16="http://schemas.microsoft.com/office/drawing/2014/main" val="270881897"/>
                    </a:ext>
                  </a:extLst>
                </a:gridCol>
                <a:gridCol w="6081864">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受僱勞工參加就業保險之人數在 </a:t>
                      </a:r>
                      <a:r>
                        <a:rPr lang="en-US" altLang="zh-TW" b="1" u="sng" dirty="0"/>
                        <a:t>50</a:t>
                      </a:r>
                      <a:r>
                        <a:rPr lang="zh-TW" altLang="en-US" b="1" u="sng" dirty="0"/>
                        <a:t> 人以下</a:t>
                      </a:r>
                      <a:r>
                        <a:rPr lang="zh-TW" altLang="en-US" dirty="0"/>
                        <a:t>之法人</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輔導及課程費用由政府</a:t>
                      </a:r>
                      <a:r>
                        <a:rPr lang="zh-TW" altLang="en-US" b="1" u="sng" dirty="0"/>
                        <a:t>全額</a:t>
                      </a:r>
                      <a:r>
                        <a:rPr lang="zh-TW" altLang="en-US" dirty="0"/>
                        <a:t>負擔</a:t>
                      </a:r>
                      <a:r>
                        <a:rPr lang="zh-TW" altLang="en-US" sz="1400" kern="1200" dirty="0">
                          <a:solidFill>
                            <a:schemeClr val="bg1">
                              <a:lumMod val="50000"/>
                            </a:schemeClr>
                          </a:solidFill>
                          <a:latin typeface="+mn-lt"/>
                          <a:ea typeface="+mn-ea"/>
                          <a:cs typeface="+mn-cs"/>
                        </a:rPr>
                        <a:t>，建議盡早申請</a:t>
                      </a:r>
                      <a:endParaRPr lang="en-US" sz="14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Arial" panose="020B0604020202020204" pitchFamily="34" charset="0"/>
                        </a:rPr>
                        <a:t>企業人才培訓相關之輔導諮詢、訓練執行費用</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r>
                        <a:rPr lang="zh-TW" altLang="en-US" dirty="0"/>
                        <a:t>成功案例</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線上申請，搭配</a:t>
                      </a:r>
                      <a:r>
                        <a:rPr lang="en-US" altLang="zh-TW" b="1" dirty="0">
                          <a:solidFill>
                            <a:schemeClr val="accent1"/>
                          </a:solidFill>
                        </a:rPr>
                        <a:t>AWS</a:t>
                      </a:r>
                      <a:r>
                        <a:rPr lang="zh-TW" altLang="en-US" b="1" dirty="0">
                          <a:solidFill>
                            <a:schemeClr val="accent1"/>
                          </a:solidFill>
                        </a:rPr>
                        <a:t>培訓夥伴公開班</a:t>
                      </a:r>
                      <a:r>
                        <a:rPr lang="zh-TW" altLang="en-US" dirty="0"/>
                        <a:t>課程</a:t>
                      </a:r>
                      <a:r>
                        <a:rPr lang="en-US" altLang="zh-TW" dirty="0"/>
                        <a:t>(e.g. UCOM</a:t>
                      </a:r>
                      <a:r>
                        <a:rPr lang="zh-TW" altLang="en-US" dirty="0"/>
                        <a:t>恆逸</a:t>
                      </a:r>
                      <a:r>
                        <a:rPr lang="en-US" altLang="zh-TW" dirty="0"/>
                        <a:t>)</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C28E5CD8-2DAF-FA08-79BC-0FF3F62FA81A}"/>
              </a:ext>
            </a:extLst>
          </p:cNvPr>
          <p:cNvSpPr>
            <a:spLocks noGrp="1"/>
          </p:cNvSpPr>
          <p:nvPr>
            <p:ph type="title"/>
          </p:nvPr>
        </p:nvSpPr>
        <p:spPr/>
        <p:txBody>
          <a:bodyPr/>
          <a:lstStyle/>
          <a:p>
            <a:r>
              <a:rPr lang="zh-TW" altLang="en-US" dirty="0"/>
              <a:t>小人提 </a:t>
            </a:r>
            <a:r>
              <a:rPr lang="en-US" altLang="zh-TW" sz="2000" dirty="0"/>
              <a:t>(</a:t>
            </a:r>
            <a:r>
              <a:rPr lang="zh-TW" altLang="en-US" sz="2000" dirty="0"/>
              <a:t>小型企業人力提升計畫</a:t>
            </a:r>
            <a:r>
              <a:rPr lang="en-US" altLang="zh-TW" sz="2000" dirty="0"/>
              <a:t>)</a:t>
            </a:r>
            <a:endParaRPr lang="en-US" sz="2000" dirty="0"/>
          </a:p>
        </p:txBody>
      </p:sp>
      <p:sp>
        <p:nvSpPr>
          <p:cNvPr id="4" name="Slide Number Placeholder 3">
            <a:extLst>
              <a:ext uri="{FF2B5EF4-FFF2-40B4-BE49-F238E27FC236}">
                <a16:creationId xmlns:a16="http://schemas.microsoft.com/office/drawing/2014/main" id="{7693C587-A2B2-422F-2207-3259D0CCD063}"/>
              </a:ext>
            </a:extLst>
          </p:cNvPr>
          <p:cNvSpPr>
            <a:spLocks noGrp="1"/>
          </p:cNvSpPr>
          <p:nvPr>
            <p:ph type="sldNum" sz="quarter" idx="12"/>
          </p:nvPr>
        </p:nvSpPr>
        <p:spPr/>
        <p:txBody>
          <a:bodyPr/>
          <a:lstStyle/>
          <a:p>
            <a:fld id="{EB4B8DE2-A4E8-46E4-8BBF-D75455EFF32C}" type="slidenum">
              <a:rPr lang="en-US" smtClean="0"/>
              <a:pPr/>
              <a:t>22</a:t>
            </a:fld>
            <a:endParaRPr lang="en-US" dirty="0"/>
          </a:p>
        </p:txBody>
      </p:sp>
      <p:sp>
        <p:nvSpPr>
          <p:cNvPr id="23" name="Rectangle 22">
            <a:extLst>
              <a:ext uri="{FF2B5EF4-FFF2-40B4-BE49-F238E27FC236}">
                <a16:creationId xmlns:a16="http://schemas.microsoft.com/office/drawing/2014/main" id="{2644A80E-BF73-82C8-23C7-C8FC01D4E4A0}"/>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補助對象</a:t>
            </a:r>
            <a:endParaRPr lang="en-US" b="1" dirty="0">
              <a:solidFill>
                <a:schemeClr val="bg1"/>
              </a:solidFill>
            </a:endParaRPr>
          </a:p>
        </p:txBody>
      </p:sp>
      <p:sp>
        <p:nvSpPr>
          <p:cNvPr id="25" name="Rectangle 24">
            <a:extLst>
              <a:ext uri="{FF2B5EF4-FFF2-40B4-BE49-F238E27FC236}">
                <a16:creationId xmlns:a16="http://schemas.microsoft.com/office/drawing/2014/main" id="{9871AB5D-319E-B686-AD6D-6ABF7732C277}"/>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補助金額</a:t>
            </a:r>
            <a:endParaRPr lang="en-US" b="1" dirty="0">
              <a:solidFill>
                <a:schemeClr val="bg1"/>
              </a:solidFill>
            </a:endParaRPr>
          </a:p>
        </p:txBody>
      </p:sp>
      <p:sp>
        <p:nvSpPr>
          <p:cNvPr id="26" name="Rectangle 25">
            <a:extLst>
              <a:ext uri="{FF2B5EF4-FFF2-40B4-BE49-F238E27FC236}">
                <a16:creationId xmlns:a16="http://schemas.microsoft.com/office/drawing/2014/main" id="{9ACDF629-4A4E-36F2-041E-1F772726603A}"/>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補助重點</a:t>
            </a:r>
            <a:endParaRPr lang="en-US" b="1" dirty="0">
              <a:solidFill>
                <a:schemeClr val="bg1"/>
              </a:solidFill>
            </a:endParaRPr>
          </a:p>
        </p:txBody>
      </p:sp>
      <p:sp>
        <p:nvSpPr>
          <p:cNvPr id="28" name="Rectangle 27">
            <a:extLst>
              <a:ext uri="{FF2B5EF4-FFF2-40B4-BE49-F238E27FC236}">
                <a16:creationId xmlns:a16="http://schemas.microsoft.com/office/drawing/2014/main" id="{644A302A-2BB0-5C6A-2031-62FB3C16A694}"/>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提案方向</a:t>
            </a:r>
            <a:endParaRPr lang="en-US" b="1" dirty="0">
              <a:solidFill>
                <a:schemeClr val="bg1"/>
              </a:solidFill>
            </a:endParaRPr>
          </a:p>
        </p:txBody>
      </p:sp>
      <p:sp>
        <p:nvSpPr>
          <p:cNvPr id="31" name="Rectangle: Rounded Corners 30">
            <a:extLst>
              <a:ext uri="{FF2B5EF4-FFF2-40B4-BE49-F238E27FC236}">
                <a16:creationId xmlns:a16="http://schemas.microsoft.com/office/drawing/2014/main" id="{EB1B17A8-0775-5302-4F6A-0888E2E2BBDD}"/>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計畫提交時程</a:t>
            </a:r>
            <a:endParaRPr lang="en-US" sz="1000" b="1" dirty="0">
              <a:solidFill>
                <a:schemeClr val="bg1"/>
              </a:solidFill>
            </a:endParaRPr>
          </a:p>
        </p:txBody>
      </p:sp>
      <p:sp>
        <p:nvSpPr>
          <p:cNvPr id="32" name="Rectangle: Rounded Corners 31">
            <a:extLst>
              <a:ext uri="{FF2B5EF4-FFF2-40B4-BE49-F238E27FC236}">
                <a16:creationId xmlns:a16="http://schemas.microsoft.com/office/drawing/2014/main" id="{3EF70D96-CC88-5169-D0A6-E559F5BE533A}"/>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計畫執行期間</a:t>
            </a:r>
            <a:endParaRPr lang="en-US" sz="1000" b="1" dirty="0">
              <a:solidFill>
                <a:schemeClr val="bg1"/>
              </a:solidFill>
            </a:endParaRPr>
          </a:p>
        </p:txBody>
      </p:sp>
      <p:sp>
        <p:nvSpPr>
          <p:cNvPr id="33" name="Rectangle: Rounded Corners 32">
            <a:extLst>
              <a:ext uri="{FF2B5EF4-FFF2-40B4-BE49-F238E27FC236}">
                <a16:creationId xmlns:a16="http://schemas.microsoft.com/office/drawing/2014/main" id="{B157F8C0-FA18-AAE6-CED5-E2C1D19CC49E}"/>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主辦單位</a:t>
            </a:r>
            <a:endParaRPr lang="en-US" sz="1000" b="1" dirty="0">
              <a:solidFill>
                <a:schemeClr val="bg1"/>
              </a:solidFill>
            </a:endParaRPr>
          </a:p>
        </p:txBody>
      </p:sp>
      <p:sp>
        <p:nvSpPr>
          <p:cNvPr id="34" name="Rectangle: Rounded Corners 33">
            <a:extLst>
              <a:ext uri="{FF2B5EF4-FFF2-40B4-BE49-F238E27FC236}">
                <a16:creationId xmlns:a16="http://schemas.microsoft.com/office/drawing/2014/main" id="{A26C3DD1-66D2-C2AD-7014-2D9BD36E91B8}"/>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參考資料</a:t>
            </a:r>
            <a:endParaRPr lang="en-US" sz="1000" b="1" dirty="0">
              <a:solidFill>
                <a:schemeClr val="bg1"/>
              </a:solidFill>
            </a:endParaRPr>
          </a:p>
        </p:txBody>
      </p:sp>
      <p:sp>
        <p:nvSpPr>
          <p:cNvPr id="18" name="TextBox 17">
            <a:hlinkClick r:id="rId4"/>
            <a:extLst>
              <a:ext uri="{FF2B5EF4-FFF2-40B4-BE49-F238E27FC236}">
                <a16:creationId xmlns:a16="http://schemas.microsoft.com/office/drawing/2014/main" id="{364A0DB2-0249-40AE-C2CF-69BF90306D91}"/>
              </a:ext>
            </a:extLst>
          </p:cNvPr>
          <p:cNvSpPr txBox="1"/>
          <p:nvPr/>
        </p:nvSpPr>
        <p:spPr>
          <a:xfrm>
            <a:off x="7489308" y="5431926"/>
            <a:ext cx="3571931" cy="340519"/>
          </a:xfrm>
          <a:prstGeom prst="roundRect">
            <a:avLst/>
          </a:prstGeom>
          <a:solidFill>
            <a:schemeClr val="accent1">
              <a:lumMod val="60000"/>
              <a:lumOff val="40000"/>
            </a:schemeClr>
          </a:solidFill>
          <a:ln>
            <a:solidFill>
              <a:srgbClr val="50B7E9"/>
            </a:solidFill>
          </a:ln>
          <a:effectLst>
            <a:outerShdw blurRad="50800" dist="38100" dir="2700000" algn="tl" rotWithShape="0">
              <a:prstClr val="black">
                <a:alpha val="40000"/>
              </a:prstClr>
            </a:outerShdw>
          </a:effectLst>
        </p:spPr>
        <p:txBody>
          <a:bodyPr wrap="square" lIns="0" rIns="0" rtlCol="0">
            <a:spAutoFit/>
          </a:bodyPr>
          <a:lstStyle>
            <a:defPPr>
              <a:defRPr lang="en-US"/>
            </a:defPPr>
            <a:lvl1pPr algn="ctr">
              <a:defRPr sz="1400" b="1">
                <a:solidFill>
                  <a:schemeClr val="bg1"/>
                </a:solidFill>
              </a:defRPr>
            </a:lvl1pPr>
          </a:lstStyle>
          <a:p>
            <a:r>
              <a:rPr lang="en-US" altLang="zh-TW" dirty="0"/>
              <a:t>AWS</a:t>
            </a:r>
            <a:r>
              <a:rPr lang="zh-TW" altLang="en-US" dirty="0"/>
              <a:t> 付費培訓課程 請點此連結至</a:t>
            </a:r>
            <a:r>
              <a:rPr lang="zh-TW" altLang="en-US"/>
              <a:t>官網</a:t>
            </a:r>
            <a:endParaRPr lang="en-US" dirty="0"/>
          </a:p>
        </p:txBody>
      </p:sp>
      <p:sp>
        <p:nvSpPr>
          <p:cNvPr id="17" name="TextBox 16">
            <a:hlinkClick r:id="rId5" action="ppaction://hlinksldjump"/>
            <a:extLst>
              <a:ext uri="{FF2B5EF4-FFF2-40B4-BE49-F238E27FC236}">
                <a16:creationId xmlns:a16="http://schemas.microsoft.com/office/drawing/2014/main" id="{B32F4CEB-55E8-857F-9CAE-84F00ACDA0B0}"/>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20" name="TextBox 19">
            <a:hlinkClick r:id="rId6" action="ppaction://hlinksldjump"/>
            <a:extLst>
              <a:ext uri="{FF2B5EF4-FFF2-40B4-BE49-F238E27FC236}">
                <a16:creationId xmlns:a16="http://schemas.microsoft.com/office/drawing/2014/main" id="{759DD684-24AD-8621-2768-61E7BAF9E651}"/>
              </a:ext>
            </a:extLst>
          </p:cNvPr>
          <p:cNvSpPr txBox="1"/>
          <p:nvPr/>
        </p:nvSpPr>
        <p:spPr>
          <a:xfrm>
            <a:off x="10890155" y="6201232"/>
            <a:ext cx="1161288" cy="230832"/>
          </a:xfrm>
          <a:prstGeom prst="rect">
            <a:avLst/>
          </a:prstGeom>
          <a:solidFill>
            <a:srgbClr val="1D72D4">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人才培訓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grpSp>
        <p:nvGrpSpPr>
          <p:cNvPr id="19" name="Group 18">
            <a:extLst>
              <a:ext uri="{FF2B5EF4-FFF2-40B4-BE49-F238E27FC236}">
                <a16:creationId xmlns:a16="http://schemas.microsoft.com/office/drawing/2014/main" id="{1B2ED405-9B4A-1070-6DF1-8887AF1EF795}"/>
              </a:ext>
            </a:extLst>
          </p:cNvPr>
          <p:cNvGrpSpPr/>
          <p:nvPr/>
        </p:nvGrpSpPr>
        <p:grpSpPr>
          <a:xfrm>
            <a:off x="10477297" y="3350626"/>
            <a:ext cx="1537795" cy="1684406"/>
            <a:chOff x="2542648" y="3397717"/>
            <a:chExt cx="2178973" cy="2386713"/>
          </a:xfrm>
        </p:grpSpPr>
        <p:pic>
          <p:nvPicPr>
            <p:cNvPr id="21" name="Picture 20">
              <a:extLst>
                <a:ext uri="{FF2B5EF4-FFF2-40B4-BE49-F238E27FC236}">
                  <a16:creationId xmlns:a16="http://schemas.microsoft.com/office/drawing/2014/main" id="{5BBC04EA-161D-DAE1-82F2-99DDC39DE357}"/>
                </a:ext>
              </a:extLst>
            </p:cNvPr>
            <p:cNvPicPr>
              <a:picLocks noChangeAspect="1"/>
            </p:cNvPicPr>
            <p:nvPr/>
          </p:nvPicPr>
          <p:blipFill>
            <a:blip r:embed="rId7">
              <a:duotone>
                <a:prstClr val="black"/>
                <a:schemeClr val="tx2">
                  <a:tint val="45000"/>
                  <a:satMod val="400000"/>
                </a:schemeClr>
              </a:duotone>
              <a:alphaModFix amt="50000"/>
              <a:extLst>
                <a:ext uri="{BEBA8EAE-BF5A-486C-A8C5-ECC9F3942E4B}">
                  <a14:imgProps xmlns:a14="http://schemas.microsoft.com/office/drawing/2010/main">
                    <a14:imgLayer r:embed="rId8">
                      <a14:imgEffect>
                        <a14:artisticGlowEdges/>
                      </a14:imgEffect>
                    </a14:imgLayer>
                  </a14:imgProps>
                </a:ext>
                <a:ext uri="{28A0092B-C50C-407E-A947-70E740481C1C}">
                  <a14:useLocalDpi xmlns:a14="http://schemas.microsoft.com/office/drawing/2010/main" val="0"/>
                </a:ext>
              </a:extLst>
            </a:blip>
            <a:srcRect/>
            <a:stretch/>
          </p:blipFill>
          <p:spPr>
            <a:xfrm>
              <a:off x="2707765" y="3488236"/>
              <a:ext cx="1883229" cy="1883229"/>
            </a:xfrm>
            <a:prstGeom prst="rect">
              <a:avLst/>
            </a:prstGeom>
          </p:spPr>
        </p:pic>
        <p:sp>
          <p:nvSpPr>
            <p:cNvPr id="22" name="Title 2">
              <a:extLst>
                <a:ext uri="{FF2B5EF4-FFF2-40B4-BE49-F238E27FC236}">
                  <a16:creationId xmlns:a16="http://schemas.microsoft.com/office/drawing/2014/main" id="{792143AE-75B9-EFE5-4B85-DB2EC0A76B06}"/>
                </a:ext>
              </a:extLst>
            </p:cNvPr>
            <p:cNvSpPr txBox="1">
              <a:spLocks/>
            </p:cNvSpPr>
            <p:nvPr/>
          </p:nvSpPr>
          <p:spPr>
            <a:xfrm>
              <a:off x="2707765" y="5443436"/>
              <a:ext cx="1883229" cy="327077"/>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a:lstStyle>
            <a:p>
              <a:pPr algn="ctr"/>
              <a:r>
                <a:rPr lang="zh-TW" altLang="en-US" sz="1000" b="0" dirty="0">
                  <a:solidFill>
                    <a:srgbClr val="868787"/>
                  </a:solidFill>
                </a:rPr>
                <a:t>預約</a:t>
              </a:r>
              <a:r>
                <a:rPr lang="en-US" altLang="zh-TW" sz="1000" b="0" dirty="0">
                  <a:solidFill>
                    <a:srgbClr val="868787"/>
                  </a:solidFill>
                </a:rPr>
                <a:t>AWS</a:t>
              </a:r>
              <a:r>
                <a:rPr lang="zh-TW" altLang="en-US" sz="1000" b="0" dirty="0">
                  <a:solidFill>
                    <a:srgbClr val="868787"/>
                  </a:solidFill>
                </a:rPr>
                <a:t>專家索取</a:t>
              </a:r>
              <a:r>
                <a:rPr lang="en-US" altLang="zh-TW" sz="1000" b="0" dirty="0">
                  <a:solidFill>
                    <a:srgbClr val="868787"/>
                  </a:solidFill>
                </a:rPr>
                <a:t>SOP</a:t>
              </a:r>
              <a:endParaRPr lang="en-US" sz="1000" b="0" dirty="0">
                <a:solidFill>
                  <a:srgbClr val="868787"/>
                </a:solidFill>
              </a:endParaRPr>
            </a:p>
          </p:txBody>
        </p:sp>
        <p:sp>
          <p:nvSpPr>
            <p:cNvPr id="24" name="Rectangle: Rounded Corners 23">
              <a:extLst>
                <a:ext uri="{FF2B5EF4-FFF2-40B4-BE49-F238E27FC236}">
                  <a16:creationId xmlns:a16="http://schemas.microsoft.com/office/drawing/2014/main" id="{9B4C138F-B14E-7F9E-6E53-FA0A8C38F051}"/>
                </a:ext>
              </a:extLst>
            </p:cNvPr>
            <p:cNvSpPr/>
            <p:nvPr/>
          </p:nvSpPr>
          <p:spPr>
            <a:xfrm>
              <a:off x="2542648" y="3397717"/>
              <a:ext cx="2178973" cy="2386713"/>
            </a:xfrm>
            <a:prstGeom prst="roundRect">
              <a:avLst>
                <a:gd name="adj" fmla="val 453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grpSp>
      <p:sp>
        <p:nvSpPr>
          <p:cNvPr id="6" name="TextBox 5">
            <a:extLst>
              <a:ext uri="{FF2B5EF4-FFF2-40B4-BE49-F238E27FC236}">
                <a16:creationId xmlns:a16="http://schemas.microsoft.com/office/drawing/2014/main" id="{617956B1-1034-35AE-FF02-63555010A294}"/>
              </a:ext>
            </a:extLst>
          </p:cNvPr>
          <p:cNvSpPr txBox="1"/>
          <p:nvPr/>
        </p:nvSpPr>
        <p:spPr>
          <a:xfrm>
            <a:off x="4285223" y="923476"/>
            <a:ext cx="6096000" cy="230832"/>
          </a:xfrm>
          <a:prstGeom prst="rect">
            <a:avLst/>
          </a:prstGeom>
          <a:noFill/>
        </p:spPr>
        <p:txBody>
          <a:bodyPr wrap="square">
            <a:spAutoFit/>
          </a:bodyPr>
          <a:lstStyle/>
          <a:p>
            <a:r>
              <a:rPr lang="zh-TW" altLang="en-US" sz="900" dirty="0"/>
              <a:t>前一年度</a:t>
            </a:r>
            <a:r>
              <a:rPr lang="en-US" altLang="zh-TW" sz="900" dirty="0"/>
              <a:t>12</a:t>
            </a:r>
            <a:r>
              <a:rPr lang="zh-TW" altLang="en-US" sz="900" dirty="0"/>
              <a:t>月</a:t>
            </a:r>
            <a:r>
              <a:rPr lang="en-US" altLang="zh-TW" sz="900" dirty="0"/>
              <a:t>16</a:t>
            </a:r>
            <a:r>
              <a:rPr lang="zh-TW" altLang="en-US" sz="900" dirty="0"/>
              <a:t>日起至當年度</a:t>
            </a:r>
            <a:r>
              <a:rPr lang="en-US" altLang="zh-TW" sz="900" dirty="0"/>
              <a:t>11</a:t>
            </a:r>
            <a:r>
              <a:rPr lang="zh-TW" altLang="en-US" sz="900" dirty="0"/>
              <a:t>月</a:t>
            </a:r>
            <a:r>
              <a:rPr lang="en-US" altLang="zh-TW" sz="900" dirty="0"/>
              <a:t>15</a:t>
            </a:r>
            <a:r>
              <a:rPr lang="zh-TW" altLang="en-US" sz="900" dirty="0"/>
              <a:t>日止</a:t>
            </a:r>
            <a:endParaRPr lang="en-US" sz="900" dirty="0"/>
          </a:p>
        </p:txBody>
      </p:sp>
      <p:sp>
        <p:nvSpPr>
          <p:cNvPr id="11" name="Arrow: Right 10">
            <a:extLst>
              <a:ext uri="{FF2B5EF4-FFF2-40B4-BE49-F238E27FC236}">
                <a16:creationId xmlns:a16="http://schemas.microsoft.com/office/drawing/2014/main" id="{6E32E40E-9BD4-DC3A-64D5-F237795A09F3}"/>
              </a:ext>
            </a:extLst>
          </p:cNvPr>
          <p:cNvSpPr/>
          <p:nvPr/>
        </p:nvSpPr>
        <p:spPr>
          <a:xfrm>
            <a:off x="8759625" y="393751"/>
            <a:ext cx="1856226" cy="722423"/>
          </a:xfrm>
          <a:prstGeom prst="rightArrow">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lvl="0" algn="ctr">
              <a:defRPr/>
            </a:pPr>
            <a:r>
              <a:rPr lang="zh-TW" altLang="en-US" sz="1000" b="1" dirty="0">
                <a:solidFill>
                  <a:schemeClr val="tx1"/>
                </a:solidFill>
              </a:rPr>
              <a:t>經費用完會提早截止</a:t>
            </a:r>
            <a:endParaRPr lang="en-US" altLang="zh-TW" sz="1000" b="1" dirty="0">
              <a:solidFill>
                <a:schemeClr val="tx1"/>
              </a:solidFill>
            </a:endParaRPr>
          </a:p>
          <a:p>
            <a:pPr lvl="0" algn="ctr">
              <a:defRPr/>
            </a:pPr>
            <a:r>
              <a:rPr lang="zh-TW" altLang="en-US" sz="1000" b="1" dirty="0">
                <a:solidFill>
                  <a:schemeClr val="tx1"/>
                </a:solidFill>
              </a:rPr>
              <a:t>建議公告時候立即線上申請</a:t>
            </a:r>
            <a:endParaRPr lang="en-US" sz="1000" b="1" dirty="0">
              <a:solidFill>
                <a:schemeClr val="tx1"/>
              </a:solidFill>
            </a:endParaRPr>
          </a:p>
        </p:txBody>
      </p:sp>
    </p:spTree>
    <p:extLst>
      <p:ext uri="{BB962C8B-B14F-4D97-AF65-F5344CB8AC3E}">
        <p14:creationId xmlns:p14="http://schemas.microsoft.com/office/powerpoint/2010/main" val="3329869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1727771535"/>
              </p:ext>
            </p:extLst>
          </p:nvPr>
        </p:nvGraphicFramePr>
        <p:xfrm>
          <a:off x="10477297" y="323818"/>
          <a:ext cx="1574359" cy="2978396"/>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r>
                        <a:rPr lang="zh-TW" altLang="en-US" sz="1050" b="0" dirty="0">
                          <a:solidFill>
                            <a:schemeClr val="tx1"/>
                          </a:solidFill>
                        </a:rPr>
                        <a:t>計畫提交時程</a:t>
                      </a: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50" dirty="0">
                          <a:solidFill>
                            <a:schemeClr val="tx1"/>
                          </a:solidFill>
                        </a:rPr>
                        <a:t>2025/1/14</a:t>
                      </a:r>
                      <a:r>
                        <a:rPr lang="zh-TW" altLang="en-US" sz="1050" dirty="0">
                          <a:solidFill>
                            <a:schemeClr val="tx1"/>
                          </a:solidFill>
                        </a:rPr>
                        <a:t> </a:t>
                      </a:r>
                      <a:r>
                        <a:rPr lang="en-US" altLang="zh-TW" sz="1050" b="1" dirty="0">
                          <a:solidFill>
                            <a:srgbClr val="FF0000"/>
                          </a:solidFill>
                        </a:rPr>
                        <a:t>~12/31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b="0" dirty="0">
                          <a:solidFill>
                            <a:schemeClr val="bg1">
                              <a:lumMod val="50000"/>
                            </a:schemeClr>
                          </a:solidFill>
                        </a:rPr>
                        <a:t>(</a:t>
                      </a:r>
                      <a:r>
                        <a:rPr lang="zh-TW" altLang="en-US" sz="900" b="0" dirty="0">
                          <a:solidFill>
                            <a:schemeClr val="bg1">
                              <a:lumMod val="50000"/>
                            </a:schemeClr>
                          </a:solidFill>
                        </a:rPr>
                        <a:t>或經費用罄截止</a:t>
                      </a:r>
                      <a:r>
                        <a:rPr lang="en-US" altLang="zh-TW" sz="900" b="0" dirty="0">
                          <a:solidFill>
                            <a:schemeClr val="bg1">
                              <a:lumMod val="50000"/>
                            </a:schemeClr>
                          </a:solidFill>
                        </a:rPr>
                        <a:t>)</a:t>
                      </a:r>
                      <a:endParaRPr lang="en-US" altLang="zh-TW" sz="1050" b="0" dirty="0">
                        <a:solidFill>
                          <a:schemeClr val="bg1">
                            <a:lumMod val="50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r>
                        <a:rPr lang="zh-TW" altLang="en-US" sz="1050" dirty="0"/>
                        <a:t>計畫執行期間</a:t>
                      </a: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900" kern="1200" dirty="0">
                          <a:solidFill>
                            <a:schemeClr val="tx1"/>
                          </a:solidFill>
                          <a:latin typeface="+mn-lt"/>
                          <a:ea typeface="+mn-ea"/>
                          <a:cs typeface="+mn-cs"/>
                        </a:rPr>
                        <a:t>應於</a:t>
                      </a:r>
                      <a:r>
                        <a:rPr lang="en-US" altLang="zh-TW" sz="900" kern="1200" dirty="0">
                          <a:solidFill>
                            <a:schemeClr val="tx1"/>
                          </a:solidFill>
                          <a:latin typeface="+mn-lt"/>
                          <a:ea typeface="+mn-ea"/>
                          <a:cs typeface="+mn-cs"/>
                        </a:rPr>
                        <a:t>114</a:t>
                      </a:r>
                      <a:r>
                        <a:rPr lang="zh-TW" altLang="en-US" sz="900" kern="1200" dirty="0">
                          <a:solidFill>
                            <a:schemeClr val="tx1"/>
                          </a:solidFill>
                          <a:latin typeface="+mn-lt"/>
                          <a:ea typeface="+mn-ea"/>
                          <a:cs typeface="+mn-cs"/>
                        </a:rPr>
                        <a:t>年</a:t>
                      </a:r>
                      <a:r>
                        <a:rPr lang="en-US" altLang="zh-TW" sz="900" kern="1200" dirty="0">
                          <a:solidFill>
                            <a:schemeClr val="tx1"/>
                          </a:solidFill>
                          <a:latin typeface="+mn-lt"/>
                          <a:ea typeface="+mn-ea"/>
                          <a:cs typeface="+mn-cs"/>
                        </a:rPr>
                        <a:t>12</a:t>
                      </a:r>
                      <a:r>
                        <a:rPr lang="zh-TW" altLang="en-US" sz="900" kern="1200" dirty="0">
                          <a:solidFill>
                            <a:schemeClr val="tx1"/>
                          </a:solidFill>
                          <a:latin typeface="+mn-lt"/>
                          <a:ea typeface="+mn-ea"/>
                          <a:cs typeface="+mn-cs"/>
                        </a:rPr>
                        <a:t>月</a:t>
                      </a:r>
                      <a:r>
                        <a:rPr lang="en-US" altLang="zh-TW" sz="900" kern="1200" dirty="0">
                          <a:solidFill>
                            <a:schemeClr val="tx1"/>
                          </a:solidFill>
                          <a:latin typeface="+mn-lt"/>
                          <a:ea typeface="+mn-ea"/>
                          <a:cs typeface="+mn-cs"/>
                        </a:rPr>
                        <a:t>31</a:t>
                      </a:r>
                      <a:r>
                        <a:rPr lang="zh-TW" altLang="en-US" sz="900" kern="1200" dirty="0">
                          <a:solidFill>
                            <a:schemeClr val="tx1"/>
                          </a:solidFill>
                          <a:latin typeface="+mn-lt"/>
                          <a:ea typeface="+mn-ea"/>
                          <a:cs typeface="+mn-cs"/>
                        </a:rPr>
                        <a:t>日前</a:t>
                      </a:r>
                      <a:endParaRPr lang="en-US" altLang="zh-TW" sz="900" kern="1200" dirty="0">
                        <a:solidFill>
                          <a:schemeClr val="tx1"/>
                        </a:solidFill>
                        <a:latin typeface="+mn-lt"/>
                        <a:ea typeface="+mn-ea"/>
                        <a:cs typeface="+mn-cs"/>
                      </a:endParaRPr>
                    </a:p>
                    <a:p>
                      <a:pPr algn="ctr"/>
                      <a:r>
                        <a:rPr lang="zh-TW" altLang="en-US" sz="900" kern="1200" dirty="0">
                          <a:solidFill>
                            <a:schemeClr val="tx1"/>
                          </a:solidFill>
                          <a:latin typeface="+mn-lt"/>
                          <a:ea typeface="+mn-ea"/>
                          <a:cs typeface="+mn-cs"/>
                        </a:rPr>
                        <a:t>完成培訓及購置軟體</a:t>
                      </a:r>
                      <a:endParaRPr lang="en-US" sz="9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r>
                        <a:rPr lang="zh-TW" altLang="en-US" sz="1050" dirty="0"/>
                        <a:t>主辦單位</a:t>
                      </a: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經濟部</a:t>
                      </a:r>
                      <a:endParaRPr lang="en-US" altLang="zh-TW" sz="1050" dirty="0"/>
                    </a:p>
                    <a:p>
                      <a:pPr algn="ctr"/>
                      <a:r>
                        <a:rPr lang="zh-TW" altLang="en-US" sz="1050" dirty="0"/>
                        <a:t>商業發展署</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r>
                        <a:rPr lang="zh-TW" altLang="en-US" sz="1050" dirty="0"/>
                        <a:t>參考資料</a:t>
                      </a: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dirty="0">
                          <a:hlinkClick r:id="rId3"/>
                        </a:rPr>
                        <a:t>計畫官網</a:t>
                      </a:r>
                      <a:endParaRPr lang="en-US" altLang="zh-TW" sz="1050" dirty="0">
                        <a:hlinkClick r:id="rId4"/>
                      </a:endParaRPr>
                    </a:p>
                    <a:p>
                      <a:pPr algn="ctr"/>
                      <a:r>
                        <a:rPr lang="en-US" altLang="zh-TW" sz="1050" dirty="0">
                          <a:hlinkClick r:id="rId5"/>
                        </a:rPr>
                        <a:t>AWS</a:t>
                      </a:r>
                      <a:r>
                        <a:rPr lang="zh-TW" altLang="en-US" sz="1050" dirty="0">
                          <a:hlinkClick r:id="rId5"/>
                        </a:rPr>
                        <a:t>培訓課程</a:t>
                      </a:r>
                      <a:endParaRPr lang="en-US" altLang="zh-TW" sz="1050" dirty="0"/>
                    </a:p>
                    <a:p>
                      <a:pPr algn="ctr"/>
                      <a:r>
                        <a:rPr lang="zh-TW" altLang="en-US" sz="1050" dirty="0">
                          <a:hlinkClick r:id="rId6"/>
                        </a:rPr>
                        <a:t>服務業培力懶人包</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extLst>
              <p:ext uri="{D42A27DB-BD31-4B8C-83A1-F6EECF244321}">
                <p14:modId xmlns:p14="http://schemas.microsoft.com/office/powerpoint/2010/main" val="632996287"/>
              </p:ext>
            </p:extLst>
          </p:nvPr>
        </p:nvGraphicFramePr>
        <p:xfrm>
          <a:off x="609600" y="1447132"/>
          <a:ext cx="9563100" cy="4529067"/>
        </p:xfrm>
        <a:graphic>
          <a:graphicData uri="http://schemas.openxmlformats.org/drawingml/2006/table">
            <a:tbl>
              <a:tblPr firstRow="1" bandRow="1">
                <a:tableStyleId>{5940675A-B579-460E-94D1-54222C63F5DA}</a:tableStyleId>
              </a:tblPr>
              <a:tblGrid>
                <a:gridCol w="1923047">
                  <a:extLst>
                    <a:ext uri="{9D8B030D-6E8A-4147-A177-3AD203B41FA5}">
                      <a16:colId xmlns:a16="http://schemas.microsoft.com/office/drawing/2014/main" val="270881897"/>
                    </a:ext>
                  </a:extLst>
                </a:gridCol>
                <a:gridCol w="7640053">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受僱勞工參加就業保險之人數在 </a:t>
                      </a:r>
                      <a:r>
                        <a:rPr lang="en-US" altLang="zh-TW" b="1" u="sng" dirty="0"/>
                        <a:t>30</a:t>
                      </a:r>
                      <a:r>
                        <a:rPr lang="zh-TW" altLang="en-US" b="1" u="sng" dirty="0"/>
                        <a:t> 人以下</a:t>
                      </a:r>
                      <a:r>
                        <a:rPr lang="zh-TW" altLang="en-US" b="1" u="none" dirty="0"/>
                        <a:t> </a:t>
                      </a:r>
                      <a:r>
                        <a:rPr kumimoji="0" lang="zh-TW" altLang="en-US" sz="1000" b="0" i="0" u="none" strike="noStrike" kern="1200" cap="none" spc="0" normalizeH="0" baseline="0" dirty="0">
                          <a:ln>
                            <a:noFill/>
                          </a:ln>
                          <a:solidFill>
                            <a:srgbClr val="FFFFFF">
                              <a:lumMod val="50000"/>
                            </a:srgbClr>
                          </a:solidFill>
                          <a:effectLst/>
                          <a:uLnTx/>
                          <a:uFillTx/>
                          <a:latin typeface="+mn-lt"/>
                          <a:ea typeface="+mn-ea"/>
                          <a:cs typeface="+mn-cs"/>
                        </a:rPr>
                        <a:t>或 </a:t>
                      </a:r>
                      <a:r>
                        <a:rPr kumimoji="0" lang="en-US" altLang="zh-TW" sz="1200" b="0" i="0" u="none" strike="noStrike" kern="1200" cap="none" spc="0" normalizeH="0" baseline="0" dirty="0">
                          <a:ln>
                            <a:noFill/>
                          </a:ln>
                          <a:solidFill>
                            <a:schemeClr val="tx1"/>
                          </a:solidFill>
                          <a:effectLst/>
                          <a:uLnTx/>
                          <a:uFillTx/>
                          <a:latin typeface="+mn-lt"/>
                          <a:ea typeface="+mn-ea"/>
                          <a:cs typeface="+mn-cs"/>
                        </a:rPr>
                        <a:t>113/1/1</a:t>
                      </a:r>
                      <a:r>
                        <a:rPr kumimoji="0" lang="zh-TW" altLang="en-US" sz="1200" b="0" i="0" u="none" strike="noStrike" kern="1200" cap="none" spc="0" normalizeH="0" baseline="0" dirty="0">
                          <a:ln>
                            <a:noFill/>
                          </a:ln>
                          <a:solidFill>
                            <a:schemeClr val="tx1"/>
                          </a:solidFill>
                          <a:effectLst/>
                          <a:uLnTx/>
                          <a:uFillTx/>
                          <a:latin typeface="+mn-lt"/>
                          <a:ea typeface="+mn-ea"/>
                          <a:cs typeface="+mn-cs"/>
                        </a:rPr>
                        <a:t>以後受地震或颱風影響之服務業</a:t>
                      </a:r>
                      <a:endParaRPr kumimoji="0" lang="en-US" altLang="zh-TW" sz="1200" b="0" i="0" u="none" strike="noStrike" kern="1200" cap="none" spc="0" normalizeH="0" baseline="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FFFF">
                              <a:lumMod val="50000"/>
                            </a:srgbClr>
                          </a:solidFill>
                          <a:effectLst/>
                          <a:uLnTx/>
                          <a:uFillTx/>
                          <a:latin typeface="+mn-lt"/>
                          <a:ea typeface="+mn-ea"/>
                          <a:cs typeface="+mn-cs"/>
                        </a:rPr>
                        <a:t>依法辦理公司</a:t>
                      </a:r>
                      <a:r>
                        <a:rPr kumimoji="0" lang="en-US" altLang="zh-TW" sz="1600" b="0" i="0" u="none" strike="noStrike" kern="1200" cap="none" spc="0" normalizeH="0" baseline="0" noProof="0" dirty="0">
                          <a:ln>
                            <a:noFill/>
                          </a:ln>
                          <a:solidFill>
                            <a:srgbClr val="FFFFFF">
                              <a:lumMod val="50000"/>
                            </a:srgbClr>
                          </a:solidFill>
                          <a:effectLst/>
                          <a:uLnTx/>
                          <a:uFillTx/>
                          <a:latin typeface="+mn-lt"/>
                          <a:ea typeface="+mn-ea"/>
                          <a:cs typeface="+mn-cs"/>
                        </a:rPr>
                        <a:t>/</a:t>
                      </a:r>
                      <a:r>
                        <a:rPr kumimoji="0" lang="zh-TW" altLang="en-US" sz="1600" b="0" i="0" u="none" strike="noStrike" kern="1200" cap="none" spc="0" normalizeH="0" baseline="0" noProof="0" dirty="0">
                          <a:ln>
                            <a:noFill/>
                          </a:ln>
                          <a:solidFill>
                            <a:srgbClr val="FFFFFF">
                              <a:lumMod val="50000"/>
                            </a:srgbClr>
                          </a:solidFill>
                          <a:effectLst/>
                          <a:uLnTx/>
                          <a:uFillTx/>
                          <a:latin typeface="+mn-lt"/>
                          <a:ea typeface="+mn-ea"/>
                          <a:cs typeface="+mn-cs"/>
                        </a:rPr>
                        <a:t>商業</a:t>
                      </a:r>
                      <a:r>
                        <a:rPr kumimoji="0" lang="en-US" altLang="zh-TW" sz="1600" b="0" i="0" u="none" strike="noStrike" kern="1200" cap="none" spc="0" normalizeH="0" baseline="0" noProof="0" dirty="0">
                          <a:ln>
                            <a:noFill/>
                          </a:ln>
                          <a:solidFill>
                            <a:srgbClr val="FFFFFF">
                              <a:lumMod val="50000"/>
                            </a:srgbClr>
                          </a:solidFill>
                          <a:effectLst/>
                          <a:uLnTx/>
                          <a:uFillTx/>
                          <a:latin typeface="+mn-lt"/>
                          <a:ea typeface="+mn-ea"/>
                          <a:cs typeface="+mn-cs"/>
                        </a:rPr>
                        <a:t>/</a:t>
                      </a:r>
                      <a:r>
                        <a:rPr kumimoji="0" lang="zh-TW" altLang="en-US" sz="1600" b="0" i="0" u="none" strike="noStrike" kern="1200" cap="none" spc="0" normalizeH="0" baseline="0" noProof="0" dirty="0">
                          <a:ln>
                            <a:noFill/>
                          </a:ln>
                          <a:solidFill>
                            <a:srgbClr val="FFFFFF">
                              <a:lumMod val="50000"/>
                            </a:srgbClr>
                          </a:solidFill>
                          <a:effectLst/>
                          <a:uLnTx/>
                          <a:uFillTx/>
                          <a:latin typeface="+mn-lt"/>
                          <a:ea typeface="+mn-ea"/>
                          <a:cs typeface="+mn-cs"/>
                        </a:rPr>
                        <a:t>有限合夥登記者，或無上述登記而有稅籍登記之營利事業</a:t>
                      </a:r>
                      <a:endParaRPr kumimoji="0" lang="en-US" altLang="zh-TW" sz="1600" b="0" i="0" u="none" strike="noStrike" kern="1200" cap="none" spc="0" normalizeH="0" baseline="0" noProof="0" dirty="0">
                        <a:ln>
                          <a:noFill/>
                        </a:ln>
                        <a:solidFill>
                          <a:srgbClr val="FFFFFF">
                            <a:lumMod val="50000"/>
                          </a:srgbClr>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chemeClr val="accent1"/>
                          </a:solidFill>
                          <a:effectLst/>
                          <a:uLnTx/>
                          <a:uFillTx/>
                          <a:latin typeface="+mn-lt"/>
                          <a:ea typeface="+mn-ea"/>
                          <a:cs typeface="+mn-cs"/>
                        </a:rPr>
                        <a:t>**稅籍登記符合計畫規定：</a:t>
                      </a:r>
                      <a:r>
                        <a:rPr kumimoji="0" lang="en-US" altLang="zh-TW" sz="1000" b="0" i="0" u="none" strike="noStrike" kern="1200" cap="none" spc="0" normalizeH="0" baseline="0" noProof="0" dirty="0">
                          <a:ln>
                            <a:noFill/>
                          </a:ln>
                          <a:solidFill>
                            <a:schemeClr val="accent1"/>
                          </a:solidFill>
                          <a:effectLst/>
                          <a:uLnTx/>
                          <a:uFillTx/>
                          <a:latin typeface="+mn-lt"/>
                          <a:ea typeface="+mn-ea"/>
                          <a:cs typeface="+mn-cs"/>
                        </a:rPr>
                        <a:t>G </a:t>
                      </a:r>
                      <a:r>
                        <a:rPr kumimoji="0" lang="zh-TW" altLang="en-US" sz="1000" b="0" i="0" u="none" strike="noStrike" kern="1200" cap="none" spc="0" normalizeH="0" baseline="0" noProof="0" dirty="0">
                          <a:ln>
                            <a:noFill/>
                          </a:ln>
                          <a:solidFill>
                            <a:schemeClr val="accent1"/>
                          </a:solidFill>
                          <a:effectLst/>
                          <a:uLnTx/>
                          <a:uFillTx/>
                          <a:latin typeface="+mn-lt"/>
                          <a:ea typeface="+mn-ea"/>
                          <a:cs typeface="+mn-cs"/>
                        </a:rPr>
                        <a:t>批發及零售業、</a:t>
                      </a:r>
                      <a:r>
                        <a:rPr kumimoji="0" lang="en-US" altLang="zh-TW" sz="1000" b="0" i="0" u="none" strike="noStrike" kern="1200" cap="none" spc="0" normalizeH="0" baseline="0" noProof="0" dirty="0">
                          <a:ln>
                            <a:noFill/>
                          </a:ln>
                          <a:solidFill>
                            <a:schemeClr val="accent1"/>
                          </a:solidFill>
                          <a:effectLst/>
                          <a:uLnTx/>
                          <a:uFillTx/>
                          <a:latin typeface="+mn-lt"/>
                          <a:ea typeface="+mn-ea"/>
                          <a:cs typeface="+mn-cs"/>
                        </a:rPr>
                        <a:t>H </a:t>
                      </a:r>
                      <a:r>
                        <a:rPr kumimoji="0" lang="zh-TW" altLang="en-US" sz="1000" b="0" i="0" u="none" strike="noStrike" kern="1200" cap="none" spc="0" normalizeH="0" baseline="0" noProof="0" dirty="0">
                          <a:ln>
                            <a:noFill/>
                          </a:ln>
                          <a:solidFill>
                            <a:schemeClr val="accent1"/>
                          </a:solidFill>
                          <a:effectLst/>
                          <a:uLnTx/>
                          <a:uFillTx/>
                          <a:latin typeface="+mn-lt"/>
                          <a:ea typeface="+mn-ea"/>
                          <a:cs typeface="+mn-cs"/>
                        </a:rPr>
                        <a:t>運輸及倉儲業、</a:t>
                      </a:r>
                      <a:r>
                        <a:rPr kumimoji="0" lang="en-US" altLang="zh-TW" sz="1000" b="0" i="0" u="none" strike="noStrike" kern="1200" cap="none" spc="0" normalizeH="0" baseline="0" noProof="0" dirty="0">
                          <a:ln>
                            <a:noFill/>
                          </a:ln>
                          <a:solidFill>
                            <a:schemeClr val="accent1"/>
                          </a:solidFill>
                          <a:effectLst/>
                          <a:uLnTx/>
                          <a:uFillTx/>
                          <a:latin typeface="+mn-lt"/>
                          <a:ea typeface="+mn-ea"/>
                          <a:cs typeface="+mn-cs"/>
                        </a:rPr>
                        <a:t>I </a:t>
                      </a:r>
                      <a:r>
                        <a:rPr kumimoji="0" lang="zh-TW" altLang="en-US" sz="1000" b="0" i="0" u="none" strike="noStrike" kern="1200" cap="none" spc="0" normalizeH="0" baseline="0" noProof="0" dirty="0">
                          <a:ln>
                            <a:noFill/>
                          </a:ln>
                          <a:solidFill>
                            <a:schemeClr val="accent1"/>
                          </a:solidFill>
                          <a:effectLst/>
                          <a:uLnTx/>
                          <a:uFillTx/>
                          <a:latin typeface="+mn-lt"/>
                          <a:ea typeface="+mn-ea"/>
                          <a:cs typeface="+mn-cs"/>
                        </a:rPr>
                        <a:t>住宿及餐飲業、</a:t>
                      </a:r>
                      <a:r>
                        <a:rPr kumimoji="0" lang="en-US" altLang="zh-TW" sz="1000" b="0" i="0" u="none" strike="noStrike" kern="1200" cap="none" spc="0" normalizeH="0" baseline="0" noProof="0" dirty="0">
                          <a:ln>
                            <a:noFill/>
                          </a:ln>
                          <a:solidFill>
                            <a:schemeClr val="accent1"/>
                          </a:solidFill>
                          <a:effectLst/>
                          <a:uLnTx/>
                          <a:uFillTx/>
                          <a:latin typeface="+mn-lt"/>
                          <a:ea typeface="+mn-ea"/>
                          <a:cs typeface="+mn-cs"/>
                        </a:rPr>
                        <a:t>J </a:t>
                      </a:r>
                      <a:r>
                        <a:rPr kumimoji="0" lang="zh-TW" altLang="en-US" sz="1000" b="0" i="0" u="none" strike="noStrike" kern="1200" cap="none" spc="0" normalizeH="0" baseline="0" noProof="0" dirty="0">
                          <a:ln>
                            <a:noFill/>
                          </a:ln>
                          <a:solidFill>
                            <a:schemeClr val="accent1"/>
                          </a:solidFill>
                          <a:effectLst/>
                          <a:uLnTx/>
                          <a:uFillTx/>
                          <a:latin typeface="+mn-lt"/>
                          <a:ea typeface="+mn-ea"/>
                          <a:cs typeface="+mn-cs"/>
                        </a:rPr>
                        <a:t>出版影音及資通訊業、</a:t>
                      </a:r>
                      <a:r>
                        <a:rPr kumimoji="0" lang="en-US" altLang="zh-TW" sz="1000" b="0" i="0" u="none" strike="noStrike" kern="1200" cap="none" spc="0" normalizeH="0" baseline="0" noProof="0" dirty="0">
                          <a:ln>
                            <a:noFill/>
                          </a:ln>
                          <a:solidFill>
                            <a:schemeClr val="accent1"/>
                          </a:solidFill>
                          <a:effectLst/>
                          <a:uLnTx/>
                          <a:uFillTx/>
                          <a:latin typeface="+mn-lt"/>
                          <a:ea typeface="+mn-ea"/>
                          <a:cs typeface="+mn-cs"/>
                        </a:rPr>
                        <a:t>L</a:t>
                      </a:r>
                      <a:r>
                        <a:rPr kumimoji="0" lang="zh-TW" altLang="en-US" sz="1000" b="0" i="0" u="none" strike="noStrike" kern="1200" cap="none" spc="0" normalizeH="0" baseline="0" noProof="0" dirty="0">
                          <a:ln>
                            <a:noFill/>
                          </a:ln>
                          <a:solidFill>
                            <a:schemeClr val="accent1"/>
                          </a:solidFill>
                          <a:effectLst/>
                          <a:uLnTx/>
                          <a:uFillTx/>
                          <a:latin typeface="+mn-lt"/>
                          <a:ea typeface="+mn-ea"/>
                          <a:cs typeface="+mn-cs"/>
                        </a:rPr>
                        <a:t> 不動產業 </a:t>
                      </a:r>
                      <a:r>
                        <a:rPr kumimoji="0" lang="en-US" altLang="zh-TW" sz="1000" b="0" i="0" u="none" strike="noStrike" kern="1200" cap="none" spc="0" normalizeH="0" baseline="0" noProof="0" dirty="0">
                          <a:ln>
                            <a:noFill/>
                          </a:ln>
                          <a:solidFill>
                            <a:schemeClr val="accent1"/>
                          </a:solidFill>
                          <a:effectLst/>
                          <a:uLnTx/>
                          <a:uFillTx/>
                          <a:latin typeface="+mn-lt"/>
                          <a:ea typeface="+mn-ea"/>
                          <a:cs typeface="+mn-cs"/>
                        </a:rPr>
                        <a:t>M </a:t>
                      </a:r>
                      <a:r>
                        <a:rPr kumimoji="0" lang="zh-TW" altLang="en-US" sz="1000" b="0" i="0" u="none" strike="noStrike" kern="1200" cap="none" spc="0" normalizeH="0" baseline="0" noProof="0" dirty="0">
                          <a:ln>
                            <a:noFill/>
                          </a:ln>
                          <a:solidFill>
                            <a:schemeClr val="accent1"/>
                          </a:solidFill>
                          <a:effectLst/>
                          <a:uLnTx/>
                          <a:uFillTx/>
                          <a:latin typeface="+mn-lt"/>
                          <a:ea typeface="+mn-ea"/>
                          <a:cs typeface="+mn-cs"/>
                        </a:rPr>
                        <a:t>專業、科學及技術服務業、</a:t>
                      </a:r>
                      <a:r>
                        <a:rPr kumimoji="0" lang="en-US" altLang="zh-TW" sz="1000" b="0" i="0" u="none" strike="noStrike" kern="1200" cap="none" spc="0" normalizeH="0" baseline="0" noProof="0" dirty="0">
                          <a:ln>
                            <a:noFill/>
                          </a:ln>
                          <a:solidFill>
                            <a:schemeClr val="accent1"/>
                          </a:solidFill>
                          <a:effectLst/>
                          <a:uLnTx/>
                          <a:uFillTx/>
                          <a:latin typeface="+mn-lt"/>
                          <a:ea typeface="+mn-ea"/>
                          <a:cs typeface="+mn-cs"/>
                        </a:rPr>
                        <a:t>N </a:t>
                      </a:r>
                      <a:r>
                        <a:rPr kumimoji="0" lang="zh-TW" altLang="en-US" sz="1000" b="0" i="0" u="none" strike="noStrike" kern="1200" cap="none" spc="0" normalizeH="0" baseline="0" noProof="0" dirty="0">
                          <a:ln>
                            <a:noFill/>
                          </a:ln>
                          <a:solidFill>
                            <a:schemeClr val="accent1"/>
                          </a:solidFill>
                          <a:effectLst/>
                          <a:uLnTx/>
                          <a:uFillTx/>
                          <a:latin typeface="+mn-lt"/>
                          <a:ea typeface="+mn-ea"/>
                          <a:cs typeface="+mn-cs"/>
                        </a:rPr>
                        <a:t>支援服務業、</a:t>
                      </a:r>
                      <a:r>
                        <a:rPr kumimoji="0" lang="en-US" altLang="zh-TW" sz="1000" b="0" i="0" u="none" strike="noStrike" kern="1200" cap="none" spc="0" normalizeH="0" baseline="0" noProof="0" dirty="0">
                          <a:ln>
                            <a:noFill/>
                          </a:ln>
                          <a:solidFill>
                            <a:schemeClr val="accent1"/>
                          </a:solidFill>
                          <a:effectLst/>
                          <a:uLnTx/>
                          <a:uFillTx/>
                          <a:latin typeface="+mn-lt"/>
                          <a:ea typeface="+mn-ea"/>
                          <a:cs typeface="+mn-cs"/>
                        </a:rPr>
                        <a:t>P </a:t>
                      </a:r>
                      <a:r>
                        <a:rPr kumimoji="0" lang="zh-TW" altLang="en-US" sz="1000" b="0" i="0" u="none" strike="noStrike" kern="1200" cap="none" spc="0" normalizeH="0" baseline="0" noProof="0" dirty="0">
                          <a:ln>
                            <a:noFill/>
                          </a:ln>
                          <a:solidFill>
                            <a:schemeClr val="accent1"/>
                          </a:solidFill>
                          <a:effectLst/>
                          <a:uLnTx/>
                          <a:uFillTx/>
                          <a:latin typeface="+mn-lt"/>
                          <a:ea typeface="+mn-ea"/>
                          <a:cs typeface="+mn-cs"/>
                        </a:rPr>
                        <a:t>教育業、</a:t>
                      </a:r>
                      <a:r>
                        <a:rPr kumimoji="0" lang="en-US" altLang="zh-TW" sz="1000" b="0" i="0" u="none" strike="noStrike" kern="1200" cap="none" spc="0" normalizeH="0" baseline="0" noProof="0" dirty="0">
                          <a:ln>
                            <a:noFill/>
                          </a:ln>
                          <a:solidFill>
                            <a:schemeClr val="accent1"/>
                          </a:solidFill>
                          <a:effectLst/>
                          <a:uLnTx/>
                          <a:uFillTx/>
                          <a:latin typeface="+mn-lt"/>
                          <a:ea typeface="+mn-ea"/>
                          <a:cs typeface="+mn-cs"/>
                        </a:rPr>
                        <a:t>Q </a:t>
                      </a:r>
                      <a:r>
                        <a:rPr kumimoji="0" lang="zh-TW" altLang="en-US" sz="1000" b="0" i="0" u="none" strike="noStrike" kern="1200" cap="none" spc="0" normalizeH="0" baseline="0" noProof="0" dirty="0">
                          <a:ln>
                            <a:noFill/>
                          </a:ln>
                          <a:solidFill>
                            <a:schemeClr val="accent1"/>
                          </a:solidFill>
                          <a:effectLst/>
                          <a:uLnTx/>
                          <a:uFillTx/>
                          <a:latin typeface="+mn-lt"/>
                          <a:ea typeface="+mn-ea"/>
                          <a:cs typeface="+mn-cs"/>
                        </a:rPr>
                        <a:t>醫療保健及社會工作服務業、 </a:t>
                      </a:r>
                      <a:r>
                        <a:rPr kumimoji="0" lang="en-US" altLang="zh-TW" sz="1000" b="0" i="0" u="none" strike="noStrike" kern="1200" cap="none" spc="0" normalizeH="0" baseline="0" noProof="0" dirty="0">
                          <a:ln>
                            <a:noFill/>
                          </a:ln>
                          <a:solidFill>
                            <a:schemeClr val="accent1"/>
                          </a:solidFill>
                          <a:effectLst/>
                          <a:uLnTx/>
                          <a:uFillTx/>
                          <a:latin typeface="+mn-lt"/>
                          <a:ea typeface="+mn-ea"/>
                          <a:cs typeface="+mn-cs"/>
                        </a:rPr>
                        <a:t>R </a:t>
                      </a:r>
                      <a:r>
                        <a:rPr kumimoji="0" lang="zh-TW" altLang="en-US" sz="1000" b="0" i="0" u="none" strike="noStrike" kern="1200" cap="none" spc="0" normalizeH="0" baseline="0" noProof="0" dirty="0">
                          <a:ln>
                            <a:noFill/>
                          </a:ln>
                          <a:solidFill>
                            <a:schemeClr val="accent1"/>
                          </a:solidFill>
                          <a:effectLst/>
                          <a:uLnTx/>
                          <a:uFillTx/>
                          <a:latin typeface="+mn-lt"/>
                          <a:ea typeface="+mn-ea"/>
                          <a:cs typeface="+mn-cs"/>
                        </a:rPr>
                        <a:t>藝術、娛樂及休閒服務業、</a:t>
                      </a:r>
                      <a:r>
                        <a:rPr kumimoji="0" lang="en-US" altLang="zh-TW" sz="1000" b="0" i="0" u="none" strike="noStrike" kern="1200" cap="none" spc="0" normalizeH="0" baseline="0" noProof="0" dirty="0">
                          <a:ln>
                            <a:noFill/>
                          </a:ln>
                          <a:solidFill>
                            <a:schemeClr val="accent1"/>
                          </a:solidFill>
                          <a:effectLst/>
                          <a:uLnTx/>
                          <a:uFillTx/>
                          <a:latin typeface="+mn-lt"/>
                          <a:ea typeface="+mn-ea"/>
                          <a:cs typeface="+mn-cs"/>
                        </a:rPr>
                        <a:t>S </a:t>
                      </a:r>
                      <a:r>
                        <a:rPr kumimoji="0" lang="zh-TW" altLang="en-US" sz="1000" b="0" i="0" u="none" strike="noStrike" kern="1200" cap="none" spc="0" normalizeH="0" baseline="0" noProof="0" dirty="0">
                          <a:ln>
                            <a:noFill/>
                          </a:ln>
                          <a:solidFill>
                            <a:schemeClr val="accent1"/>
                          </a:solidFill>
                          <a:effectLst/>
                          <a:uLnTx/>
                          <a:uFillTx/>
                          <a:latin typeface="+mn-lt"/>
                          <a:ea typeface="+mn-ea"/>
                          <a:cs typeface="+mn-cs"/>
                        </a:rPr>
                        <a:t>其他服務業之行業。</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buFont typeface="Arial" panose="020B0604020202020204" pitchFamily="34" charset="0"/>
                        <a:buChar char="•"/>
                      </a:pPr>
                      <a:r>
                        <a:rPr lang="zh-TW" altLang="en-US" sz="1800" kern="1200" dirty="0">
                          <a:solidFill>
                            <a:schemeClr val="tx1"/>
                          </a:solidFill>
                          <a:latin typeface="+mn-lt"/>
                          <a:ea typeface="+mn-ea"/>
                          <a:cs typeface="+mn-cs"/>
                        </a:rPr>
                        <a:t> 每一申請事業補助金額上限為</a:t>
                      </a:r>
                      <a:r>
                        <a:rPr lang="en-US" altLang="zh-TW" sz="1800" b="1" kern="1200" dirty="0">
                          <a:solidFill>
                            <a:schemeClr val="tx1"/>
                          </a:solidFill>
                          <a:latin typeface="+mn-lt"/>
                          <a:ea typeface="+mn-ea"/>
                          <a:cs typeface="+mn-cs"/>
                        </a:rPr>
                        <a:t>NT$10</a:t>
                      </a:r>
                      <a:r>
                        <a:rPr lang="zh-TW" altLang="en-US" sz="1800" b="1" kern="1200" dirty="0">
                          <a:solidFill>
                            <a:schemeClr val="tx1"/>
                          </a:solidFill>
                          <a:latin typeface="+mn-lt"/>
                          <a:ea typeface="+mn-ea"/>
                          <a:cs typeface="+mn-cs"/>
                        </a:rPr>
                        <a:t>萬</a:t>
                      </a:r>
                      <a:r>
                        <a:rPr lang="zh-TW" altLang="en-US" sz="1800" kern="1200" dirty="0">
                          <a:solidFill>
                            <a:schemeClr val="tx1"/>
                          </a:solidFill>
                          <a:latin typeface="+mn-lt"/>
                          <a:ea typeface="+mn-ea"/>
                          <a:cs typeface="+mn-cs"/>
                        </a:rPr>
                        <a:t>元，限補助一次 </a:t>
                      </a:r>
                      <a:endParaRPr lang="en-US" altLang="zh-TW" sz="18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kern="1200" dirty="0">
                          <a:solidFill>
                            <a:schemeClr val="tx1"/>
                          </a:solidFill>
                          <a:latin typeface="+mn-lt"/>
                          <a:ea typeface="+mn-ea"/>
                          <a:cs typeface="+mn-cs"/>
                        </a:rPr>
                        <a:t> 實報實銷，以完成培訓課程之本國籍在職員工數乘以</a:t>
                      </a:r>
                      <a:r>
                        <a:rPr lang="en-US" altLang="zh-TW" sz="1800" kern="1200" dirty="0">
                          <a:solidFill>
                            <a:schemeClr val="tx1"/>
                          </a:solidFill>
                          <a:latin typeface="+mn-lt"/>
                          <a:ea typeface="+mn-ea"/>
                          <a:cs typeface="+mn-cs"/>
                        </a:rPr>
                        <a:t>NT$1</a:t>
                      </a:r>
                      <a:r>
                        <a:rPr lang="zh-TW" altLang="en-US" sz="1800" kern="1200" dirty="0">
                          <a:solidFill>
                            <a:schemeClr val="tx1"/>
                          </a:solidFill>
                          <a:latin typeface="+mn-lt"/>
                          <a:ea typeface="+mn-ea"/>
                          <a:cs typeface="+mn-cs"/>
                        </a:rPr>
                        <a:t>萬元計算</a:t>
                      </a:r>
                      <a:endParaRPr lang="en-US" altLang="zh-TW" sz="1800" kern="1200" dirty="0">
                        <a:solidFill>
                          <a:schemeClr val="tx1"/>
                        </a:solidFill>
                        <a:latin typeface="+mn-lt"/>
                        <a:ea typeface="+mn-ea"/>
                        <a:cs typeface="+mn-cs"/>
                      </a:endParaRPr>
                    </a:p>
                    <a:p>
                      <a:pPr marL="171450" indent="-171450" algn="l">
                        <a:buFont typeface="Arial" panose="020B0604020202020204" pitchFamily="34" charset="0"/>
                        <a:buChar char="•"/>
                      </a:pPr>
                      <a:r>
                        <a:rPr kumimoji="0" lang="zh-TW" altLang="en-US" sz="1000" b="0" i="0" u="none" strike="noStrike" kern="1200" cap="none" spc="0" normalizeH="0" baseline="0" dirty="0">
                          <a:ln>
                            <a:noFill/>
                          </a:ln>
                          <a:solidFill>
                            <a:schemeClr val="bg1">
                              <a:lumMod val="50000"/>
                            </a:schemeClr>
                          </a:solidFill>
                          <a:effectLst/>
                          <a:uLnTx/>
                          <a:uFillTx/>
                          <a:latin typeface="+mn-lt"/>
                          <a:ea typeface="+mn-ea"/>
                          <a:cs typeface="+mn-cs"/>
                        </a:rPr>
                        <a:t>聘用身心障礙者、原住民或低收入戶者優先補助；符合加薪要件者，可獲受補助金額</a:t>
                      </a:r>
                      <a:r>
                        <a:rPr kumimoji="0" lang="en-US" altLang="zh-TW" sz="1000" b="0" i="0" u="none" strike="noStrike" kern="1200" cap="none" spc="0" normalizeH="0" baseline="0" dirty="0">
                          <a:ln>
                            <a:noFill/>
                          </a:ln>
                          <a:solidFill>
                            <a:schemeClr val="bg1">
                              <a:lumMod val="50000"/>
                            </a:schemeClr>
                          </a:solidFill>
                          <a:effectLst/>
                          <a:uLnTx/>
                          <a:uFillTx/>
                          <a:latin typeface="+mn-lt"/>
                          <a:ea typeface="+mn-ea"/>
                          <a:cs typeface="+mn-cs"/>
                        </a:rPr>
                        <a:t>10%</a:t>
                      </a:r>
                      <a:r>
                        <a:rPr kumimoji="0" lang="zh-TW" altLang="en-US" sz="1000" b="0" i="0" u="none" strike="noStrike" kern="1200" cap="none" spc="0" normalizeH="0" baseline="0" dirty="0">
                          <a:ln>
                            <a:noFill/>
                          </a:ln>
                          <a:solidFill>
                            <a:schemeClr val="bg1">
                              <a:lumMod val="50000"/>
                            </a:schemeClr>
                          </a:solidFill>
                          <a:effectLst/>
                          <a:uLnTx/>
                          <a:uFillTx/>
                          <a:latin typeface="+mn-lt"/>
                          <a:ea typeface="+mn-ea"/>
                          <a:cs typeface="+mn-cs"/>
                        </a:rPr>
                        <a:t>加碼補助</a:t>
                      </a:r>
                      <a:endParaRPr kumimoji="0" lang="en-US" altLang="zh-TW" sz="1000" b="0" i="0" u="none" strike="noStrike" kern="1200" cap="none" spc="0" normalizeH="0" baseline="0" dirty="0">
                        <a:ln>
                          <a:noFill/>
                        </a:ln>
                        <a:solidFill>
                          <a:schemeClr val="bg1">
                            <a:lumMod val="50000"/>
                          </a:schemeClr>
                        </a:solidFill>
                        <a:effectLst/>
                        <a:uLnTx/>
                        <a:uFillTx/>
                        <a:latin typeface="+mn-lt"/>
                        <a:ea typeface="+mn-ea"/>
                        <a:cs typeface="+mn-cs"/>
                      </a:endParaRPr>
                    </a:p>
                    <a:p>
                      <a:pPr marL="171450" indent="-171450" algn="l">
                        <a:buFont typeface="Arial" panose="020B0604020202020204" pitchFamily="34" charset="0"/>
                        <a:buChar char="•"/>
                      </a:pPr>
                      <a:r>
                        <a:rPr kumimoji="0" lang="zh-TW" altLang="en-US" sz="1000" b="0" i="0" u="none" strike="noStrike" kern="1200" cap="none" spc="0" normalizeH="0" baseline="0" dirty="0">
                          <a:ln>
                            <a:noFill/>
                          </a:ln>
                          <a:solidFill>
                            <a:schemeClr val="bg1">
                              <a:lumMod val="50000"/>
                            </a:schemeClr>
                          </a:solidFill>
                          <a:effectLst/>
                          <a:uLnTx/>
                          <a:uFillTx/>
                          <a:latin typeface="+mn-lt"/>
                          <a:ea typeface="+mn-ea"/>
                          <a:cs typeface="+mn-cs"/>
                        </a:rPr>
                        <a:t>同一員工限補助一次，且不得重複申請其他政府機關之相關補助</a:t>
                      </a:r>
                      <a:endParaRPr kumimoji="0" lang="en-US" altLang="zh-TW" sz="1000" b="0" i="0" u="none" strike="noStrike" kern="1200" cap="none" spc="0" normalizeH="0" baseline="0" dirty="0">
                        <a:ln>
                          <a:noFill/>
                        </a:ln>
                        <a:solidFill>
                          <a:schemeClr val="bg1">
                            <a:lumMod val="50000"/>
                          </a:schemeClr>
                        </a:solidFill>
                        <a:effectLst/>
                        <a:uLnTx/>
                        <a:uFillTx/>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tx1"/>
                          </a:solidFill>
                          <a:effectLst/>
                          <a:latin typeface="+mn-lt"/>
                          <a:ea typeface="+mn-ea"/>
                          <a:cs typeface="+mn-cs"/>
                        </a:rPr>
                        <a:t>培訓員工數位技能，加速事業數位轉型，提升產業競爭力。</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zh-TW" sz="1600" b="1" kern="1200" dirty="0">
                        <a:solidFill>
                          <a:schemeClr val="tx1"/>
                        </a:solidFill>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600" b="1" kern="1200" dirty="0">
                          <a:solidFill>
                            <a:schemeClr val="tx1"/>
                          </a:solidFill>
                          <a:latin typeface="+mn-lt"/>
                          <a:ea typeface="+mn-ea"/>
                          <a:cs typeface="+mn-cs"/>
                        </a:rPr>
                        <a:t>人才培訓課程</a:t>
                      </a:r>
                      <a:r>
                        <a:rPr lang="zh-TW" altLang="en-US" sz="1600" kern="1200" dirty="0">
                          <a:solidFill>
                            <a:schemeClr val="tx1"/>
                          </a:solidFill>
                          <a:latin typeface="+mn-lt"/>
                          <a:ea typeface="+mn-ea"/>
                          <a:cs typeface="+mn-cs"/>
                        </a:rPr>
                        <a:t>：培訓本國籍在職員工完成提升服務業數位職能累計</a:t>
                      </a:r>
                      <a:r>
                        <a:rPr lang="en-US" altLang="zh-TW" sz="1600" kern="1200" dirty="0">
                          <a:solidFill>
                            <a:schemeClr val="tx1"/>
                          </a:solidFill>
                          <a:latin typeface="+mn-lt"/>
                          <a:ea typeface="+mn-ea"/>
                          <a:cs typeface="+mn-cs"/>
                        </a:rPr>
                        <a:t>12</a:t>
                      </a:r>
                      <a:r>
                        <a:rPr lang="zh-TW" altLang="en-US" sz="1600" kern="1200" dirty="0">
                          <a:solidFill>
                            <a:schemeClr val="tx1"/>
                          </a:solidFill>
                          <a:latin typeface="+mn-lt"/>
                          <a:ea typeface="+mn-ea"/>
                          <a:cs typeface="+mn-cs"/>
                        </a:rPr>
                        <a:t>小時以上</a:t>
                      </a:r>
                      <a:endParaRPr lang="en-US" altLang="zh-TW" sz="1600" kern="1200" dirty="0">
                        <a:solidFill>
                          <a:schemeClr val="tx1"/>
                        </a:solidFill>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600" b="1" kern="1200" dirty="0">
                          <a:solidFill>
                            <a:schemeClr val="tx1"/>
                          </a:solidFill>
                          <a:latin typeface="+mn-lt"/>
                          <a:ea typeface="+mn-ea"/>
                          <a:cs typeface="+mn-cs"/>
                        </a:rPr>
                        <a:t>購置軟體並搭配人才培訓課程</a:t>
                      </a:r>
                      <a:r>
                        <a:rPr lang="zh-TW" altLang="en-US" sz="1600" kern="1200" dirty="0">
                          <a:solidFill>
                            <a:schemeClr val="tx1"/>
                          </a:solidFill>
                          <a:latin typeface="+mn-lt"/>
                          <a:ea typeface="+mn-ea"/>
                          <a:cs typeface="+mn-cs"/>
                        </a:rPr>
                        <a:t>：購置提升企業數位能力之軟體（含付費使用訂閱制軟體），且本國籍在職員工完成提升服務業數位職能累計</a:t>
                      </a:r>
                      <a:r>
                        <a:rPr lang="en-US" altLang="zh-TW" sz="1600" kern="1200" dirty="0">
                          <a:solidFill>
                            <a:schemeClr val="tx1"/>
                          </a:solidFill>
                          <a:latin typeface="+mn-lt"/>
                          <a:ea typeface="+mn-ea"/>
                          <a:cs typeface="+mn-cs"/>
                        </a:rPr>
                        <a:t>12</a:t>
                      </a:r>
                      <a:r>
                        <a:rPr lang="zh-TW" altLang="en-US" sz="1600" kern="1200" dirty="0">
                          <a:solidFill>
                            <a:schemeClr val="tx1"/>
                          </a:solidFill>
                          <a:latin typeface="+mn-lt"/>
                          <a:ea typeface="+mn-ea"/>
                          <a:cs typeface="+mn-cs"/>
                        </a:rPr>
                        <a:t>小時以上課程</a:t>
                      </a:r>
                      <a:endParaRPr lang="en-US" altLang="zh-TW" sz="16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TW" sz="16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600" kern="1200" dirty="0">
                          <a:solidFill>
                            <a:schemeClr val="tx1"/>
                          </a:solidFill>
                          <a:latin typeface="+mn-lt"/>
                          <a:ea typeface="+mn-ea"/>
                          <a:cs typeface="+mn-cs"/>
                        </a:rPr>
                        <a:t>通過後，選擇雲育鏈 </a:t>
                      </a:r>
                      <a:r>
                        <a:rPr lang="en-US" altLang="zh-TW" sz="1600" kern="1200" dirty="0">
                          <a:solidFill>
                            <a:schemeClr val="tx1"/>
                          </a:solidFill>
                          <a:latin typeface="+mn-lt"/>
                          <a:ea typeface="+mn-ea"/>
                          <a:cs typeface="+mn-cs"/>
                        </a:rPr>
                        <a:t>AWS</a:t>
                      </a:r>
                      <a:r>
                        <a:rPr lang="zh-TW" altLang="en-US" sz="1600" kern="1200" dirty="0">
                          <a:solidFill>
                            <a:schemeClr val="tx1"/>
                          </a:solidFill>
                          <a:latin typeface="+mn-lt"/>
                          <a:ea typeface="+mn-ea"/>
                          <a:cs typeface="+mn-cs"/>
                        </a:rPr>
                        <a:t> 課程 </a:t>
                      </a:r>
                      <a:r>
                        <a:rPr lang="en-US" altLang="zh-TW" sz="1600" kern="1200" dirty="0">
                          <a:solidFill>
                            <a:schemeClr val="tx1"/>
                          </a:solidFill>
                          <a:latin typeface="+mn-lt"/>
                          <a:ea typeface="+mn-ea"/>
                          <a:cs typeface="+mn-cs"/>
                        </a:rPr>
                        <a:t>(</a:t>
                      </a:r>
                      <a:r>
                        <a:rPr lang="zh-TW" altLang="en-US" sz="1600" kern="1200" dirty="0">
                          <a:solidFill>
                            <a:schemeClr val="tx1"/>
                          </a:solidFill>
                          <a:latin typeface="+mn-lt"/>
                          <a:ea typeface="+mn-ea"/>
                          <a:cs typeface="+mn-cs"/>
                          <a:hlinkClick r:id="rId5"/>
                        </a:rPr>
                        <a:t>課程明細</a:t>
                      </a:r>
                      <a:r>
                        <a:rPr lang="en-US" altLang="zh-TW" sz="1600" kern="1200" dirty="0">
                          <a:solidFill>
                            <a:schemeClr val="tx1"/>
                          </a:solidFill>
                          <a:latin typeface="+mn-lt"/>
                          <a:ea typeface="+mn-ea"/>
                          <a:cs typeface="+mn-cs"/>
                        </a:rPr>
                        <a:t>)</a:t>
                      </a:r>
                      <a:r>
                        <a:rPr lang="zh-TW" altLang="en-US" sz="1600" kern="1200" dirty="0">
                          <a:solidFill>
                            <a:schemeClr val="tx1"/>
                          </a:solidFill>
                          <a:latin typeface="+mn-lt"/>
                          <a:ea typeface="+mn-ea"/>
                          <a:cs typeface="+mn-cs"/>
                        </a:rPr>
                        <a:t> </a:t>
                      </a:r>
                      <a:endParaRPr lang="en-US" altLang="zh-TW"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en-US" altLang="zh-TW" dirty="0"/>
              <a:t>30</a:t>
            </a:r>
            <a:r>
              <a:rPr lang="zh-TW" altLang="en-US" dirty="0"/>
              <a:t>人以下服務業</a:t>
            </a:r>
            <a:r>
              <a:rPr lang="zh-TW" altLang="en-US" sz="2000" dirty="0"/>
              <a:t>數位轉型培力補助</a:t>
            </a:r>
            <a:endParaRPr 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fld id="{EB4B8DE2-A4E8-46E4-8BBF-D75455EFF32C}" type="slidenum">
              <a:rPr lang="en-US" smtClean="0"/>
              <a:pPr/>
              <a:t>23</a:t>
            </a:fld>
            <a:endParaRPr lang="en-US" dirty="0"/>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補助對象</a:t>
            </a:r>
            <a:endParaRPr lang="en-US" b="1" dirty="0">
              <a:solidFill>
                <a:schemeClr val="bg1"/>
              </a:solidFill>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補助金額</a:t>
            </a:r>
            <a:endParaRPr lang="en-US" b="1" dirty="0">
              <a:solidFill>
                <a:schemeClr val="bg1"/>
              </a:solidFill>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補助重點</a:t>
            </a:r>
            <a:endParaRPr lang="en-US" b="1" dirty="0">
              <a:solidFill>
                <a:schemeClr val="bg1"/>
              </a:solidFill>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提案方向</a:t>
            </a:r>
            <a:endParaRPr lang="en-US" b="1" dirty="0">
              <a:solidFill>
                <a:schemeClr val="bg1"/>
              </a:solidFill>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計畫提交時程</a:t>
            </a:r>
            <a:endParaRPr lang="en-US" sz="1000" b="1" dirty="0">
              <a:solidFill>
                <a:schemeClr val="bg1"/>
              </a:solidFill>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計畫執行期間</a:t>
            </a:r>
            <a:endParaRPr lang="en-US" sz="1000" b="1" dirty="0">
              <a:solidFill>
                <a:schemeClr val="bg1"/>
              </a:solidFill>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主辦單位</a:t>
            </a:r>
            <a:endParaRPr lang="en-US" sz="1000" b="1" dirty="0">
              <a:solidFill>
                <a:schemeClr val="bg1"/>
              </a:solidFill>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參考資料</a:t>
            </a:r>
            <a:endParaRPr lang="en-US" sz="1000" b="1" dirty="0">
              <a:solidFill>
                <a:schemeClr val="bg1"/>
              </a:solidFill>
            </a:endParaRPr>
          </a:p>
        </p:txBody>
      </p:sp>
      <p:sp>
        <p:nvSpPr>
          <p:cNvPr id="17" name="TextBox 16">
            <a:hlinkClick r:id="rId7" action="ppaction://hlinksldjump"/>
            <a:extLst>
              <a:ext uri="{FF2B5EF4-FFF2-40B4-BE49-F238E27FC236}">
                <a16:creationId xmlns:a16="http://schemas.microsoft.com/office/drawing/2014/main" id="{14CBF3EA-85DD-45D3-8BDE-1570A78CD785}"/>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20" name="TextBox 19">
            <a:hlinkClick r:id="rId8" action="ppaction://hlinksldjump"/>
            <a:extLst>
              <a:ext uri="{FF2B5EF4-FFF2-40B4-BE49-F238E27FC236}">
                <a16:creationId xmlns:a16="http://schemas.microsoft.com/office/drawing/2014/main" id="{9534A739-CF89-4B55-84ED-75BF0A88E109}"/>
              </a:ext>
            </a:extLst>
          </p:cNvPr>
          <p:cNvSpPr txBox="1"/>
          <p:nvPr/>
        </p:nvSpPr>
        <p:spPr>
          <a:xfrm>
            <a:off x="10890155" y="6201232"/>
            <a:ext cx="1161288" cy="230832"/>
          </a:xfrm>
          <a:prstGeom prst="rect">
            <a:avLst/>
          </a:prstGeom>
          <a:solidFill>
            <a:srgbClr val="1D72D4">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人才培訓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2865568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DD383-22E1-02DC-0F4E-812EE740394B}"/>
            </a:ext>
          </a:extLst>
        </p:cNvPr>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3C3E834F-F847-8D7C-808A-92A1D7D20AC1}"/>
              </a:ext>
            </a:extLst>
          </p:cNvPr>
          <p:cNvGraphicFramePr>
            <a:graphicFrameLocks noGrp="1"/>
          </p:cNvGraphicFramePr>
          <p:nvPr>
            <p:extLst>
              <p:ext uri="{D42A27DB-BD31-4B8C-83A1-F6EECF244321}">
                <p14:modId xmlns:p14="http://schemas.microsoft.com/office/powerpoint/2010/main" val="318497203"/>
              </p:ext>
            </p:extLst>
          </p:nvPr>
        </p:nvGraphicFramePr>
        <p:xfrm>
          <a:off x="10477297" y="323818"/>
          <a:ext cx="1574359" cy="2978396"/>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r>
                        <a:rPr lang="zh-TW" altLang="en-US" sz="1050" b="0" dirty="0">
                          <a:solidFill>
                            <a:schemeClr val="tx1"/>
                          </a:solidFill>
                        </a:rPr>
                        <a:t>計畫提交時程</a:t>
                      </a: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50" dirty="0">
                          <a:solidFill>
                            <a:schemeClr val="tx1"/>
                          </a:solidFill>
                        </a:rPr>
                        <a:t>2025/1/14</a:t>
                      </a:r>
                      <a:r>
                        <a:rPr lang="zh-TW" altLang="en-US" sz="1050" dirty="0">
                          <a:solidFill>
                            <a:schemeClr val="tx1"/>
                          </a:solidFill>
                        </a:rPr>
                        <a:t> </a:t>
                      </a:r>
                      <a:r>
                        <a:rPr lang="en-US" altLang="zh-TW" sz="1050" b="1" dirty="0">
                          <a:solidFill>
                            <a:srgbClr val="FF0000"/>
                          </a:solidFill>
                        </a:rPr>
                        <a:t>~12/31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900" b="0" dirty="0">
                          <a:solidFill>
                            <a:schemeClr val="bg1">
                              <a:lumMod val="50000"/>
                            </a:schemeClr>
                          </a:solidFill>
                        </a:rPr>
                        <a:t>(</a:t>
                      </a:r>
                      <a:r>
                        <a:rPr lang="zh-TW" altLang="en-US" sz="900" b="0" dirty="0">
                          <a:solidFill>
                            <a:schemeClr val="bg1">
                              <a:lumMod val="50000"/>
                            </a:schemeClr>
                          </a:solidFill>
                        </a:rPr>
                        <a:t>或經費用罄截止</a:t>
                      </a:r>
                      <a:r>
                        <a:rPr lang="en-US" altLang="zh-TW" sz="900" b="0" dirty="0">
                          <a:solidFill>
                            <a:schemeClr val="bg1">
                              <a:lumMod val="50000"/>
                            </a:schemeClr>
                          </a:solidFill>
                        </a:rPr>
                        <a:t>)</a:t>
                      </a:r>
                      <a:endParaRPr lang="en-US" altLang="zh-TW" sz="1050" b="0" dirty="0">
                        <a:solidFill>
                          <a:schemeClr val="bg1">
                            <a:lumMod val="50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r>
                        <a:rPr lang="zh-TW" altLang="en-US" sz="1050" dirty="0"/>
                        <a:t>計畫執行期間</a:t>
                      </a: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000000"/>
                          </a:solidFill>
                          <a:effectLst/>
                          <a:uLnTx/>
                          <a:uFillTx/>
                          <a:latin typeface="+mn-lt"/>
                          <a:ea typeface="+mn-ea"/>
                          <a:cs typeface="+mn-cs"/>
                        </a:rPr>
                        <a:t>應於</a:t>
                      </a:r>
                      <a:r>
                        <a:rPr kumimoji="0" lang="en-US" altLang="zh-TW" sz="900" b="0" i="0" u="none" strike="noStrike" kern="1200" cap="none" spc="0" normalizeH="0" baseline="0" noProof="0" dirty="0">
                          <a:ln>
                            <a:noFill/>
                          </a:ln>
                          <a:solidFill>
                            <a:srgbClr val="000000"/>
                          </a:solidFill>
                          <a:effectLst/>
                          <a:uLnTx/>
                          <a:uFillTx/>
                          <a:latin typeface="+mn-lt"/>
                          <a:ea typeface="+mn-ea"/>
                          <a:cs typeface="+mn-cs"/>
                        </a:rPr>
                        <a:t>114</a:t>
                      </a:r>
                      <a:r>
                        <a:rPr kumimoji="0" lang="zh-TW" altLang="en-US" sz="900" b="0" i="0" u="none" strike="noStrike" kern="1200" cap="none" spc="0" normalizeH="0" baseline="0" noProof="0" dirty="0">
                          <a:ln>
                            <a:noFill/>
                          </a:ln>
                          <a:solidFill>
                            <a:srgbClr val="000000"/>
                          </a:solidFill>
                          <a:effectLst/>
                          <a:uLnTx/>
                          <a:uFillTx/>
                          <a:latin typeface="+mn-lt"/>
                          <a:ea typeface="+mn-ea"/>
                          <a:cs typeface="+mn-cs"/>
                        </a:rPr>
                        <a:t>年</a:t>
                      </a:r>
                      <a:r>
                        <a:rPr kumimoji="0" lang="en-US" altLang="zh-TW" sz="900" b="0" i="0" u="none" strike="noStrike" kern="1200" cap="none" spc="0" normalizeH="0" baseline="0" noProof="0" dirty="0">
                          <a:ln>
                            <a:noFill/>
                          </a:ln>
                          <a:solidFill>
                            <a:srgbClr val="000000"/>
                          </a:solidFill>
                          <a:effectLst/>
                          <a:uLnTx/>
                          <a:uFillTx/>
                          <a:latin typeface="+mn-lt"/>
                          <a:ea typeface="+mn-ea"/>
                          <a:cs typeface="+mn-cs"/>
                        </a:rPr>
                        <a:t>12</a:t>
                      </a:r>
                      <a:r>
                        <a:rPr kumimoji="0" lang="zh-TW" altLang="en-US" sz="900" b="0" i="0" u="none" strike="noStrike" kern="1200" cap="none" spc="0" normalizeH="0" baseline="0" noProof="0" dirty="0">
                          <a:ln>
                            <a:noFill/>
                          </a:ln>
                          <a:solidFill>
                            <a:srgbClr val="000000"/>
                          </a:solidFill>
                          <a:effectLst/>
                          <a:uLnTx/>
                          <a:uFillTx/>
                          <a:latin typeface="+mn-lt"/>
                          <a:ea typeface="+mn-ea"/>
                          <a:cs typeface="+mn-cs"/>
                        </a:rPr>
                        <a:t>月</a:t>
                      </a:r>
                      <a:r>
                        <a:rPr kumimoji="0" lang="en-US" altLang="zh-TW" sz="900" b="0" i="0" u="none" strike="noStrike" kern="1200" cap="none" spc="0" normalizeH="0" baseline="0" noProof="0" dirty="0">
                          <a:ln>
                            <a:noFill/>
                          </a:ln>
                          <a:solidFill>
                            <a:srgbClr val="000000"/>
                          </a:solidFill>
                          <a:effectLst/>
                          <a:uLnTx/>
                          <a:uFillTx/>
                          <a:latin typeface="+mn-lt"/>
                          <a:ea typeface="+mn-ea"/>
                          <a:cs typeface="+mn-cs"/>
                        </a:rPr>
                        <a:t>31</a:t>
                      </a:r>
                      <a:r>
                        <a:rPr kumimoji="0" lang="zh-TW" altLang="en-US" sz="900" b="0" i="0" u="none" strike="noStrike" kern="1200" cap="none" spc="0" normalizeH="0" baseline="0" noProof="0" dirty="0">
                          <a:ln>
                            <a:noFill/>
                          </a:ln>
                          <a:solidFill>
                            <a:srgbClr val="000000"/>
                          </a:solidFill>
                          <a:effectLst/>
                          <a:uLnTx/>
                          <a:uFillTx/>
                          <a:latin typeface="+mn-lt"/>
                          <a:ea typeface="+mn-ea"/>
                          <a:cs typeface="+mn-cs"/>
                        </a:rPr>
                        <a:t>日前</a:t>
                      </a:r>
                      <a:endParaRPr kumimoji="0" lang="en-US" altLang="zh-TW" sz="9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000000"/>
                          </a:solidFill>
                          <a:effectLst/>
                          <a:uLnTx/>
                          <a:uFillTx/>
                          <a:latin typeface="+mn-lt"/>
                          <a:ea typeface="+mn-ea"/>
                          <a:cs typeface="+mn-cs"/>
                        </a:rPr>
                        <a:t>完成培訓及購置軟體</a:t>
                      </a:r>
                      <a:endParaRPr kumimoji="0" lang="en-US" sz="900" b="0" i="0" u="none" strike="noStrike" kern="1200" cap="none" spc="0" normalizeH="0" baseline="0" noProof="0" dirty="0">
                        <a:ln>
                          <a:noFill/>
                        </a:ln>
                        <a:solidFill>
                          <a:srgbClr val="000000"/>
                        </a:solidFill>
                        <a:effectLst/>
                        <a:uLnTx/>
                        <a:uFillTx/>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r>
                        <a:rPr lang="zh-TW" altLang="en-US" sz="1050" dirty="0"/>
                        <a:t>主辦單位</a:t>
                      </a: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經濟部</a:t>
                      </a:r>
                      <a:endParaRPr lang="en-US" altLang="zh-TW" sz="1050" dirty="0"/>
                    </a:p>
                    <a:p>
                      <a:pPr algn="ctr"/>
                      <a:r>
                        <a:rPr lang="zh-TW" altLang="en-US" sz="1050" dirty="0"/>
                        <a:t>中小及新創企業署</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r>
                        <a:rPr lang="zh-TW" altLang="en-US" sz="1050" dirty="0"/>
                        <a:t>參考資料</a:t>
                      </a: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dirty="0">
                          <a:hlinkClick r:id="rId3"/>
                        </a:rPr>
                        <a:t>計畫官網</a:t>
                      </a:r>
                      <a:endParaRPr lang="en-US" altLang="zh-TW" sz="1050" dirty="0">
                        <a:hlinkClick r:id="rId4"/>
                      </a:endParaRPr>
                    </a:p>
                    <a:p>
                      <a:pPr algn="ctr"/>
                      <a:r>
                        <a:rPr lang="en-US" altLang="zh-TW" sz="1050" dirty="0">
                          <a:hlinkClick r:id="rId5"/>
                        </a:rPr>
                        <a:t>AWS</a:t>
                      </a:r>
                      <a:r>
                        <a:rPr lang="zh-TW" altLang="en-US" sz="1050" dirty="0">
                          <a:hlinkClick r:id="rId5"/>
                        </a:rPr>
                        <a:t>培訓課程</a:t>
                      </a:r>
                      <a:endParaRPr lang="en-US" altLang="zh-TW" sz="1050" dirty="0"/>
                    </a:p>
                    <a:p>
                      <a:pPr algn="ctr"/>
                      <a:r>
                        <a:rPr lang="zh-TW" altLang="en-US" sz="1050" dirty="0">
                          <a:hlinkClick r:id="rId6"/>
                        </a:rPr>
                        <a:t>製造業培力懶人包</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451D154E-58EB-3A6B-285E-8B207898126E}"/>
              </a:ext>
            </a:extLst>
          </p:cNvPr>
          <p:cNvGraphicFramePr>
            <a:graphicFrameLocks noGrp="1"/>
          </p:cNvGraphicFramePr>
          <p:nvPr>
            <p:extLst>
              <p:ext uri="{D42A27DB-BD31-4B8C-83A1-F6EECF244321}">
                <p14:modId xmlns:p14="http://schemas.microsoft.com/office/powerpoint/2010/main" val="3426822939"/>
              </p:ext>
            </p:extLst>
          </p:nvPr>
        </p:nvGraphicFramePr>
        <p:xfrm>
          <a:off x="609600" y="1447132"/>
          <a:ext cx="9563100" cy="4529067"/>
        </p:xfrm>
        <a:graphic>
          <a:graphicData uri="http://schemas.openxmlformats.org/drawingml/2006/table">
            <a:tbl>
              <a:tblPr firstRow="1" bandRow="1">
                <a:tableStyleId>{5940675A-B579-460E-94D1-54222C63F5DA}</a:tableStyleId>
              </a:tblPr>
              <a:tblGrid>
                <a:gridCol w="1923047">
                  <a:extLst>
                    <a:ext uri="{9D8B030D-6E8A-4147-A177-3AD203B41FA5}">
                      <a16:colId xmlns:a16="http://schemas.microsoft.com/office/drawing/2014/main" val="270881897"/>
                    </a:ext>
                  </a:extLst>
                </a:gridCol>
                <a:gridCol w="7640053">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受僱勞工參加就業保險之人數在 </a:t>
                      </a:r>
                      <a:r>
                        <a:rPr lang="en-US" altLang="zh-TW" b="1" u="sng" dirty="0"/>
                        <a:t>30</a:t>
                      </a:r>
                      <a:r>
                        <a:rPr lang="zh-TW" altLang="en-US" b="1" u="sng" dirty="0"/>
                        <a:t> 人以下</a:t>
                      </a:r>
                      <a:r>
                        <a:rPr lang="zh-TW" altLang="en-US" b="1" u="none" dirty="0"/>
                        <a:t> </a:t>
                      </a:r>
                      <a:r>
                        <a:rPr kumimoji="0" lang="zh-TW" altLang="en-US" sz="1000" b="0" i="0" u="none" strike="noStrike" kern="1200" cap="none" spc="0" normalizeH="0" baseline="0" dirty="0">
                          <a:ln>
                            <a:noFill/>
                          </a:ln>
                          <a:solidFill>
                            <a:srgbClr val="FFFFFF">
                              <a:lumMod val="50000"/>
                            </a:srgbClr>
                          </a:solidFill>
                          <a:effectLst/>
                          <a:uLnTx/>
                          <a:uFillTx/>
                          <a:latin typeface="+mn-lt"/>
                          <a:ea typeface="+mn-ea"/>
                          <a:cs typeface="+mn-cs"/>
                        </a:rPr>
                        <a:t>或 </a:t>
                      </a:r>
                      <a:r>
                        <a:rPr kumimoji="0" lang="en-US" altLang="zh-TW" sz="1200" b="0" i="0" u="none" strike="noStrike" kern="1200" cap="none" spc="0" normalizeH="0" baseline="0" dirty="0">
                          <a:ln>
                            <a:noFill/>
                          </a:ln>
                          <a:solidFill>
                            <a:schemeClr val="tx1"/>
                          </a:solidFill>
                          <a:effectLst/>
                          <a:uLnTx/>
                          <a:uFillTx/>
                          <a:latin typeface="+mn-lt"/>
                          <a:ea typeface="+mn-ea"/>
                          <a:cs typeface="+mn-cs"/>
                        </a:rPr>
                        <a:t>113/1/1</a:t>
                      </a:r>
                      <a:r>
                        <a:rPr kumimoji="0" lang="zh-TW" altLang="en-US" sz="1200" b="0" i="0" u="none" strike="noStrike" kern="1200" cap="none" spc="0" normalizeH="0" baseline="0" dirty="0">
                          <a:ln>
                            <a:noFill/>
                          </a:ln>
                          <a:solidFill>
                            <a:schemeClr val="tx1"/>
                          </a:solidFill>
                          <a:effectLst/>
                          <a:uLnTx/>
                          <a:uFillTx/>
                          <a:latin typeface="+mn-lt"/>
                          <a:ea typeface="+mn-ea"/>
                          <a:cs typeface="+mn-cs"/>
                        </a:rPr>
                        <a:t>以後受地震或颱風影響之製造業</a:t>
                      </a:r>
                      <a:endParaRPr kumimoji="0" lang="en-US" altLang="zh-TW" sz="1200" b="0" i="0" u="none" strike="noStrike" kern="1200" cap="none" spc="0" normalizeH="0" baseline="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FFFF">
                              <a:lumMod val="50000"/>
                            </a:srgbClr>
                          </a:solidFill>
                          <a:effectLst/>
                          <a:uLnTx/>
                          <a:uFillTx/>
                          <a:latin typeface="+mn-lt"/>
                          <a:ea typeface="+mn-ea"/>
                          <a:cs typeface="+mn-cs"/>
                        </a:rPr>
                        <a:t>依法辦理公司</a:t>
                      </a:r>
                      <a:r>
                        <a:rPr kumimoji="0" lang="en-US" altLang="zh-TW" sz="1600" b="0" i="0" u="none" strike="noStrike" kern="1200" cap="none" spc="0" normalizeH="0" baseline="0" noProof="0" dirty="0">
                          <a:ln>
                            <a:noFill/>
                          </a:ln>
                          <a:solidFill>
                            <a:srgbClr val="FFFFFF">
                              <a:lumMod val="50000"/>
                            </a:srgbClr>
                          </a:solidFill>
                          <a:effectLst/>
                          <a:uLnTx/>
                          <a:uFillTx/>
                          <a:latin typeface="+mn-lt"/>
                          <a:ea typeface="+mn-ea"/>
                          <a:cs typeface="+mn-cs"/>
                        </a:rPr>
                        <a:t>/</a:t>
                      </a:r>
                      <a:r>
                        <a:rPr kumimoji="0" lang="zh-TW" altLang="en-US" sz="1600" b="0" i="0" u="none" strike="noStrike" kern="1200" cap="none" spc="0" normalizeH="0" baseline="0" noProof="0" dirty="0">
                          <a:ln>
                            <a:noFill/>
                          </a:ln>
                          <a:solidFill>
                            <a:srgbClr val="FFFFFF">
                              <a:lumMod val="50000"/>
                            </a:srgbClr>
                          </a:solidFill>
                          <a:effectLst/>
                          <a:uLnTx/>
                          <a:uFillTx/>
                          <a:latin typeface="+mn-lt"/>
                          <a:ea typeface="+mn-ea"/>
                          <a:cs typeface="+mn-cs"/>
                        </a:rPr>
                        <a:t>商業</a:t>
                      </a:r>
                      <a:r>
                        <a:rPr kumimoji="0" lang="en-US" altLang="zh-TW" sz="1600" b="0" i="0" u="none" strike="noStrike" kern="1200" cap="none" spc="0" normalizeH="0" baseline="0" noProof="0" dirty="0">
                          <a:ln>
                            <a:noFill/>
                          </a:ln>
                          <a:solidFill>
                            <a:srgbClr val="FFFFFF">
                              <a:lumMod val="50000"/>
                            </a:srgbClr>
                          </a:solidFill>
                          <a:effectLst/>
                          <a:uLnTx/>
                          <a:uFillTx/>
                          <a:latin typeface="+mn-lt"/>
                          <a:ea typeface="+mn-ea"/>
                          <a:cs typeface="+mn-cs"/>
                        </a:rPr>
                        <a:t>/</a:t>
                      </a:r>
                      <a:r>
                        <a:rPr kumimoji="0" lang="zh-TW" altLang="en-US" sz="1600" b="0" i="0" u="none" strike="noStrike" kern="1200" cap="none" spc="0" normalizeH="0" baseline="0" noProof="0" dirty="0">
                          <a:ln>
                            <a:noFill/>
                          </a:ln>
                          <a:solidFill>
                            <a:srgbClr val="FFFFFF">
                              <a:lumMod val="50000"/>
                            </a:srgbClr>
                          </a:solidFill>
                          <a:effectLst/>
                          <a:uLnTx/>
                          <a:uFillTx/>
                          <a:latin typeface="+mn-lt"/>
                          <a:ea typeface="+mn-ea"/>
                          <a:cs typeface="+mn-cs"/>
                        </a:rPr>
                        <a:t>有限合夥登記者，或無上述登記而有稅籍登記之營利事業</a:t>
                      </a:r>
                      <a:endParaRPr kumimoji="0" lang="en-US" altLang="zh-TW" sz="1600" b="0" i="0" u="none" strike="noStrike" kern="1200" cap="none" spc="0" normalizeH="0" baseline="0" noProof="0" dirty="0">
                        <a:ln>
                          <a:noFill/>
                        </a:ln>
                        <a:solidFill>
                          <a:srgbClr val="FFFFFF">
                            <a:lumMod val="50000"/>
                          </a:srgbClr>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schemeClr val="accent1"/>
                          </a:solidFill>
                          <a:effectLst/>
                          <a:uLnTx/>
                          <a:uFillTx/>
                          <a:latin typeface="+mn-lt"/>
                          <a:ea typeface="+mn-ea"/>
                          <a:cs typeface="+mn-cs"/>
                        </a:rPr>
                        <a:t>**登記營業項目符合經濟部營業項目分類</a:t>
                      </a:r>
                      <a:r>
                        <a:rPr kumimoji="0" lang="en-US" altLang="zh-TW" sz="1000" b="0" i="0" u="none" strike="noStrike" kern="1200" cap="none" spc="0" normalizeH="0" baseline="0" noProof="0" dirty="0">
                          <a:ln>
                            <a:noFill/>
                          </a:ln>
                          <a:solidFill>
                            <a:schemeClr val="accent1"/>
                          </a:solidFill>
                          <a:effectLst/>
                          <a:uLnTx/>
                          <a:uFillTx/>
                          <a:latin typeface="+mn-lt"/>
                          <a:ea typeface="+mn-ea"/>
                          <a:cs typeface="+mn-cs"/>
                        </a:rPr>
                        <a:t>【</a:t>
                      </a:r>
                      <a:r>
                        <a:rPr kumimoji="0" lang="zh-TW" altLang="en-US" sz="1000" b="0" i="0" u="none" strike="noStrike" kern="1200" cap="none" spc="0" normalizeH="0" baseline="0" noProof="0" dirty="0">
                          <a:ln>
                            <a:noFill/>
                          </a:ln>
                          <a:solidFill>
                            <a:schemeClr val="accent1"/>
                          </a:solidFill>
                          <a:effectLst/>
                          <a:uLnTx/>
                          <a:uFillTx/>
                          <a:latin typeface="+mn-lt"/>
                          <a:ea typeface="+mn-ea"/>
                          <a:cs typeface="+mn-cs"/>
                        </a:rPr>
                        <a:t>製造業</a:t>
                      </a:r>
                      <a:r>
                        <a:rPr kumimoji="0" lang="en-US" altLang="zh-TW" sz="1000" b="0" i="0" u="none" strike="noStrike" kern="1200" cap="none" spc="0" normalizeH="0" baseline="0" noProof="0" dirty="0">
                          <a:ln>
                            <a:noFill/>
                          </a:ln>
                          <a:solidFill>
                            <a:schemeClr val="accent1"/>
                          </a:solidFill>
                          <a:effectLst/>
                          <a:uLnTx/>
                          <a:uFillTx/>
                          <a:latin typeface="+mn-lt"/>
                          <a:ea typeface="+mn-ea"/>
                          <a:cs typeface="+mn-cs"/>
                        </a:rPr>
                        <a:t>】</a:t>
                      </a:r>
                      <a:r>
                        <a:rPr kumimoji="0" lang="zh-TW" altLang="en-US" sz="1000" b="0" i="0" u="none" strike="noStrike" kern="1200" cap="none" spc="0" normalizeH="0" baseline="0" noProof="0" dirty="0">
                          <a:ln>
                            <a:noFill/>
                          </a:ln>
                          <a:solidFill>
                            <a:schemeClr val="accent1"/>
                          </a:solidFill>
                          <a:effectLst/>
                          <a:uLnTx/>
                          <a:uFillTx/>
                          <a:latin typeface="+mn-lt"/>
                          <a:ea typeface="+mn-ea"/>
                          <a:cs typeface="+mn-cs"/>
                        </a:rPr>
                        <a:t>類別，無工廠管理輔導法第十五條各款所訂之情形，且非歇業或解散狀態。</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buFont typeface="Arial" panose="020B0604020202020204" pitchFamily="34" charset="0"/>
                        <a:buChar char="•"/>
                      </a:pPr>
                      <a:r>
                        <a:rPr lang="zh-TW" altLang="en-US" sz="1800" kern="1200" dirty="0">
                          <a:solidFill>
                            <a:schemeClr val="tx1"/>
                          </a:solidFill>
                          <a:latin typeface="+mn-lt"/>
                          <a:ea typeface="+mn-ea"/>
                          <a:cs typeface="+mn-cs"/>
                        </a:rPr>
                        <a:t> 每一申請事業補助金額上限為</a:t>
                      </a:r>
                      <a:r>
                        <a:rPr lang="en-US" altLang="zh-TW" sz="1800" b="1" kern="1200" dirty="0">
                          <a:solidFill>
                            <a:schemeClr val="tx1"/>
                          </a:solidFill>
                          <a:latin typeface="+mn-lt"/>
                          <a:ea typeface="+mn-ea"/>
                          <a:cs typeface="+mn-cs"/>
                        </a:rPr>
                        <a:t>NT$10</a:t>
                      </a:r>
                      <a:r>
                        <a:rPr lang="zh-TW" altLang="en-US" sz="1800" b="1" kern="1200" dirty="0">
                          <a:solidFill>
                            <a:schemeClr val="tx1"/>
                          </a:solidFill>
                          <a:latin typeface="+mn-lt"/>
                          <a:ea typeface="+mn-ea"/>
                          <a:cs typeface="+mn-cs"/>
                        </a:rPr>
                        <a:t>萬</a:t>
                      </a:r>
                      <a:r>
                        <a:rPr lang="zh-TW" altLang="en-US" sz="1800" kern="1200" dirty="0">
                          <a:solidFill>
                            <a:schemeClr val="tx1"/>
                          </a:solidFill>
                          <a:latin typeface="+mn-lt"/>
                          <a:ea typeface="+mn-ea"/>
                          <a:cs typeface="+mn-cs"/>
                        </a:rPr>
                        <a:t>元，限補助一次 </a:t>
                      </a:r>
                      <a:endParaRPr lang="en-US" altLang="zh-TW" sz="18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kern="1200" dirty="0">
                          <a:solidFill>
                            <a:schemeClr val="tx1"/>
                          </a:solidFill>
                          <a:latin typeface="+mn-lt"/>
                          <a:ea typeface="+mn-ea"/>
                          <a:cs typeface="+mn-cs"/>
                        </a:rPr>
                        <a:t> 實報實銷，以完成培訓課程之本國籍在職員工數乘以</a:t>
                      </a:r>
                      <a:r>
                        <a:rPr lang="en-US" altLang="zh-TW" sz="1800" kern="1200" dirty="0">
                          <a:solidFill>
                            <a:schemeClr val="tx1"/>
                          </a:solidFill>
                          <a:latin typeface="+mn-lt"/>
                          <a:ea typeface="+mn-ea"/>
                          <a:cs typeface="+mn-cs"/>
                        </a:rPr>
                        <a:t>NT$1</a:t>
                      </a:r>
                      <a:r>
                        <a:rPr lang="zh-TW" altLang="en-US" sz="1800" kern="1200" dirty="0">
                          <a:solidFill>
                            <a:schemeClr val="tx1"/>
                          </a:solidFill>
                          <a:latin typeface="+mn-lt"/>
                          <a:ea typeface="+mn-ea"/>
                          <a:cs typeface="+mn-cs"/>
                        </a:rPr>
                        <a:t>萬元計算</a:t>
                      </a:r>
                      <a:endParaRPr lang="en-US" altLang="zh-TW" sz="1800" kern="1200" dirty="0">
                        <a:solidFill>
                          <a:schemeClr val="tx1"/>
                        </a:solidFill>
                        <a:latin typeface="+mn-lt"/>
                        <a:ea typeface="+mn-ea"/>
                        <a:cs typeface="+mn-cs"/>
                      </a:endParaRPr>
                    </a:p>
                    <a:p>
                      <a:pPr marL="171450" indent="-171450" algn="l">
                        <a:buFont typeface="Arial" panose="020B0604020202020204" pitchFamily="34" charset="0"/>
                        <a:buChar char="•"/>
                      </a:pPr>
                      <a:r>
                        <a:rPr kumimoji="0" lang="zh-TW" altLang="en-US" sz="1000" b="0" i="0" u="none" strike="noStrike" kern="1200" cap="none" spc="0" normalizeH="0" baseline="0" dirty="0">
                          <a:ln>
                            <a:noFill/>
                          </a:ln>
                          <a:solidFill>
                            <a:schemeClr val="bg1">
                              <a:lumMod val="50000"/>
                            </a:schemeClr>
                          </a:solidFill>
                          <a:effectLst/>
                          <a:uLnTx/>
                          <a:uFillTx/>
                          <a:latin typeface="+mn-lt"/>
                          <a:ea typeface="+mn-ea"/>
                          <a:cs typeface="+mn-cs"/>
                        </a:rPr>
                        <a:t>聘用身心障礙者、原住民或低收入戶者優先補助；符合加薪要件者，可獲受補助金額</a:t>
                      </a:r>
                      <a:r>
                        <a:rPr kumimoji="0" lang="en-US" altLang="zh-TW" sz="1000" b="0" i="0" u="none" strike="noStrike" kern="1200" cap="none" spc="0" normalizeH="0" baseline="0" dirty="0">
                          <a:ln>
                            <a:noFill/>
                          </a:ln>
                          <a:solidFill>
                            <a:schemeClr val="bg1">
                              <a:lumMod val="50000"/>
                            </a:schemeClr>
                          </a:solidFill>
                          <a:effectLst/>
                          <a:uLnTx/>
                          <a:uFillTx/>
                          <a:latin typeface="+mn-lt"/>
                          <a:ea typeface="+mn-ea"/>
                          <a:cs typeface="+mn-cs"/>
                        </a:rPr>
                        <a:t>10%</a:t>
                      </a:r>
                      <a:r>
                        <a:rPr kumimoji="0" lang="zh-TW" altLang="en-US" sz="1000" b="0" i="0" u="none" strike="noStrike" kern="1200" cap="none" spc="0" normalizeH="0" baseline="0" dirty="0">
                          <a:ln>
                            <a:noFill/>
                          </a:ln>
                          <a:solidFill>
                            <a:schemeClr val="bg1">
                              <a:lumMod val="50000"/>
                            </a:schemeClr>
                          </a:solidFill>
                          <a:effectLst/>
                          <a:uLnTx/>
                          <a:uFillTx/>
                          <a:latin typeface="+mn-lt"/>
                          <a:ea typeface="+mn-ea"/>
                          <a:cs typeface="+mn-cs"/>
                        </a:rPr>
                        <a:t>加碼補助</a:t>
                      </a:r>
                      <a:endParaRPr kumimoji="0" lang="en-US" altLang="zh-TW" sz="1000" b="0" i="0" u="none" strike="noStrike" kern="1200" cap="none" spc="0" normalizeH="0" baseline="0" dirty="0">
                        <a:ln>
                          <a:noFill/>
                        </a:ln>
                        <a:solidFill>
                          <a:schemeClr val="bg1">
                            <a:lumMod val="50000"/>
                          </a:schemeClr>
                        </a:solidFill>
                        <a:effectLst/>
                        <a:uLnTx/>
                        <a:uFillTx/>
                        <a:latin typeface="+mn-lt"/>
                        <a:ea typeface="+mn-ea"/>
                        <a:cs typeface="+mn-cs"/>
                      </a:endParaRPr>
                    </a:p>
                    <a:p>
                      <a:pPr marL="171450" indent="-171450" algn="l">
                        <a:buFont typeface="Arial" panose="020B0604020202020204" pitchFamily="34" charset="0"/>
                        <a:buChar char="•"/>
                      </a:pPr>
                      <a:r>
                        <a:rPr kumimoji="0" lang="zh-TW" altLang="en-US" sz="1000" b="0" i="0" u="none" strike="noStrike" kern="1200" cap="none" spc="0" normalizeH="0" baseline="0" dirty="0">
                          <a:ln>
                            <a:noFill/>
                          </a:ln>
                          <a:solidFill>
                            <a:schemeClr val="bg1">
                              <a:lumMod val="50000"/>
                            </a:schemeClr>
                          </a:solidFill>
                          <a:effectLst/>
                          <a:uLnTx/>
                          <a:uFillTx/>
                          <a:latin typeface="+mn-lt"/>
                          <a:ea typeface="+mn-ea"/>
                          <a:cs typeface="+mn-cs"/>
                        </a:rPr>
                        <a:t>同一員工限補助一次，且不得重複申請其他政府機關之相關補助</a:t>
                      </a:r>
                      <a:endParaRPr kumimoji="0" lang="en-US" altLang="zh-TW" sz="1000" b="0" i="0" u="none" strike="noStrike" kern="1200" cap="none" spc="0" normalizeH="0" baseline="0" dirty="0">
                        <a:ln>
                          <a:noFill/>
                        </a:ln>
                        <a:solidFill>
                          <a:schemeClr val="bg1">
                            <a:lumMod val="50000"/>
                          </a:schemeClr>
                        </a:solidFill>
                        <a:effectLst/>
                        <a:uLnTx/>
                        <a:uFillTx/>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b="0" i="0" kern="1200" dirty="0">
                          <a:solidFill>
                            <a:schemeClr val="tx1"/>
                          </a:solidFill>
                          <a:effectLst/>
                          <a:latin typeface="+mn-lt"/>
                          <a:ea typeface="+mn-ea"/>
                          <a:cs typeface="+mn-cs"/>
                        </a:rPr>
                        <a:t>單純想上課 </a:t>
                      </a:r>
                      <a:r>
                        <a:rPr lang="en-US" altLang="zh-TW" sz="1800" b="0" i="0" kern="1200" dirty="0">
                          <a:solidFill>
                            <a:schemeClr val="tx1"/>
                          </a:solidFill>
                          <a:effectLst/>
                          <a:latin typeface="+mn-lt"/>
                          <a:ea typeface="+mn-ea"/>
                          <a:cs typeface="+mn-cs"/>
                        </a:rPr>
                        <a:t>&gt;&gt;</a:t>
                      </a:r>
                      <a:r>
                        <a:rPr lang="zh-TW" altLang="en-US" sz="1800" b="0" i="0" kern="1200" dirty="0">
                          <a:solidFill>
                            <a:schemeClr val="tx1"/>
                          </a:solidFill>
                          <a:effectLst/>
                          <a:latin typeface="+mn-lt"/>
                          <a:ea typeface="+mn-ea"/>
                          <a:cs typeface="+mn-cs"/>
                        </a:rPr>
                        <a:t>  </a:t>
                      </a:r>
                      <a:r>
                        <a:rPr lang="zh-TW" altLang="en-US" sz="1800" b="1" i="0" kern="1200" dirty="0">
                          <a:solidFill>
                            <a:schemeClr val="tx1"/>
                          </a:solidFill>
                          <a:effectLst/>
                          <a:latin typeface="+mn-lt"/>
                          <a:ea typeface="+mn-ea"/>
                          <a:cs typeface="+mn-cs"/>
                        </a:rPr>
                        <a:t>人才培訓課程 </a:t>
                      </a:r>
                      <a:r>
                        <a:rPr lang="en-US" altLang="zh-TW" sz="1800" b="0" i="0" kern="1200" dirty="0">
                          <a:solidFill>
                            <a:schemeClr val="tx1"/>
                          </a:solidFill>
                          <a:effectLst/>
                          <a:latin typeface="+mn-lt"/>
                          <a:ea typeface="+mn-ea"/>
                          <a:cs typeface="+mn-cs"/>
                        </a:rPr>
                        <a:t>(</a:t>
                      </a:r>
                      <a:r>
                        <a:rPr lang="zh-TW" altLang="en-US" sz="1800" b="0" i="0" kern="1200" dirty="0">
                          <a:solidFill>
                            <a:schemeClr val="tx1"/>
                          </a:solidFill>
                          <a:effectLst/>
                          <a:latin typeface="+mn-lt"/>
                          <a:ea typeface="+mn-ea"/>
                          <a:cs typeface="+mn-cs"/>
                        </a:rPr>
                        <a:t>限</a:t>
                      </a:r>
                      <a:r>
                        <a:rPr lang="zh-TW" altLang="en-US" sz="1800" b="1" i="0" kern="1200" dirty="0">
                          <a:solidFill>
                            <a:srgbClr val="FF0000"/>
                          </a:solidFill>
                          <a:effectLst/>
                          <a:latin typeface="+mn-lt"/>
                          <a:ea typeface="+mn-ea"/>
                          <a:cs typeface="+mn-cs"/>
                        </a:rPr>
                        <a:t>數位轉型</a:t>
                      </a:r>
                      <a:r>
                        <a:rPr lang="zh-TW" altLang="en-US" sz="1800" b="0" i="0" kern="1200" dirty="0">
                          <a:solidFill>
                            <a:schemeClr val="tx1"/>
                          </a:solidFill>
                          <a:effectLst/>
                          <a:latin typeface="+mn-lt"/>
                          <a:ea typeface="+mn-ea"/>
                          <a:cs typeface="+mn-cs"/>
                        </a:rPr>
                        <a:t>、</a:t>
                      </a:r>
                      <a:r>
                        <a:rPr lang="zh-TW" altLang="en-US" sz="1800" b="1" i="0" kern="1200" dirty="0">
                          <a:solidFill>
                            <a:srgbClr val="FF0000"/>
                          </a:solidFill>
                          <a:effectLst/>
                          <a:latin typeface="+mn-lt"/>
                          <a:ea typeface="+mn-ea"/>
                          <a:cs typeface="+mn-cs"/>
                        </a:rPr>
                        <a:t>人工智慧</a:t>
                      </a:r>
                      <a:r>
                        <a:rPr lang="en-US" altLang="zh-TW" sz="1800" b="1" i="0" kern="1200" dirty="0">
                          <a:solidFill>
                            <a:srgbClr val="FF0000"/>
                          </a:solidFill>
                          <a:effectLst/>
                          <a:latin typeface="+mn-lt"/>
                          <a:ea typeface="+mn-ea"/>
                          <a:cs typeface="+mn-cs"/>
                        </a:rPr>
                        <a:t>(AI)</a:t>
                      </a:r>
                      <a:r>
                        <a:rPr lang="en-US" altLang="zh-TW" sz="1800" b="0" i="0" kern="1200" dirty="0">
                          <a:solidFill>
                            <a:schemeClr val="tx1"/>
                          </a:solidFill>
                          <a:effectLst/>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b="0" i="0" kern="1200" dirty="0">
                          <a:solidFill>
                            <a:schemeClr val="tx1"/>
                          </a:solidFill>
                          <a:effectLst/>
                          <a:latin typeface="+mn-lt"/>
                          <a:ea typeface="+mn-ea"/>
                          <a:cs typeface="+mn-cs"/>
                        </a:rPr>
                        <a:t>想藉由課程學習軟體操作 </a:t>
                      </a:r>
                      <a:r>
                        <a:rPr lang="en-US" altLang="zh-TW" sz="1800" b="0" i="0" kern="1200" dirty="0">
                          <a:solidFill>
                            <a:schemeClr val="tx1"/>
                          </a:solidFill>
                          <a:effectLst/>
                          <a:latin typeface="+mn-lt"/>
                          <a:ea typeface="+mn-ea"/>
                          <a:cs typeface="+mn-cs"/>
                        </a:rPr>
                        <a:t>&gt;&gt;</a:t>
                      </a:r>
                      <a:r>
                        <a:rPr lang="zh-TW" altLang="en-US" sz="1800" b="0" i="0" kern="1200" dirty="0">
                          <a:solidFill>
                            <a:schemeClr val="tx1"/>
                          </a:solidFill>
                          <a:effectLst/>
                          <a:latin typeface="+mn-lt"/>
                          <a:ea typeface="+mn-ea"/>
                          <a:cs typeface="+mn-cs"/>
                        </a:rPr>
                        <a:t> </a:t>
                      </a:r>
                      <a:r>
                        <a:rPr lang="zh-TW" altLang="en-US" sz="1800" b="1" i="0" kern="1200" dirty="0">
                          <a:solidFill>
                            <a:schemeClr val="tx1"/>
                          </a:solidFill>
                          <a:effectLst/>
                          <a:latin typeface="+mn-lt"/>
                          <a:ea typeface="+mn-ea"/>
                          <a:cs typeface="+mn-cs"/>
                        </a:rPr>
                        <a:t>人才培訓課程搭與搭配軟體</a:t>
                      </a:r>
                      <a:endParaRPr lang="en-US"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zh-TW" sz="1600" b="1" kern="1200" dirty="0">
                        <a:solidFill>
                          <a:schemeClr val="tx1"/>
                        </a:solidFill>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600" b="1" kern="1200" dirty="0">
                          <a:solidFill>
                            <a:schemeClr val="tx1"/>
                          </a:solidFill>
                          <a:latin typeface="+mn-lt"/>
                          <a:ea typeface="+mn-ea"/>
                          <a:cs typeface="+mn-cs"/>
                        </a:rPr>
                        <a:t>人才培訓課程</a:t>
                      </a:r>
                      <a:r>
                        <a:rPr lang="zh-TW" altLang="en-US" sz="1600" kern="1200" dirty="0">
                          <a:solidFill>
                            <a:schemeClr val="tx1"/>
                          </a:solidFill>
                          <a:latin typeface="+mn-lt"/>
                          <a:ea typeface="+mn-ea"/>
                          <a:cs typeface="+mn-cs"/>
                        </a:rPr>
                        <a:t>：培訓本國籍在職員工完成提升服務業數位職能累計</a:t>
                      </a:r>
                      <a:r>
                        <a:rPr lang="en-US" altLang="zh-TW" sz="1600" kern="1200" dirty="0">
                          <a:solidFill>
                            <a:schemeClr val="tx1"/>
                          </a:solidFill>
                          <a:latin typeface="+mn-lt"/>
                          <a:ea typeface="+mn-ea"/>
                          <a:cs typeface="+mn-cs"/>
                        </a:rPr>
                        <a:t>12</a:t>
                      </a:r>
                      <a:r>
                        <a:rPr lang="zh-TW" altLang="en-US" sz="1600" kern="1200" dirty="0">
                          <a:solidFill>
                            <a:schemeClr val="tx1"/>
                          </a:solidFill>
                          <a:latin typeface="+mn-lt"/>
                          <a:ea typeface="+mn-ea"/>
                          <a:cs typeface="+mn-cs"/>
                        </a:rPr>
                        <a:t>小時以上</a:t>
                      </a:r>
                      <a:endParaRPr lang="en-US" altLang="zh-TW" sz="1600" kern="1200" dirty="0">
                        <a:solidFill>
                          <a:schemeClr val="tx1"/>
                        </a:solidFill>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600" b="1" kern="1200" dirty="0">
                          <a:solidFill>
                            <a:schemeClr val="tx1"/>
                          </a:solidFill>
                          <a:latin typeface="+mn-lt"/>
                          <a:ea typeface="+mn-ea"/>
                          <a:cs typeface="+mn-cs"/>
                        </a:rPr>
                        <a:t>購置軟體並搭配人才培訓課程</a:t>
                      </a:r>
                      <a:r>
                        <a:rPr lang="zh-TW" altLang="en-US" sz="1600" kern="1200" dirty="0">
                          <a:solidFill>
                            <a:schemeClr val="tx1"/>
                          </a:solidFill>
                          <a:latin typeface="+mn-lt"/>
                          <a:ea typeface="+mn-ea"/>
                          <a:cs typeface="+mn-cs"/>
                        </a:rPr>
                        <a:t>：購置提升企業數位能力之軟體（含付費使用訂閱制軟體），且本國籍在職員工完成提升服務業數位職能累計</a:t>
                      </a:r>
                      <a:r>
                        <a:rPr lang="en-US" altLang="zh-TW" sz="1600" kern="1200" dirty="0">
                          <a:solidFill>
                            <a:schemeClr val="tx1"/>
                          </a:solidFill>
                          <a:latin typeface="+mn-lt"/>
                          <a:ea typeface="+mn-ea"/>
                          <a:cs typeface="+mn-cs"/>
                        </a:rPr>
                        <a:t>12</a:t>
                      </a:r>
                      <a:r>
                        <a:rPr lang="zh-TW" altLang="en-US" sz="1600" kern="1200" dirty="0">
                          <a:solidFill>
                            <a:schemeClr val="tx1"/>
                          </a:solidFill>
                          <a:latin typeface="+mn-lt"/>
                          <a:ea typeface="+mn-ea"/>
                          <a:cs typeface="+mn-cs"/>
                        </a:rPr>
                        <a:t>小時以上課程</a:t>
                      </a:r>
                      <a:endParaRPr lang="en-US" altLang="zh-TW" sz="16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TW" sz="16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600" kern="1200" dirty="0">
                          <a:solidFill>
                            <a:schemeClr val="tx1"/>
                          </a:solidFill>
                          <a:latin typeface="+mn-lt"/>
                          <a:ea typeface="+mn-ea"/>
                          <a:cs typeface="+mn-cs"/>
                        </a:rPr>
                        <a:t>通過後，選擇雲育鏈 </a:t>
                      </a:r>
                      <a:r>
                        <a:rPr lang="en-US" altLang="zh-TW" sz="1600" kern="1200" dirty="0">
                          <a:solidFill>
                            <a:schemeClr val="tx1"/>
                          </a:solidFill>
                          <a:latin typeface="+mn-lt"/>
                          <a:ea typeface="+mn-ea"/>
                          <a:cs typeface="+mn-cs"/>
                        </a:rPr>
                        <a:t>AWS</a:t>
                      </a:r>
                      <a:r>
                        <a:rPr lang="zh-TW" altLang="en-US" sz="1600" kern="1200" dirty="0">
                          <a:solidFill>
                            <a:schemeClr val="tx1"/>
                          </a:solidFill>
                          <a:latin typeface="+mn-lt"/>
                          <a:ea typeface="+mn-ea"/>
                          <a:cs typeface="+mn-cs"/>
                        </a:rPr>
                        <a:t> 課程 </a:t>
                      </a:r>
                      <a:r>
                        <a:rPr lang="en-US" altLang="zh-TW" sz="1600" kern="1200" dirty="0">
                          <a:solidFill>
                            <a:schemeClr val="tx1"/>
                          </a:solidFill>
                          <a:latin typeface="+mn-lt"/>
                          <a:ea typeface="+mn-ea"/>
                          <a:cs typeface="+mn-cs"/>
                        </a:rPr>
                        <a:t>(</a:t>
                      </a:r>
                      <a:r>
                        <a:rPr lang="zh-TW" altLang="en-US" sz="1600" kern="1200" dirty="0">
                          <a:solidFill>
                            <a:schemeClr val="tx1"/>
                          </a:solidFill>
                          <a:latin typeface="+mn-lt"/>
                          <a:ea typeface="+mn-ea"/>
                          <a:cs typeface="+mn-cs"/>
                          <a:hlinkClick r:id="rId5"/>
                        </a:rPr>
                        <a:t>課程明細</a:t>
                      </a:r>
                      <a:r>
                        <a:rPr lang="en-US" altLang="zh-TW" sz="1600" kern="1200" dirty="0">
                          <a:solidFill>
                            <a:schemeClr val="tx1"/>
                          </a:solidFill>
                          <a:latin typeface="+mn-lt"/>
                          <a:ea typeface="+mn-ea"/>
                          <a:cs typeface="+mn-cs"/>
                        </a:rPr>
                        <a:t>)</a:t>
                      </a:r>
                      <a:r>
                        <a:rPr lang="zh-TW" altLang="en-US" sz="1600" kern="1200" dirty="0">
                          <a:solidFill>
                            <a:schemeClr val="tx1"/>
                          </a:solidFill>
                          <a:latin typeface="+mn-lt"/>
                          <a:ea typeface="+mn-ea"/>
                          <a:cs typeface="+mn-cs"/>
                        </a:rPr>
                        <a:t> </a:t>
                      </a:r>
                      <a:endParaRPr lang="en-US" altLang="zh-TW"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305A2035-24C6-8976-CD41-E5C4CD5C2535}"/>
              </a:ext>
            </a:extLst>
          </p:cNvPr>
          <p:cNvSpPr>
            <a:spLocks noGrp="1"/>
          </p:cNvSpPr>
          <p:nvPr>
            <p:ph type="title"/>
          </p:nvPr>
        </p:nvSpPr>
        <p:spPr>
          <a:xfrm>
            <a:off x="609600" y="436019"/>
            <a:ext cx="10972800" cy="535531"/>
          </a:xfrm>
        </p:spPr>
        <p:txBody>
          <a:bodyPr/>
          <a:lstStyle/>
          <a:p>
            <a:r>
              <a:rPr lang="en-US" altLang="zh-TW" dirty="0"/>
              <a:t>30</a:t>
            </a:r>
            <a:r>
              <a:rPr lang="zh-TW" altLang="en-US" dirty="0"/>
              <a:t>人以下製造業</a:t>
            </a:r>
            <a:r>
              <a:rPr lang="zh-TW" altLang="en-US" sz="2000" dirty="0"/>
              <a:t>數位轉型培力補助</a:t>
            </a:r>
            <a:endParaRPr lang="en-US" sz="2000" dirty="0"/>
          </a:p>
        </p:txBody>
      </p:sp>
      <p:sp>
        <p:nvSpPr>
          <p:cNvPr id="4" name="Slide Number Placeholder 3">
            <a:extLst>
              <a:ext uri="{FF2B5EF4-FFF2-40B4-BE49-F238E27FC236}">
                <a16:creationId xmlns:a16="http://schemas.microsoft.com/office/drawing/2014/main" id="{99B96659-CBCE-6FAB-7211-CE6F1A5BAD43}"/>
              </a:ext>
            </a:extLst>
          </p:cNvPr>
          <p:cNvSpPr>
            <a:spLocks noGrp="1"/>
          </p:cNvSpPr>
          <p:nvPr>
            <p:ph type="sldNum" sz="quarter" idx="12"/>
          </p:nvPr>
        </p:nvSpPr>
        <p:spPr/>
        <p:txBody>
          <a:bodyPr/>
          <a:lstStyle/>
          <a:p>
            <a:fld id="{EB4B8DE2-A4E8-46E4-8BBF-D75455EFF32C}" type="slidenum">
              <a:rPr lang="en-US" smtClean="0"/>
              <a:pPr/>
              <a:t>24</a:t>
            </a:fld>
            <a:endParaRPr lang="en-US" dirty="0"/>
          </a:p>
        </p:txBody>
      </p:sp>
      <p:sp>
        <p:nvSpPr>
          <p:cNvPr id="23" name="Rectangle 22">
            <a:extLst>
              <a:ext uri="{FF2B5EF4-FFF2-40B4-BE49-F238E27FC236}">
                <a16:creationId xmlns:a16="http://schemas.microsoft.com/office/drawing/2014/main" id="{22FB56AF-F36F-0BA3-8283-63FD6FE0A1BB}"/>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補助對象</a:t>
            </a:r>
            <a:endParaRPr lang="en-US" b="1" dirty="0">
              <a:solidFill>
                <a:schemeClr val="bg1"/>
              </a:solidFill>
            </a:endParaRPr>
          </a:p>
        </p:txBody>
      </p:sp>
      <p:sp>
        <p:nvSpPr>
          <p:cNvPr id="25" name="Rectangle 24">
            <a:extLst>
              <a:ext uri="{FF2B5EF4-FFF2-40B4-BE49-F238E27FC236}">
                <a16:creationId xmlns:a16="http://schemas.microsoft.com/office/drawing/2014/main" id="{3F4BF62C-E6D7-E21B-9843-CF222BCEBAEF}"/>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補助金額</a:t>
            </a:r>
            <a:endParaRPr lang="en-US" b="1" dirty="0">
              <a:solidFill>
                <a:schemeClr val="bg1"/>
              </a:solidFill>
            </a:endParaRPr>
          </a:p>
        </p:txBody>
      </p:sp>
      <p:sp>
        <p:nvSpPr>
          <p:cNvPr id="26" name="Rectangle 25">
            <a:extLst>
              <a:ext uri="{FF2B5EF4-FFF2-40B4-BE49-F238E27FC236}">
                <a16:creationId xmlns:a16="http://schemas.microsoft.com/office/drawing/2014/main" id="{3373DB9E-FAE3-9EFF-6EF8-92E8DE39F687}"/>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補助重點</a:t>
            </a:r>
            <a:endParaRPr lang="en-US" b="1" dirty="0">
              <a:solidFill>
                <a:schemeClr val="bg1"/>
              </a:solidFill>
            </a:endParaRPr>
          </a:p>
        </p:txBody>
      </p:sp>
      <p:sp>
        <p:nvSpPr>
          <p:cNvPr id="28" name="Rectangle 27">
            <a:extLst>
              <a:ext uri="{FF2B5EF4-FFF2-40B4-BE49-F238E27FC236}">
                <a16:creationId xmlns:a16="http://schemas.microsoft.com/office/drawing/2014/main" id="{577E9864-7D30-150D-D3C4-784ED1E511E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提案方向</a:t>
            </a:r>
            <a:endParaRPr lang="en-US" b="1" dirty="0">
              <a:solidFill>
                <a:schemeClr val="bg1"/>
              </a:solidFill>
            </a:endParaRPr>
          </a:p>
        </p:txBody>
      </p:sp>
      <p:sp>
        <p:nvSpPr>
          <p:cNvPr id="31" name="Rectangle: Rounded Corners 30">
            <a:extLst>
              <a:ext uri="{FF2B5EF4-FFF2-40B4-BE49-F238E27FC236}">
                <a16:creationId xmlns:a16="http://schemas.microsoft.com/office/drawing/2014/main" id="{F486CCF3-B722-1D89-B7EB-14D166CC6BF0}"/>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計畫提交時程</a:t>
            </a:r>
            <a:endParaRPr lang="en-US" sz="1000" b="1" dirty="0">
              <a:solidFill>
                <a:schemeClr val="bg1"/>
              </a:solidFill>
            </a:endParaRPr>
          </a:p>
        </p:txBody>
      </p:sp>
      <p:sp>
        <p:nvSpPr>
          <p:cNvPr id="32" name="Rectangle: Rounded Corners 31">
            <a:extLst>
              <a:ext uri="{FF2B5EF4-FFF2-40B4-BE49-F238E27FC236}">
                <a16:creationId xmlns:a16="http://schemas.microsoft.com/office/drawing/2014/main" id="{BC74C31B-B246-9B7C-C700-CF96EA47D0FA}"/>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計畫執行期間</a:t>
            </a:r>
            <a:endParaRPr lang="en-US" sz="1000" b="1" dirty="0">
              <a:solidFill>
                <a:schemeClr val="bg1"/>
              </a:solidFill>
            </a:endParaRPr>
          </a:p>
        </p:txBody>
      </p:sp>
      <p:sp>
        <p:nvSpPr>
          <p:cNvPr id="33" name="Rectangle: Rounded Corners 32">
            <a:extLst>
              <a:ext uri="{FF2B5EF4-FFF2-40B4-BE49-F238E27FC236}">
                <a16:creationId xmlns:a16="http://schemas.microsoft.com/office/drawing/2014/main" id="{0FBC8846-ED54-3C4E-C45E-BCC70E7CC89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主辦單位</a:t>
            </a:r>
            <a:endParaRPr lang="en-US" sz="1000" b="1" dirty="0">
              <a:solidFill>
                <a:schemeClr val="bg1"/>
              </a:solidFill>
            </a:endParaRPr>
          </a:p>
        </p:txBody>
      </p:sp>
      <p:sp>
        <p:nvSpPr>
          <p:cNvPr id="34" name="Rectangle: Rounded Corners 33">
            <a:extLst>
              <a:ext uri="{FF2B5EF4-FFF2-40B4-BE49-F238E27FC236}">
                <a16:creationId xmlns:a16="http://schemas.microsoft.com/office/drawing/2014/main" id="{32C2A1B4-27DF-D3E8-5151-1BD3A38EB180}"/>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參考資料</a:t>
            </a:r>
            <a:endParaRPr lang="en-US" sz="1000" b="1" dirty="0">
              <a:solidFill>
                <a:schemeClr val="bg1"/>
              </a:solidFill>
            </a:endParaRPr>
          </a:p>
        </p:txBody>
      </p:sp>
      <p:sp>
        <p:nvSpPr>
          <p:cNvPr id="17" name="TextBox 16">
            <a:hlinkClick r:id="rId7" action="ppaction://hlinksldjump"/>
            <a:extLst>
              <a:ext uri="{FF2B5EF4-FFF2-40B4-BE49-F238E27FC236}">
                <a16:creationId xmlns:a16="http://schemas.microsoft.com/office/drawing/2014/main" id="{8B612E94-D174-150F-BC2B-5DF8D52A3BE9}"/>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20" name="TextBox 19">
            <a:hlinkClick r:id="rId8" action="ppaction://hlinksldjump"/>
            <a:extLst>
              <a:ext uri="{FF2B5EF4-FFF2-40B4-BE49-F238E27FC236}">
                <a16:creationId xmlns:a16="http://schemas.microsoft.com/office/drawing/2014/main" id="{016A3A35-8B78-F7CC-B244-02C9BC78304A}"/>
              </a:ext>
            </a:extLst>
          </p:cNvPr>
          <p:cNvSpPr txBox="1"/>
          <p:nvPr/>
        </p:nvSpPr>
        <p:spPr>
          <a:xfrm>
            <a:off x="10890155" y="6201232"/>
            <a:ext cx="1161288" cy="230832"/>
          </a:xfrm>
          <a:prstGeom prst="rect">
            <a:avLst/>
          </a:prstGeom>
          <a:solidFill>
            <a:srgbClr val="1D72D4">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人才培訓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3476070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827927681"/>
              </p:ext>
            </p:extLst>
          </p:nvPr>
        </p:nvGraphicFramePr>
        <p:xfrm>
          <a:off x="10477297" y="323818"/>
          <a:ext cx="1574359" cy="2864096"/>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r>
                        <a:rPr lang="zh-TW" altLang="en-US" sz="1050" b="0" dirty="0">
                          <a:solidFill>
                            <a:schemeClr val="tx1"/>
                          </a:solidFill>
                        </a:rPr>
                        <a:t>計畫提交時程</a:t>
                      </a: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algn="ctr" defTabSz="914400" rtl="0" eaLnBrk="1" latinLnBrk="0" hangingPunct="1"/>
                      <a:r>
                        <a:rPr lang="zh-TW" altLang="en-US" sz="1000" b="1" kern="1200" dirty="0">
                          <a:solidFill>
                            <a:schemeClr val="tx1"/>
                          </a:solidFill>
                          <a:latin typeface="+mn-lt"/>
                          <a:ea typeface="+mn-ea"/>
                          <a:cs typeface="+mn-cs"/>
                        </a:rPr>
                        <a:t>第一梯次 </a:t>
                      </a:r>
                      <a:r>
                        <a:rPr lang="en-US" altLang="zh-TW" sz="1000" b="1" kern="1200" dirty="0">
                          <a:solidFill>
                            <a:schemeClr val="tx1"/>
                          </a:solidFill>
                          <a:latin typeface="+mn-lt"/>
                          <a:ea typeface="+mn-ea"/>
                          <a:cs typeface="+mn-cs"/>
                        </a:rPr>
                        <a:t>12/1</a:t>
                      </a:r>
                      <a:r>
                        <a:rPr lang="zh-TW" altLang="en-US" sz="1000" b="1" kern="1200" dirty="0">
                          <a:solidFill>
                            <a:schemeClr val="tx1"/>
                          </a:solidFill>
                          <a:latin typeface="+mn-lt"/>
                          <a:ea typeface="+mn-ea"/>
                          <a:cs typeface="+mn-cs"/>
                        </a:rPr>
                        <a:t> </a:t>
                      </a:r>
                      <a:r>
                        <a:rPr lang="en-US" altLang="zh-TW" sz="1000" b="1" kern="1200" dirty="0">
                          <a:solidFill>
                            <a:srgbClr val="FF0000"/>
                          </a:solidFill>
                          <a:latin typeface="+mn-lt"/>
                          <a:ea typeface="+mn-ea"/>
                          <a:cs typeface="+mn-cs"/>
                        </a:rPr>
                        <a:t>~</a:t>
                      </a:r>
                      <a:r>
                        <a:rPr lang="zh-TW" altLang="en-US" sz="1000" b="1" kern="1200" dirty="0">
                          <a:solidFill>
                            <a:srgbClr val="FF0000"/>
                          </a:solidFill>
                          <a:latin typeface="+mn-lt"/>
                          <a:ea typeface="+mn-ea"/>
                          <a:cs typeface="+mn-cs"/>
                        </a:rPr>
                        <a:t> </a:t>
                      </a:r>
                      <a:r>
                        <a:rPr lang="en-US" altLang="zh-TW" sz="1000" b="1" kern="1200" dirty="0">
                          <a:solidFill>
                            <a:srgbClr val="FF0000"/>
                          </a:solidFill>
                          <a:latin typeface="+mn-lt"/>
                          <a:ea typeface="+mn-ea"/>
                          <a:cs typeface="+mn-cs"/>
                        </a:rPr>
                        <a:t>12/31</a:t>
                      </a:r>
                    </a:p>
                    <a:p>
                      <a:pPr marL="0" algn="ctr" defTabSz="914400" rtl="0" eaLnBrk="1" latinLnBrk="0" hangingPunct="1"/>
                      <a:r>
                        <a:rPr lang="zh-TW" altLang="en-US" sz="700" b="0" kern="1200" dirty="0">
                          <a:solidFill>
                            <a:schemeClr val="bg1">
                              <a:lumMod val="50000"/>
                            </a:schemeClr>
                          </a:solidFill>
                          <a:latin typeface="+mn-lt"/>
                          <a:ea typeface="+mn-ea"/>
                          <a:cs typeface="+mn-cs"/>
                        </a:rPr>
                        <a:t>第二梯次 </a:t>
                      </a:r>
                      <a:r>
                        <a:rPr lang="en-US" altLang="zh-TW" sz="700" b="0" kern="1200" dirty="0">
                          <a:solidFill>
                            <a:schemeClr val="bg1">
                              <a:lumMod val="50000"/>
                            </a:schemeClr>
                          </a:solidFill>
                          <a:latin typeface="+mn-lt"/>
                          <a:ea typeface="+mn-ea"/>
                          <a:cs typeface="+mn-cs"/>
                        </a:rPr>
                        <a:t>1/2~3/31</a:t>
                      </a:r>
                      <a:endParaRPr lang="en-US" altLang="zh-TW" sz="1050" kern="1200" dirty="0">
                        <a:solidFill>
                          <a:schemeClr val="tx1"/>
                        </a:solidFill>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700" b="0" kern="1200" dirty="0">
                          <a:solidFill>
                            <a:schemeClr val="bg1">
                              <a:lumMod val="50000"/>
                            </a:schemeClr>
                          </a:solidFill>
                          <a:latin typeface="+mn-lt"/>
                          <a:ea typeface="+mn-ea"/>
                          <a:cs typeface="+mn-cs"/>
                        </a:rPr>
                        <a:t>第三梯次 </a:t>
                      </a:r>
                      <a:r>
                        <a:rPr lang="en-US" altLang="zh-TW" sz="700" b="0" kern="1200" dirty="0">
                          <a:solidFill>
                            <a:schemeClr val="bg1">
                              <a:lumMod val="50000"/>
                            </a:schemeClr>
                          </a:solidFill>
                          <a:latin typeface="+mn-lt"/>
                          <a:ea typeface="+mn-ea"/>
                          <a:cs typeface="+mn-cs"/>
                        </a:rPr>
                        <a:t>4/1~ 9/30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r>
                        <a:rPr lang="zh-TW" altLang="en-US" sz="1050" dirty="0"/>
                        <a:t>計畫執行期間</a:t>
                      </a: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000000"/>
                          </a:solidFill>
                          <a:effectLst/>
                          <a:uLnTx/>
                          <a:uFillTx/>
                          <a:latin typeface="+mn-lt"/>
                          <a:ea typeface="+mn-ea"/>
                          <a:cs typeface="+mn-cs"/>
                        </a:rPr>
                        <a:t>計畫核定後開始上課，</a:t>
                      </a:r>
                      <a:endParaRPr kumimoji="0" lang="en-US" altLang="zh-TW" sz="9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mn-lt"/>
                          <a:ea typeface="+mn-ea"/>
                          <a:cs typeface="+mn-cs"/>
                        </a:rPr>
                        <a:t>2026/11/25</a:t>
                      </a:r>
                      <a:r>
                        <a:rPr kumimoji="0" lang="zh-TW" altLang="en-US" sz="900" b="0" i="0" u="none" strike="noStrike" kern="1200" cap="none" spc="0" normalizeH="0" baseline="0" noProof="0" dirty="0">
                          <a:ln>
                            <a:noFill/>
                          </a:ln>
                          <a:solidFill>
                            <a:srgbClr val="000000"/>
                          </a:solidFill>
                          <a:effectLst/>
                          <a:uLnTx/>
                          <a:uFillTx/>
                          <a:latin typeface="+mn-lt"/>
                          <a:ea typeface="+mn-ea"/>
                          <a:cs typeface="+mn-cs"/>
                        </a:rPr>
                        <a:t>前完成課程</a:t>
                      </a:r>
                      <a:endParaRPr lang="en-US" sz="1050" b="1" dirty="0">
                        <a:solidFill>
                          <a:srgbClr val="1D72D4"/>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r>
                        <a:rPr lang="zh-TW" altLang="en-US" sz="1050" dirty="0"/>
                        <a:t>主辦單位</a:t>
                      </a: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勞動部</a:t>
                      </a:r>
                      <a:endParaRPr lang="en-US" altLang="zh-TW" sz="1050" dirty="0"/>
                    </a:p>
                    <a:p>
                      <a:pPr algn="ctr"/>
                      <a:r>
                        <a:rPr lang="zh-TW" altLang="en-US" sz="1050" dirty="0"/>
                        <a:t>勞動力發展署</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r>
                        <a:rPr lang="zh-TW" altLang="en-US" sz="1050" dirty="0"/>
                        <a:t>參考資料</a:t>
                      </a: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dirty="0">
                          <a:hlinkClick r:id="rId3"/>
                        </a:rPr>
                        <a:t>申請須知</a:t>
                      </a:r>
                      <a:endParaRPr lang="en-US" altLang="zh-TW" sz="105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50" dirty="0">
                          <a:hlinkClick r:id="rId4"/>
                        </a:rPr>
                        <a:t>AWS</a:t>
                      </a:r>
                      <a:r>
                        <a:rPr lang="zh-TW" altLang="en-US" sz="1050" dirty="0">
                          <a:hlinkClick r:id="rId4"/>
                        </a:rPr>
                        <a:t>培訓課程</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extLst>
              <p:ext uri="{D42A27DB-BD31-4B8C-83A1-F6EECF244321}">
                <p14:modId xmlns:p14="http://schemas.microsoft.com/office/powerpoint/2010/main" val="3841378159"/>
              </p:ext>
            </p:extLst>
          </p:nvPr>
        </p:nvGraphicFramePr>
        <p:xfrm>
          <a:off x="609600" y="1447132"/>
          <a:ext cx="8128000" cy="3966116"/>
        </p:xfrm>
        <a:graphic>
          <a:graphicData uri="http://schemas.openxmlformats.org/drawingml/2006/table">
            <a:tbl>
              <a:tblPr firstRow="1" bandRow="1">
                <a:tableStyleId>{5940675A-B579-460E-94D1-54222C63F5DA}</a:tableStyleId>
              </a:tblPr>
              <a:tblGrid>
                <a:gridCol w="2046136">
                  <a:extLst>
                    <a:ext uri="{9D8B030D-6E8A-4147-A177-3AD203B41FA5}">
                      <a16:colId xmlns:a16="http://schemas.microsoft.com/office/drawing/2014/main" val="270881897"/>
                    </a:ext>
                  </a:extLst>
                </a:gridCol>
                <a:gridCol w="6081864">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zh-TW" altLang="en-US" dirty="0"/>
                        <a:t>具就保中高齡勞工</a:t>
                      </a:r>
                      <a:r>
                        <a:rPr lang="en-US" altLang="zh-TW" dirty="0"/>
                        <a:t>(45-64</a:t>
                      </a:r>
                      <a:r>
                        <a:rPr lang="zh-TW" altLang="en-US" dirty="0"/>
                        <a:t>歲</a:t>
                      </a:r>
                      <a:r>
                        <a:rPr lang="en-US" altLang="zh-TW" dirty="0"/>
                        <a:t>)</a:t>
                      </a:r>
                      <a:r>
                        <a:rPr lang="zh-TW" altLang="en-US" dirty="0"/>
                        <a:t> 或 具職災保險逾</a:t>
                      </a:r>
                      <a:r>
                        <a:rPr lang="en-US" altLang="zh-TW" dirty="0"/>
                        <a:t>65</a:t>
                      </a:r>
                      <a:r>
                        <a:rPr lang="zh-TW" altLang="en-US" dirty="0"/>
                        <a:t>歲勞工</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政府補助</a:t>
                      </a:r>
                      <a:r>
                        <a:rPr lang="en-US" altLang="zh-TW" dirty="0"/>
                        <a:t>70%</a:t>
                      </a:r>
                      <a:r>
                        <a:rPr lang="zh-TW" altLang="en-US" dirty="0"/>
                        <a:t>，</a:t>
                      </a:r>
                      <a:r>
                        <a:rPr lang="en-US" altLang="zh-TW" dirty="0"/>
                        <a:t>NT$</a:t>
                      </a:r>
                      <a:r>
                        <a:rPr lang="zh-TW" altLang="en-US" dirty="0"/>
                        <a:t> </a:t>
                      </a:r>
                      <a:r>
                        <a:rPr lang="en-US" altLang="zh-TW" dirty="0"/>
                        <a:t>30</a:t>
                      </a:r>
                      <a:r>
                        <a:rPr lang="zh-TW" altLang="en-US" dirty="0"/>
                        <a:t>萬為上限</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zh-TW" altLang="en-US" dirty="0">
                          <a:latin typeface="Arial" panose="020B0604020202020204" pitchFamily="34" charset="0"/>
                        </a:rPr>
                        <a:t>參加國內訓練單位</a:t>
                      </a:r>
                      <a:r>
                        <a:rPr lang="zh-TW" altLang="en-US" b="1" dirty="0">
                          <a:latin typeface="Arial" panose="020B0604020202020204" pitchFamily="34" charset="0"/>
                        </a:rPr>
                        <a:t>公開招訓之訓練課程為限 </a:t>
                      </a:r>
                      <a:r>
                        <a:rPr lang="en-US" altLang="zh-TW" dirty="0">
                          <a:latin typeface="Arial" panose="020B0604020202020204" pitchFamily="34" charset="0"/>
                        </a:rPr>
                        <a:t>(</a:t>
                      </a:r>
                      <a:r>
                        <a:rPr lang="zh-TW" altLang="en-US" dirty="0">
                          <a:latin typeface="Arial" panose="020B0604020202020204" pitchFamily="34" charset="0"/>
                        </a:rPr>
                        <a:t>公開班</a:t>
                      </a:r>
                      <a:r>
                        <a:rPr lang="en-US" altLang="zh-TW" dirty="0">
                          <a:latin typeface="Arial" panose="020B0604020202020204" pitchFamily="34" charset="0"/>
                        </a:rPr>
                        <a:t>)</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r>
                        <a:rPr lang="zh-TW" altLang="en-US" dirty="0"/>
                        <a:t>成功案例</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200" dirty="0">
                          <a:solidFill>
                            <a:schemeClr val="tx1"/>
                          </a:solidFill>
                          <a:latin typeface="+mn-lt"/>
                          <a:ea typeface="+mn-ea"/>
                          <a:cs typeface="+mn-cs"/>
                        </a:rPr>
                        <a:t>報名</a:t>
                      </a:r>
                      <a:r>
                        <a:rPr lang="en-US" altLang="zh-TW" b="1" dirty="0">
                          <a:solidFill>
                            <a:schemeClr val="accent1"/>
                          </a:solidFill>
                        </a:rPr>
                        <a:t>AWS</a:t>
                      </a:r>
                      <a:r>
                        <a:rPr lang="zh-TW" altLang="en-US" b="1" dirty="0">
                          <a:solidFill>
                            <a:schemeClr val="accent1"/>
                          </a:solidFill>
                        </a:rPr>
                        <a:t>公開班</a:t>
                      </a:r>
                      <a:r>
                        <a:rPr lang="zh-TW" altLang="en-US" dirty="0"/>
                        <a:t>、</a:t>
                      </a:r>
                      <a:r>
                        <a:rPr lang="en-US" altLang="zh-TW" dirty="0"/>
                        <a:t>UCOM</a:t>
                      </a:r>
                      <a:r>
                        <a:rPr lang="zh-TW" altLang="en-US" dirty="0"/>
                        <a:t>恆逸公開班</a:t>
                      </a:r>
                      <a:endParaRPr lang="en-US" altLang="zh-TW"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fld id="{EB4B8DE2-A4E8-46E4-8BBF-D75455EFF32C}" type="slidenum">
              <a:rPr lang="en-US" smtClean="0"/>
              <a:pPr/>
              <a:t>25</a:t>
            </a:fld>
            <a:endParaRPr lang="en-US" dirty="0"/>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補助對象</a:t>
            </a:r>
            <a:endParaRPr lang="en-US" b="1" dirty="0">
              <a:solidFill>
                <a:schemeClr val="bg1"/>
              </a:solidFill>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補助金額</a:t>
            </a:r>
            <a:endParaRPr lang="en-US" b="1" dirty="0">
              <a:solidFill>
                <a:schemeClr val="bg1"/>
              </a:solidFill>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補助重點</a:t>
            </a:r>
            <a:endParaRPr lang="en-US" b="1" dirty="0">
              <a:solidFill>
                <a:schemeClr val="bg1"/>
              </a:solidFill>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提案方向</a:t>
            </a:r>
            <a:endParaRPr lang="en-US" b="1" dirty="0">
              <a:solidFill>
                <a:schemeClr val="bg1"/>
              </a:solidFill>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計畫提交時程</a:t>
            </a:r>
            <a:endParaRPr lang="en-US" sz="1000" b="1" dirty="0">
              <a:solidFill>
                <a:schemeClr val="bg1"/>
              </a:solidFill>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計畫執行期間</a:t>
            </a:r>
            <a:endParaRPr lang="en-US" sz="1000" b="1" dirty="0">
              <a:solidFill>
                <a:schemeClr val="bg1"/>
              </a:solidFill>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主辦單位</a:t>
            </a:r>
            <a:endParaRPr lang="en-US" sz="1000" b="1" dirty="0">
              <a:solidFill>
                <a:schemeClr val="bg1"/>
              </a:solidFill>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參考資料</a:t>
            </a:r>
            <a:endParaRPr lang="en-US" sz="1000" b="1" dirty="0">
              <a:solidFill>
                <a:schemeClr val="bg1"/>
              </a:solidFill>
            </a:endParaRPr>
          </a:p>
        </p:txBody>
      </p:sp>
      <p:sp>
        <p:nvSpPr>
          <p:cNvPr id="6" name="Title 5">
            <a:extLst>
              <a:ext uri="{FF2B5EF4-FFF2-40B4-BE49-F238E27FC236}">
                <a16:creationId xmlns:a16="http://schemas.microsoft.com/office/drawing/2014/main" id="{0E8EE80D-B7F4-4807-BFED-FB5C51D090A7}"/>
              </a:ext>
            </a:extLst>
          </p:cNvPr>
          <p:cNvSpPr>
            <a:spLocks noGrp="1"/>
          </p:cNvSpPr>
          <p:nvPr>
            <p:ph type="title"/>
          </p:nvPr>
        </p:nvSpPr>
        <p:spPr>
          <a:xfrm>
            <a:off x="609600" y="436019"/>
            <a:ext cx="9480605" cy="535531"/>
          </a:xfrm>
        </p:spPr>
        <p:txBody>
          <a:bodyPr/>
          <a:lstStyle/>
          <a:p>
            <a:r>
              <a:rPr lang="zh-TW" altLang="en-US" dirty="0"/>
              <a:t>中高齡 </a:t>
            </a:r>
            <a:r>
              <a:rPr lang="en-US" altLang="zh-TW" sz="2000" dirty="0"/>
              <a:t>(</a:t>
            </a:r>
            <a:r>
              <a:rPr lang="en-US" altLang="en-US" sz="2000" dirty="0" err="1"/>
              <a:t>在職中高齡者及高齡者穩定就業訓練補助實施計畫</a:t>
            </a:r>
            <a:r>
              <a:rPr lang="en-US" altLang="zh-TW" sz="2000" dirty="0"/>
              <a:t>)</a:t>
            </a:r>
            <a:r>
              <a:rPr lang="en-US" altLang="en-US" sz="2000" dirty="0"/>
              <a:t> </a:t>
            </a:r>
            <a:endParaRPr lang="en-US" sz="2000" dirty="0"/>
          </a:p>
        </p:txBody>
      </p:sp>
      <p:sp>
        <p:nvSpPr>
          <p:cNvPr id="16" name="TextBox 15">
            <a:hlinkClick r:id="rId4"/>
            <a:extLst>
              <a:ext uri="{FF2B5EF4-FFF2-40B4-BE49-F238E27FC236}">
                <a16:creationId xmlns:a16="http://schemas.microsoft.com/office/drawing/2014/main" id="{B2A24D45-3323-4889-A800-1A079A00AF67}"/>
              </a:ext>
            </a:extLst>
          </p:cNvPr>
          <p:cNvSpPr txBox="1"/>
          <p:nvPr/>
        </p:nvSpPr>
        <p:spPr>
          <a:xfrm>
            <a:off x="7489308" y="5431926"/>
            <a:ext cx="3571931" cy="340519"/>
          </a:xfrm>
          <a:prstGeom prst="roundRect">
            <a:avLst/>
          </a:prstGeom>
          <a:solidFill>
            <a:schemeClr val="accent1">
              <a:lumMod val="60000"/>
              <a:lumOff val="40000"/>
            </a:schemeClr>
          </a:solidFill>
          <a:ln>
            <a:solidFill>
              <a:srgbClr val="50B7E9"/>
            </a:solidFill>
          </a:ln>
          <a:effectLst>
            <a:outerShdw blurRad="50800" dist="38100" dir="2700000" algn="tl" rotWithShape="0">
              <a:prstClr val="black">
                <a:alpha val="40000"/>
              </a:prstClr>
            </a:outerShdw>
          </a:effectLst>
        </p:spPr>
        <p:txBody>
          <a:bodyPr wrap="square" lIns="0" rIns="0" rtlCol="0">
            <a:spAutoFit/>
          </a:bodyPr>
          <a:lstStyle>
            <a:defPPr>
              <a:defRPr lang="en-US"/>
            </a:defPPr>
            <a:lvl1pPr algn="ctr">
              <a:defRPr sz="1400" b="1">
                <a:solidFill>
                  <a:schemeClr val="bg1"/>
                </a:solidFill>
              </a:defRPr>
            </a:lvl1pPr>
          </a:lstStyle>
          <a:p>
            <a:r>
              <a:rPr lang="en-US" altLang="zh-TW" dirty="0"/>
              <a:t>AWS</a:t>
            </a:r>
            <a:r>
              <a:rPr lang="zh-TW" altLang="en-US" dirty="0"/>
              <a:t> 付費培訓課程 請點此連結至</a:t>
            </a:r>
            <a:r>
              <a:rPr lang="zh-TW" altLang="en-US"/>
              <a:t>官網</a:t>
            </a:r>
            <a:endParaRPr lang="en-US" dirty="0"/>
          </a:p>
        </p:txBody>
      </p:sp>
      <p:grpSp>
        <p:nvGrpSpPr>
          <p:cNvPr id="17" name="Group 16">
            <a:extLst>
              <a:ext uri="{FF2B5EF4-FFF2-40B4-BE49-F238E27FC236}">
                <a16:creationId xmlns:a16="http://schemas.microsoft.com/office/drawing/2014/main" id="{CCDA6D66-2C44-4E4E-BB84-CBD333061E77}"/>
              </a:ext>
            </a:extLst>
          </p:cNvPr>
          <p:cNvGrpSpPr/>
          <p:nvPr/>
        </p:nvGrpSpPr>
        <p:grpSpPr>
          <a:xfrm>
            <a:off x="10477297" y="3350626"/>
            <a:ext cx="1537795" cy="1684406"/>
            <a:chOff x="2542648" y="3397717"/>
            <a:chExt cx="2178973" cy="2386713"/>
          </a:xfrm>
        </p:grpSpPr>
        <p:pic>
          <p:nvPicPr>
            <p:cNvPr id="19" name="Picture 18">
              <a:extLst>
                <a:ext uri="{FF2B5EF4-FFF2-40B4-BE49-F238E27FC236}">
                  <a16:creationId xmlns:a16="http://schemas.microsoft.com/office/drawing/2014/main" id="{07167EDB-1BC9-488D-9521-C93E0870309B}"/>
                </a:ext>
              </a:extLst>
            </p:cNvPr>
            <p:cNvPicPr>
              <a:picLocks noChangeAspect="1"/>
            </p:cNvPicPr>
            <p:nvPr/>
          </p:nvPicPr>
          <p:blipFill>
            <a:blip r:embed="rId5">
              <a:duotone>
                <a:prstClr val="black"/>
                <a:schemeClr val="tx2">
                  <a:tint val="45000"/>
                  <a:satMod val="400000"/>
                </a:schemeClr>
              </a:duotone>
              <a:alphaModFix amt="50000"/>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p:blipFill>
          <p:spPr>
            <a:xfrm>
              <a:off x="2707765" y="3488236"/>
              <a:ext cx="1883229" cy="1883229"/>
            </a:xfrm>
            <a:prstGeom prst="rect">
              <a:avLst/>
            </a:prstGeom>
          </p:spPr>
        </p:pic>
        <p:sp>
          <p:nvSpPr>
            <p:cNvPr id="20" name="Title 2">
              <a:extLst>
                <a:ext uri="{FF2B5EF4-FFF2-40B4-BE49-F238E27FC236}">
                  <a16:creationId xmlns:a16="http://schemas.microsoft.com/office/drawing/2014/main" id="{BA18745F-73B1-433E-8A3F-950C8886BB47}"/>
                </a:ext>
              </a:extLst>
            </p:cNvPr>
            <p:cNvSpPr txBox="1">
              <a:spLocks/>
            </p:cNvSpPr>
            <p:nvPr/>
          </p:nvSpPr>
          <p:spPr>
            <a:xfrm>
              <a:off x="2707765" y="5443436"/>
              <a:ext cx="1883229" cy="327077"/>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a:lstStyle>
            <a:p>
              <a:pPr algn="ctr"/>
              <a:r>
                <a:rPr lang="zh-TW" altLang="en-US" sz="1000" b="0" dirty="0">
                  <a:solidFill>
                    <a:srgbClr val="868787"/>
                  </a:solidFill>
                </a:rPr>
                <a:t>預約</a:t>
              </a:r>
              <a:r>
                <a:rPr lang="en-US" altLang="zh-TW" sz="1000" b="0" dirty="0">
                  <a:solidFill>
                    <a:srgbClr val="868787"/>
                  </a:solidFill>
                </a:rPr>
                <a:t>AWS</a:t>
              </a:r>
              <a:r>
                <a:rPr lang="zh-TW" altLang="en-US" sz="1000" b="0" dirty="0">
                  <a:solidFill>
                    <a:srgbClr val="868787"/>
                  </a:solidFill>
                </a:rPr>
                <a:t>專家索取</a:t>
              </a:r>
              <a:r>
                <a:rPr lang="en-US" altLang="zh-TW" sz="1000" b="0" dirty="0">
                  <a:solidFill>
                    <a:srgbClr val="868787"/>
                  </a:solidFill>
                </a:rPr>
                <a:t>SOP</a:t>
              </a:r>
              <a:endParaRPr lang="en-US" sz="1000" b="0" dirty="0">
                <a:solidFill>
                  <a:srgbClr val="868787"/>
                </a:solidFill>
              </a:endParaRPr>
            </a:p>
          </p:txBody>
        </p:sp>
        <p:sp>
          <p:nvSpPr>
            <p:cNvPr id="21" name="Rectangle: Rounded Corners 20">
              <a:extLst>
                <a:ext uri="{FF2B5EF4-FFF2-40B4-BE49-F238E27FC236}">
                  <a16:creationId xmlns:a16="http://schemas.microsoft.com/office/drawing/2014/main" id="{7A93F00C-F78B-4145-A210-B902976910F9}"/>
                </a:ext>
              </a:extLst>
            </p:cNvPr>
            <p:cNvSpPr/>
            <p:nvPr/>
          </p:nvSpPr>
          <p:spPr>
            <a:xfrm>
              <a:off x="2542648" y="3397717"/>
              <a:ext cx="2178973" cy="2386713"/>
            </a:xfrm>
            <a:prstGeom prst="roundRect">
              <a:avLst>
                <a:gd name="adj" fmla="val 453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grpSp>
      <p:sp>
        <p:nvSpPr>
          <p:cNvPr id="24" name="TextBox 23">
            <a:hlinkClick r:id="rId7" action="ppaction://hlinksldjump"/>
            <a:extLst>
              <a:ext uri="{FF2B5EF4-FFF2-40B4-BE49-F238E27FC236}">
                <a16:creationId xmlns:a16="http://schemas.microsoft.com/office/drawing/2014/main" id="{46F44BD9-DEDD-4F36-93EB-E381322D4F3A}"/>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27" name="TextBox 26">
            <a:hlinkClick r:id="rId8" action="ppaction://hlinksldjump"/>
            <a:extLst>
              <a:ext uri="{FF2B5EF4-FFF2-40B4-BE49-F238E27FC236}">
                <a16:creationId xmlns:a16="http://schemas.microsoft.com/office/drawing/2014/main" id="{CF58804B-2897-4122-8084-8E535954BACF}"/>
              </a:ext>
            </a:extLst>
          </p:cNvPr>
          <p:cNvSpPr txBox="1"/>
          <p:nvPr/>
        </p:nvSpPr>
        <p:spPr>
          <a:xfrm>
            <a:off x="10890155" y="6201232"/>
            <a:ext cx="1161288" cy="230832"/>
          </a:xfrm>
          <a:prstGeom prst="rect">
            <a:avLst/>
          </a:prstGeom>
          <a:solidFill>
            <a:srgbClr val="1D72D4">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人才培訓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1005516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1BAB880-C632-2B0B-74F4-90FB26694BF4}"/>
            </a:ext>
          </a:extLst>
        </p:cNvPr>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349DD0F8-BA7B-A992-CCE5-7A17C0E6AFF2}"/>
              </a:ext>
            </a:extLst>
          </p:cNvPr>
          <p:cNvGraphicFramePr>
            <a:graphicFrameLocks noGrp="1"/>
          </p:cNvGraphicFramePr>
          <p:nvPr>
            <p:extLst>
              <p:ext uri="{D42A27DB-BD31-4B8C-83A1-F6EECF244321}">
                <p14:modId xmlns:p14="http://schemas.microsoft.com/office/powerpoint/2010/main" val="4078416600"/>
              </p:ext>
            </p:extLst>
          </p:nvPr>
        </p:nvGraphicFramePr>
        <p:xfrm>
          <a:off x="10405788" y="323080"/>
          <a:ext cx="1735666" cy="3138416"/>
        </p:xfrm>
        <a:graphic>
          <a:graphicData uri="http://schemas.openxmlformats.org/drawingml/2006/table">
            <a:tbl>
              <a:tblPr firstRow="1" bandRow="1">
                <a:tableStyleId>{5940675A-B579-460E-94D1-54222C63F5DA}</a:tableStyleId>
              </a:tblPr>
              <a:tblGrid>
                <a:gridCol w="1735666">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altLang="zh-TW" sz="1050" b="1" i="0" kern="1200" dirty="0">
                          <a:solidFill>
                            <a:schemeClr val="tx1"/>
                          </a:solidFill>
                          <a:effectLst/>
                          <a:latin typeface="+mn-lt"/>
                          <a:ea typeface="+mn-ea"/>
                          <a:cs typeface="+mn-cs"/>
                        </a:rPr>
                        <a:t>2025/7/28 </a:t>
                      </a:r>
                      <a:r>
                        <a:rPr lang="en-US" altLang="zh-TW" sz="1050" b="1" i="0" kern="1200" dirty="0">
                          <a:solidFill>
                            <a:srgbClr val="FF0000"/>
                          </a:solidFill>
                          <a:effectLst/>
                          <a:latin typeface="+mn-lt"/>
                          <a:ea typeface="+mn-ea"/>
                          <a:cs typeface="+mn-cs"/>
                        </a:rPr>
                        <a:t>~ 8/30</a:t>
                      </a:r>
                      <a:endParaRPr lang="en-US" altLang="zh-TW" sz="1050" b="1"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即日起 </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b="0" i="0" kern="1200" dirty="0">
                          <a:solidFill>
                            <a:schemeClr val="tx1"/>
                          </a:solidFill>
                          <a:effectLst/>
                          <a:latin typeface="+mn-lt"/>
                          <a:ea typeface="+mn-ea"/>
                          <a:cs typeface="+mn-cs"/>
                        </a:rPr>
                        <a:t>經濟部產業發展署</a:t>
                      </a:r>
                      <a:endParaRPr lang="en-US" altLang="zh-TW" sz="105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b="0" dirty="0">
                          <a:hlinkClick r:id="rId3"/>
                        </a:rPr>
                        <a:t>計畫官網</a:t>
                      </a:r>
                      <a:endParaRPr lang="en-US" altLang="zh-TW" sz="1050" b="0" dirty="0"/>
                    </a:p>
                    <a:p>
                      <a:pPr algn="ctr"/>
                      <a:r>
                        <a:rPr lang="zh-TW" altLang="en-US" sz="1050" b="0" dirty="0">
                          <a:hlinkClick r:id="rId4"/>
                        </a:rPr>
                        <a:t>申請須知</a:t>
                      </a:r>
                      <a:endParaRPr lang="en-US" altLang="zh-TW" sz="1050" b="0" dirty="0"/>
                    </a:p>
                    <a:p>
                      <a:pPr algn="ctr"/>
                      <a:r>
                        <a:rPr lang="zh-TW" altLang="en-US" sz="1050" b="0" dirty="0">
                          <a:hlinkClick r:id="rId5"/>
                        </a:rPr>
                        <a:t>計畫公告</a:t>
                      </a:r>
                      <a:endParaRPr lang="en-US" altLang="zh-TW" sz="1050" b="0" dirty="0"/>
                    </a:p>
                    <a:p>
                      <a:pPr algn="ctr"/>
                      <a:r>
                        <a:rPr lang="zh-TW" altLang="en-US" sz="1050" b="0" dirty="0">
                          <a:hlinkClick r:id="rId6"/>
                        </a:rPr>
                        <a:t>補助資格條件</a:t>
                      </a:r>
                      <a:endParaRPr lang="en-US" altLang="zh-TW" sz="105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B9B6FF77-5049-1F4E-5D61-556DDD344DB8}"/>
              </a:ext>
            </a:extLst>
          </p:cNvPr>
          <p:cNvGraphicFramePr>
            <a:graphicFrameLocks noGrp="1"/>
          </p:cNvGraphicFramePr>
          <p:nvPr>
            <p:extLst>
              <p:ext uri="{D42A27DB-BD31-4B8C-83A1-F6EECF244321}">
                <p14:modId xmlns:p14="http://schemas.microsoft.com/office/powerpoint/2010/main" val="1039875868"/>
              </p:ext>
            </p:extLst>
          </p:nvPr>
        </p:nvGraphicFramePr>
        <p:xfrm>
          <a:off x="609598" y="1447132"/>
          <a:ext cx="9920141" cy="4512898"/>
        </p:xfrm>
        <a:graphic>
          <a:graphicData uri="http://schemas.openxmlformats.org/drawingml/2006/table">
            <a:tbl>
              <a:tblPr firstRow="1" bandRow="1">
                <a:tableStyleId>{5940675A-B579-460E-94D1-54222C63F5DA}</a:tableStyleId>
              </a:tblPr>
              <a:tblGrid>
                <a:gridCol w="2033515">
                  <a:extLst>
                    <a:ext uri="{9D8B030D-6E8A-4147-A177-3AD203B41FA5}">
                      <a16:colId xmlns:a16="http://schemas.microsoft.com/office/drawing/2014/main" val="270881897"/>
                    </a:ext>
                  </a:extLst>
                </a:gridCol>
                <a:gridCol w="7886626">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200" dirty="0">
                          <a:solidFill>
                            <a:schemeClr val="tx1"/>
                          </a:solidFill>
                          <a:effectLst/>
                          <a:latin typeface="+mn-lt"/>
                          <a:ea typeface="+mn-ea"/>
                          <a:cs typeface="+mn-cs"/>
                        </a:rPr>
                        <a:t>限</a:t>
                      </a:r>
                      <a:r>
                        <a:rPr lang="zh-TW" altLang="en-US" sz="1800" b="1" kern="1200" dirty="0">
                          <a:solidFill>
                            <a:schemeClr val="accent1"/>
                          </a:solidFill>
                          <a:latin typeface="+mn-lt"/>
                          <a:ea typeface="+mn-ea"/>
                          <a:cs typeface="+mn-cs"/>
                        </a:rPr>
                        <a:t> </a:t>
                      </a:r>
                      <a:r>
                        <a:rPr lang="en-US" altLang="zh-TW" sz="1800" b="1" kern="1200" dirty="0">
                          <a:solidFill>
                            <a:schemeClr val="accent1"/>
                          </a:solidFill>
                          <a:latin typeface="+mn-lt"/>
                          <a:ea typeface="+mn-ea"/>
                          <a:cs typeface="+mn-cs"/>
                        </a:rPr>
                        <a:t>#</a:t>
                      </a:r>
                      <a:r>
                        <a:rPr lang="zh-TW" altLang="en-US" sz="1800" b="1" i="0" kern="1200" dirty="0">
                          <a:solidFill>
                            <a:schemeClr val="accent1"/>
                          </a:solidFill>
                          <a:effectLst/>
                          <a:latin typeface="+mn-lt"/>
                          <a:ea typeface="+mn-ea"/>
                          <a:cs typeface="+mn-cs"/>
                        </a:rPr>
                        <a:t>電子資訊業 </a:t>
                      </a:r>
                      <a:r>
                        <a:rPr lang="zh-TW" altLang="en-US" sz="1800" kern="1200" dirty="0">
                          <a:solidFill>
                            <a:schemeClr val="tx1"/>
                          </a:solidFill>
                          <a:effectLst/>
                          <a:latin typeface="+mn-lt"/>
                          <a:ea typeface="+mn-ea"/>
                          <a:cs typeface="+mn-cs"/>
                        </a:rPr>
                        <a:t>至少</a:t>
                      </a:r>
                      <a:r>
                        <a:rPr lang="en-US" altLang="zh-TW" sz="1800" kern="1200" dirty="0">
                          <a:solidFill>
                            <a:schemeClr val="tx1"/>
                          </a:solidFill>
                          <a:effectLst/>
                          <a:latin typeface="+mn-lt"/>
                          <a:ea typeface="+mn-ea"/>
                          <a:cs typeface="+mn-cs"/>
                        </a:rPr>
                        <a:t>2</a:t>
                      </a:r>
                      <a:r>
                        <a:rPr lang="zh-TW" altLang="en-US" sz="1800" kern="1200" dirty="0">
                          <a:solidFill>
                            <a:schemeClr val="tx1"/>
                          </a:solidFill>
                          <a:effectLst/>
                          <a:latin typeface="+mn-lt"/>
                          <a:ea typeface="+mn-ea"/>
                          <a:cs typeface="+mn-cs"/>
                        </a:rPr>
                        <a:t>家業者共同申請</a:t>
                      </a:r>
                      <a:br>
                        <a:rPr lang="en-US" altLang="zh-TW" sz="1800" kern="1200" dirty="0">
                          <a:solidFill>
                            <a:schemeClr val="tx1"/>
                          </a:solidFill>
                          <a:effectLst/>
                          <a:latin typeface="+mn-lt"/>
                          <a:ea typeface="+mn-ea"/>
                          <a:cs typeface="+mn-cs"/>
                        </a:rPr>
                      </a:br>
                      <a:r>
                        <a:rPr lang="zh-TW" altLang="en-US" sz="1400" b="1" i="0" kern="1200" dirty="0">
                          <a:solidFill>
                            <a:schemeClr val="tx1"/>
                          </a:solidFill>
                          <a:effectLst/>
                          <a:latin typeface="+mn-lt"/>
                          <a:ea typeface="+mn-ea"/>
                          <a:cs typeface="+mn-cs"/>
                        </a:rPr>
                        <a:t>智慧次系統</a:t>
                      </a:r>
                      <a:r>
                        <a:rPr lang="zh-TW" altLang="en-US" sz="1400" b="0" i="0" kern="1200" dirty="0">
                          <a:solidFill>
                            <a:schemeClr val="tx1"/>
                          </a:solidFill>
                          <a:effectLst/>
                          <a:latin typeface="+mn-lt"/>
                          <a:ea typeface="+mn-ea"/>
                          <a:cs typeface="+mn-cs"/>
                        </a:rPr>
                        <a:t>範疇：包含</a:t>
                      </a:r>
                      <a:r>
                        <a:rPr lang="zh-TW" altLang="en-US" sz="1400" b="1" i="0" kern="1200" dirty="0">
                          <a:solidFill>
                            <a:schemeClr val="accent1"/>
                          </a:solidFill>
                          <a:effectLst/>
                          <a:latin typeface="+mn-lt"/>
                          <a:ea typeface="+mn-ea"/>
                          <a:cs typeface="+mn-cs"/>
                        </a:rPr>
                        <a:t>智慧車電</a:t>
                      </a:r>
                      <a:r>
                        <a:rPr lang="zh-TW" altLang="en-US" sz="1400" b="0" i="0" kern="1200" dirty="0">
                          <a:solidFill>
                            <a:schemeClr val="tx1"/>
                          </a:solidFill>
                          <a:effectLst/>
                          <a:latin typeface="+mn-lt"/>
                          <a:ea typeface="+mn-ea"/>
                          <a:cs typeface="+mn-cs"/>
                        </a:rPr>
                        <a:t>、</a:t>
                      </a:r>
                      <a:r>
                        <a:rPr lang="zh-TW" altLang="en-US" sz="1400" b="1" i="0" kern="1200" dirty="0">
                          <a:solidFill>
                            <a:schemeClr val="accent1"/>
                          </a:solidFill>
                          <a:effectLst/>
                          <a:latin typeface="+mn-lt"/>
                          <a:ea typeface="+mn-ea"/>
                          <a:cs typeface="+mn-cs"/>
                        </a:rPr>
                        <a:t>自主移動載具</a:t>
                      </a:r>
                      <a:r>
                        <a:rPr lang="zh-TW" altLang="en-US" sz="1400" b="0" i="0" kern="1200" dirty="0">
                          <a:solidFill>
                            <a:schemeClr val="tx1"/>
                          </a:solidFill>
                          <a:effectLst/>
                          <a:latin typeface="+mn-lt"/>
                          <a:ea typeface="+mn-ea"/>
                          <a:cs typeface="+mn-cs"/>
                        </a:rPr>
                        <a:t>等，不限定車種，擇一領域提案</a:t>
                      </a:r>
                      <a:endParaRPr lang="en-US" altLang="zh-TW" sz="14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i="0" kern="1200" dirty="0">
                          <a:solidFill>
                            <a:srgbClr val="868787"/>
                          </a:solidFill>
                          <a:effectLst/>
                          <a:latin typeface="+mn-lt"/>
                          <a:ea typeface="+mn-ea"/>
                          <a:cs typeface="+mn-cs"/>
                        </a:rPr>
                        <a:t>依法成立，淨值為正，非陸資，非屬銀行拒絕往來戶；主導企業</a:t>
                      </a:r>
                      <a:r>
                        <a:rPr lang="en-US" altLang="zh-TW" sz="1400" b="0" i="0" kern="1200" dirty="0">
                          <a:solidFill>
                            <a:srgbClr val="868787"/>
                          </a:solidFill>
                          <a:effectLst/>
                          <a:latin typeface="+mn-lt"/>
                          <a:ea typeface="+mn-ea"/>
                          <a:cs typeface="+mn-cs"/>
                        </a:rPr>
                        <a:t>113</a:t>
                      </a:r>
                      <a:r>
                        <a:rPr lang="zh-TW" altLang="en-US" sz="1400" b="0" i="0" kern="1200" dirty="0">
                          <a:solidFill>
                            <a:srgbClr val="868787"/>
                          </a:solidFill>
                          <a:effectLst/>
                          <a:latin typeface="+mn-lt"/>
                          <a:ea typeface="+mn-ea"/>
                          <a:cs typeface="+mn-cs"/>
                        </a:rPr>
                        <a:t>年度實收資本額須超過 </a:t>
                      </a:r>
                      <a:r>
                        <a:rPr lang="en-US" altLang="zh-TW" sz="1400" b="0" i="0" kern="1200" dirty="0">
                          <a:solidFill>
                            <a:schemeClr val="accent1"/>
                          </a:solidFill>
                          <a:effectLst/>
                          <a:latin typeface="+mn-lt"/>
                          <a:ea typeface="+mn-ea"/>
                          <a:cs typeface="+mn-cs"/>
                        </a:rPr>
                        <a:t>2</a:t>
                      </a:r>
                      <a:r>
                        <a:rPr lang="zh-TW" altLang="en-US" sz="1400" b="0" i="0" kern="1200" dirty="0">
                          <a:solidFill>
                            <a:schemeClr val="accent1"/>
                          </a:solidFill>
                          <a:effectLst/>
                          <a:latin typeface="+mn-lt"/>
                          <a:ea typeface="+mn-ea"/>
                          <a:cs typeface="+mn-cs"/>
                        </a:rPr>
                        <a:t>億元</a:t>
                      </a:r>
                      <a:endParaRPr lang="en-US" altLang="zh-TW" sz="1400" b="0" i="0" kern="1200" dirty="0">
                        <a:solidFill>
                          <a:srgbClr val="868787"/>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最高補助</a:t>
                      </a:r>
                      <a:r>
                        <a:rPr lang="en-US" altLang="zh-TW" dirty="0"/>
                        <a:t>50%</a:t>
                      </a:r>
                      <a:r>
                        <a:rPr lang="zh-TW" altLang="en-US" dirty="0"/>
                        <a:t>，金額上限未公告</a:t>
                      </a:r>
                      <a:endParaRPr lang="en-US" altLang="zh-TW"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TW" altLang="en-US" sz="1600" dirty="0"/>
                        <a:t>結合終端設備與智慧控制系統，並引入感測、決策、控制 整合之次系統，次系統可包含感測技術與環境感知、</a:t>
                      </a:r>
                      <a:r>
                        <a:rPr lang="en-US" altLang="zh-TW" sz="1600" dirty="0"/>
                        <a:t>IoT </a:t>
                      </a:r>
                      <a:r>
                        <a:rPr lang="zh-TW" altLang="en-US" sz="1600" dirty="0"/>
                        <a:t>與 </a:t>
                      </a:r>
                      <a:r>
                        <a:rPr lang="en-US" altLang="zh-TW" sz="1600" b="1" dirty="0" err="1">
                          <a:solidFill>
                            <a:srgbClr val="FF0000"/>
                          </a:solidFill>
                        </a:rPr>
                        <a:t>AIoT</a:t>
                      </a:r>
                      <a:r>
                        <a:rPr lang="en-US" altLang="zh-TW" sz="1600" dirty="0">
                          <a:solidFill>
                            <a:srgbClr val="FF0000"/>
                          </a:solidFill>
                        </a:rPr>
                        <a:t> </a:t>
                      </a:r>
                      <a:r>
                        <a:rPr lang="zh-TW" altLang="en-US" sz="1600" dirty="0"/>
                        <a:t>等智慧聯網技 術、</a:t>
                      </a:r>
                      <a:r>
                        <a:rPr lang="en-US" altLang="zh-TW" sz="1600" b="1" dirty="0">
                          <a:solidFill>
                            <a:srgbClr val="FF0000"/>
                          </a:solidFill>
                        </a:rPr>
                        <a:t>AI </a:t>
                      </a:r>
                      <a:r>
                        <a:rPr lang="zh-TW" altLang="en-US" sz="1600" b="1" dirty="0">
                          <a:solidFill>
                            <a:srgbClr val="FF0000"/>
                          </a:solidFill>
                        </a:rPr>
                        <a:t>技術應用</a:t>
                      </a:r>
                      <a:r>
                        <a:rPr lang="zh-TW" altLang="en-US" sz="1600" dirty="0"/>
                        <a:t>於導航控制、遠端調度系統與智慧運算平台整合應用、自主導航、路線規劃、人機互動、</a:t>
                      </a:r>
                      <a:r>
                        <a:rPr lang="en-US" altLang="zh-TW" sz="1600" dirty="0"/>
                        <a:t>ADAS</a:t>
                      </a:r>
                      <a:r>
                        <a:rPr lang="zh-TW" altLang="en-US" sz="1600" dirty="0"/>
                        <a:t>、智慧座艙等技術，發展符合國際趨勢與應用需求之次系統產品</a:t>
                      </a:r>
                      <a:r>
                        <a:rPr lang="en-US" altLang="zh-TW" sz="1600" dirty="0"/>
                        <a:t>/</a:t>
                      </a:r>
                      <a:r>
                        <a:rPr lang="zh-TW" altLang="en-US" sz="1600" dirty="0"/>
                        <a:t>服務，拓展海外市場。</a:t>
                      </a:r>
                      <a:endParaRPr lang="en-US" altLang="zh-TW"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br>
                        <a:rPr lang="en-US" altLang="zh-TW" sz="1200" b="0" i="0" kern="1200" dirty="0">
                          <a:solidFill>
                            <a:schemeClr val="tx1"/>
                          </a:solidFill>
                          <a:effectLst/>
                          <a:latin typeface="+mn-lt"/>
                          <a:ea typeface="+mn-ea"/>
                          <a:cs typeface="+mn-cs"/>
                        </a:rPr>
                      </a:br>
                      <a:r>
                        <a:rPr lang="en-US" altLang="zh-TW" sz="1600" b="0" i="0" kern="1200" dirty="0">
                          <a:solidFill>
                            <a:schemeClr val="tx1"/>
                          </a:solidFill>
                          <a:effectLst/>
                          <a:latin typeface="+mn-lt"/>
                          <a:ea typeface="+mn-ea"/>
                          <a:cs typeface="+mn-cs"/>
                        </a:rPr>
                        <a:t>1. </a:t>
                      </a:r>
                      <a:r>
                        <a:rPr lang="zh-TW" altLang="en-US" sz="1600" b="1" i="0" kern="1200" dirty="0">
                          <a:solidFill>
                            <a:schemeClr val="tx1"/>
                          </a:solidFill>
                          <a:effectLst/>
                          <a:latin typeface="+mn-lt"/>
                          <a:ea typeface="+mn-ea"/>
                          <a:cs typeface="+mn-cs"/>
                        </a:rPr>
                        <a:t>建構智慧次系統團隊與方案</a:t>
                      </a:r>
                      <a:r>
                        <a:rPr lang="zh-TW" altLang="en-US" sz="1400" b="1" i="0" kern="1200" dirty="0">
                          <a:solidFill>
                            <a:schemeClr val="tx1"/>
                          </a:solidFill>
                          <a:effectLst/>
                          <a:latin typeface="+mn-lt"/>
                          <a:ea typeface="+mn-ea"/>
                          <a:cs typeface="+mn-cs"/>
                        </a:rPr>
                        <a:t>、</a:t>
                      </a:r>
                      <a:r>
                        <a:rPr lang="en-US" altLang="zh-TW" sz="1600" b="0" i="0" kern="1200" dirty="0">
                          <a:solidFill>
                            <a:schemeClr val="tx1"/>
                          </a:solidFill>
                          <a:effectLst/>
                          <a:latin typeface="+mn-lt"/>
                          <a:ea typeface="+mn-ea"/>
                          <a:cs typeface="+mn-cs"/>
                        </a:rPr>
                        <a:t>2. </a:t>
                      </a:r>
                      <a:r>
                        <a:rPr lang="zh-TW" altLang="en-US" sz="1600" b="1" i="0" kern="1200" dirty="0">
                          <a:solidFill>
                            <a:schemeClr val="tx1"/>
                          </a:solidFill>
                          <a:effectLst/>
                          <a:latin typeface="+mn-lt"/>
                          <a:ea typeface="+mn-ea"/>
                          <a:cs typeface="+mn-cs"/>
                        </a:rPr>
                        <a:t>自主技術程度</a:t>
                      </a:r>
                      <a:r>
                        <a:rPr lang="en-US" altLang="zh-TW" sz="1400" b="0" i="0" kern="1200" dirty="0">
                          <a:solidFill>
                            <a:schemeClr val="tx1"/>
                          </a:solidFill>
                          <a:effectLst/>
                          <a:latin typeface="+mn-lt"/>
                          <a:ea typeface="+mn-ea"/>
                          <a:cs typeface="+mn-cs"/>
                        </a:rPr>
                        <a:t>(</a:t>
                      </a:r>
                      <a:r>
                        <a:rPr lang="zh-TW" altLang="en-US" sz="1400" b="0" i="0" kern="1200" dirty="0">
                          <a:solidFill>
                            <a:schemeClr val="tx1"/>
                          </a:solidFill>
                          <a:effectLst/>
                          <a:latin typeface="+mn-lt"/>
                          <a:ea typeface="+mn-ea"/>
                          <a:cs typeface="+mn-cs"/>
                        </a:rPr>
                        <a:t>關鍵模組研發能力</a:t>
                      </a:r>
                      <a:r>
                        <a:rPr lang="en-US" altLang="zh-TW" sz="1400" b="0" i="0" kern="1200" dirty="0">
                          <a:solidFill>
                            <a:schemeClr val="tx1"/>
                          </a:solidFill>
                          <a:effectLst/>
                          <a:latin typeface="+mn-lt"/>
                          <a:ea typeface="+mn-ea"/>
                          <a:cs typeface="+mn-cs"/>
                        </a:rPr>
                        <a:t>)</a:t>
                      </a:r>
                      <a:r>
                        <a:rPr lang="zh-TW" altLang="en-US" sz="1400" b="0" i="0" kern="1200" dirty="0">
                          <a:solidFill>
                            <a:schemeClr val="tx1"/>
                          </a:solidFill>
                          <a:effectLst/>
                          <a:latin typeface="+mn-lt"/>
                          <a:ea typeface="+mn-ea"/>
                          <a:cs typeface="+mn-cs"/>
                        </a:rPr>
                        <a:t>、</a:t>
                      </a:r>
                      <a:r>
                        <a:rPr lang="en-US" altLang="zh-TW" sz="1600" b="0" i="0" kern="1200" dirty="0">
                          <a:solidFill>
                            <a:schemeClr val="tx1"/>
                          </a:solidFill>
                          <a:effectLst/>
                          <a:latin typeface="+mn-lt"/>
                          <a:ea typeface="+mn-ea"/>
                          <a:cs typeface="+mn-cs"/>
                        </a:rPr>
                        <a:t>3. </a:t>
                      </a:r>
                      <a:r>
                        <a:rPr lang="zh-TW" altLang="en-US" sz="1600" b="1" i="0" kern="1200" dirty="0">
                          <a:solidFill>
                            <a:schemeClr val="tx1"/>
                          </a:solidFill>
                          <a:effectLst/>
                          <a:latin typeface="+mn-lt"/>
                          <a:ea typeface="+mn-ea"/>
                          <a:cs typeface="+mn-cs"/>
                        </a:rPr>
                        <a:t>次系統核心價值 </a:t>
                      </a:r>
                      <a:r>
                        <a:rPr lang="en-US" altLang="zh-TW" sz="1400" b="0" i="0" kern="1200" dirty="0">
                          <a:solidFill>
                            <a:schemeClr val="tx1"/>
                          </a:solidFill>
                          <a:effectLst/>
                          <a:latin typeface="+mn-lt"/>
                          <a:ea typeface="+mn-ea"/>
                          <a:cs typeface="+mn-cs"/>
                        </a:rPr>
                        <a:t>(</a:t>
                      </a:r>
                      <a:r>
                        <a:rPr lang="zh-TW" altLang="en-US" sz="1400" b="0" i="0" kern="1200" dirty="0">
                          <a:solidFill>
                            <a:schemeClr val="tx1"/>
                          </a:solidFill>
                          <a:effectLst/>
                          <a:latin typeface="+mn-lt"/>
                          <a:ea typeface="+mn-ea"/>
                          <a:cs typeface="+mn-cs"/>
                        </a:rPr>
                        <a:t>說明重點應用場域，如自動駕駛載具、兩輪車</a:t>
                      </a:r>
                      <a:r>
                        <a:rPr lang="en-US" altLang="zh-TW" sz="1400" b="0" i="0" kern="1200" dirty="0">
                          <a:solidFill>
                            <a:schemeClr val="tx1"/>
                          </a:solidFill>
                          <a:effectLst/>
                          <a:latin typeface="+mn-lt"/>
                          <a:ea typeface="+mn-ea"/>
                          <a:cs typeface="+mn-cs"/>
                        </a:rPr>
                        <a:t>/</a:t>
                      </a:r>
                      <a:r>
                        <a:rPr lang="zh-TW" altLang="en-US" sz="1400" b="0" i="0" kern="1200" dirty="0">
                          <a:solidFill>
                            <a:schemeClr val="tx1"/>
                          </a:solidFill>
                          <a:effectLst/>
                          <a:latin typeface="+mn-lt"/>
                          <a:ea typeface="+mn-ea"/>
                          <a:cs typeface="+mn-cs"/>
                        </a:rPr>
                        <a:t>四輪車、物流</a:t>
                      </a:r>
                      <a:r>
                        <a:rPr lang="en-US" altLang="zh-TW" sz="1400" b="0" i="0" kern="1200" dirty="0">
                          <a:solidFill>
                            <a:schemeClr val="tx1"/>
                          </a:solidFill>
                          <a:effectLst/>
                          <a:latin typeface="+mn-lt"/>
                          <a:ea typeface="+mn-ea"/>
                          <a:cs typeface="+mn-cs"/>
                        </a:rPr>
                        <a:t>AMR</a:t>
                      </a:r>
                      <a:r>
                        <a:rPr lang="zh-TW" altLang="en-US" sz="1400" b="0" i="0" kern="1200" dirty="0">
                          <a:solidFill>
                            <a:schemeClr val="tx1"/>
                          </a:solidFill>
                          <a:effectLst/>
                          <a:latin typeface="+mn-lt"/>
                          <a:ea typeface="+mn-ea"/>
                          <a:cs typeface="+mn-cs"/>
                        </a:rPr>
                        <a:t>、無人配送車等移動載具</a:t>
                      </a:r>
                      <a:r>
                        <a:rPr lang="en-US" altLang="zh-TW" sz="1400" b="0" i="0" kern="1200" dirty="0">
                          <a:solidFill>
                            <a:schemeClr val="tx1"/>
                          </a:solidFill>
                          <a:effectLst/>
                          <a:latin typeface="+mn-lt"/>
                          <a:ea typeface="+mn-ea"/>
                          <a:cs typeface="+mn-cs"/>
                        </a:rPr>
                        <a:t>)</a:t>
                      </a:r>
                      <a:r>
                        <a:rPr lang="zh-TW" altLang="en-US" sz="1400" b="0" i="0" kern="1200" dirty="0">
                          <a:solidFill>
                            <a:schemeClr val="tx1"/>
                          </a:solidFill>
                          <a:effectLst/>
                          <a:latin typeface="+mn-lt"/>
                          <a:ea typeface="+mn-ea"/>
                          <a:cs typeface="+mn-cs"/>
                        </a:rPr>
                        <a:t>、</a:t>
                      </a:r>
                      <a:r>
                        <a:rPr lang="en-US" altLang="zh-TW" sz="1600" b="0" i="0" kern="1200" dirty="0">
                          <a:solidFill>
                            <a:schemeClr val="tx1"/>
                          </a:solidFill>
                          <a:effectLst/>
                          <a:latin typeface="+mn-lt"/>
                          <a:ea typeface="+mn-ea"/>
                          <a:cs typeface="+mn-cs"/>
                        </a:rPr>
                        <a:t>4. </a:t>
                      </a:r>
                      <a:r>
                        <a:rPr lang="zh-TW" altLang="en-US" sz="1600" b="1" i="0" kern="1200" dirty="0">
                          <a:solidFill>
                            <a:schemeClr val="tx1"/>
                          </a:solidFill>
                          <a:effectLst/>
                          <a:latin typeface="+mn-lt"/>
                          <a:ea typeface="+mn-ea"/>
                          <a:cs typeface="+mn-cs"/>
                        </a:rPr>
                        <a:t>建構次系統產業聚落 </a:t>
                      </a:r>
                      <a:r>
                        <a:rPr lang="en-US" altLang="zh-TW" sz="1400" b="0" i="0" kern="1200" dirty="0">
                          <a:solidFill>
                            <a:schemeClr val="tx1"/>
                          </a:solidFill>
                          <a:effectLst/>
                          <a:latin typeface="+mn-lt"/>
                          <a:ea typeface="+mn-ea"/>
                          <a:cs typeface="+mn-cs"/>
                        </a:rPr>
                        <a:t>(</a:t>
                      </a:r>
                      <a:r>
                        <a:rPr lang="zh-TW" altLang="en-US" sz="1400" b="0" i="0" kern="1200" dirty="0">
                          <a:solidFill>
                            <a:schemeClr val="tx1"/>
                          </a:solidFill>
                          <a:effectLst/>
                          <a:latin typeface="+mn-lt"/>
                          <a:ea typeface="+mn-ea"/>
                          <a:cs typeface="+mn-cs"/>
                        </a:rPr>
                        <a:t>建構至少</a:t>
                      </a:r>
                      <a:r>
                        <a:rPr lang="en-US" altLang="zh-TW" sz="1400" b="0" i="0" kern="1200" dirty="0">
                          <a:solidFill>
                            <a:schemeClr val="tx1"/>
                          </a:solidFill>
                          <a:effectLst/>
                          <a:latin typeface="+mn-lt"/>
                          <a:ea typeface="+mn-ea"/>
                          <a:cs typeface="+mn-cs"/>
                        </a:rPr>
                        <a:t>3</a:t>
                      </a:r>
                      <a:r>
                        <a:rPr lang="zh-TW" altLang="en-US" sz="1400" b="0" i="0" kern="1200" dirty="0">
                          <a:solidFill>
                            <a:schemeClr val="tx1"/>
                          </a:solidFill>
                          <a:effectLst/>
                          <a:latin typeface="+mn-lt"/>
                          <a:ea typeface="+mn-ea"/>
                          <a:cs typeface="+mn-cs"/>
                        </a:rPr>
                        <a:t>項關鍵模組之產業聚落架構</a:t>
                      </a:r>
                      <a:r>
                        <a:rPr lang="en-US" altLang="zh-TW" sz="1400" b="0" i="0" kern="1200" dirty="0">
                          <a:solidFill>
                            <a:schemeClr val="tx1"/>
                          </a:solidFill>
                          <a:effectLst/>
                          <a:latin typeface="+mn-lt"/>
                          <a:ea typeface="+mn-ea"/>
                          <a:cs typeface="+mn-cs"/>
                        </a:rPr>
                        <a:t>[</a:t>
                      </a:r>
                      <a:r>
                        <a:rPr lang="zh-TW" altLang="en-US" sz="1400" b="0" i="0" kern="1200" dirty="0">
                          <a:solidFill>
                            <a:schemeClr val="tx1"/>
                          </a:solidFill>
                          <a:effectLst/>
                          <a:latin typeface="+mn-lt"/>
                          <a:ea typeface="+mn-ea"/>
                          <a:cs typeface="+mn-cs"/>
                        </a:rPr>
                        <a:t>上下游</a:t>
                      </a:r>
                      <a:r>
                        <a:rPr lang="en-US" altLang="zh-TW" sz="1400" b="0" i="0" kern="1200" dirty="0">
                          <a:solidFill>
                            <a:schemeClr val="tx1"/>
                          </a:solidFill>
                          <a:effectLst/>
                          <a:latin typeface="+mn-lt"/>
                          <a:ea typeface="+mn-ea"/>
                          <a:cs typeface="+mn-cs"/>
                        </a:rPr>
                        <a:t>/</a:t>
                      </a:r>
                      <a:r>
                        <a:rPr lang="zh-TW" altLang="en-US" sz="1400" b="0" i="0" kern="1200" dirty="0">
                          <a:solidFill>
                            <a:schemeClr val="tx1"/>
                          </a:solidFill>
                          <a:effectLst/>
                          <a:latin typeface="+mn-lt"/>
                          <a:ea typeface="+mn-ea"/>
                          <a:cs typeface="+mn-cs"/>
                        </a:rPr>
                        <a:t>橫向</a:t>
                      </a:r>
                      <a:r>
                        <a:rPr lang="en-US" altLang="zh-TW" sz="1400" b="0" i="0" kern="1200" dirty="0">
                          <a:solidFill>
                            <a:schemeClr val="tx1"/>
                          </a:solidFill>
                          <a:effectLst/>
                          <a:latin typeface="+mn-lt"/>
                          <a:ea typeface="+mn-ea"/>
                          <a:cs typeface="+mn-cs"/>
                        </a:rPr>
                        <a:t>]</a:t>
                      </a:r>
                      <a:r>
                        <a:rPr lang="zh-TW" altLang="en-US" sz="1400" b="0" i="0" kern="1200" dirty="0">
                          <a:solidFill>
                            <a:schemeClr val="tx1"/>
                          </a:solidFill>
                          <a:effectLst/>
                          <a:latin typeface="+mn-lt"/>
                          <a:ea typeface="+mn-ea"/>
                          <a:cs typeface="+mn-cs"/>
                        </a:rPr>
                        <a:t>，須與</a:t>
                      </a:r>
                      <a:r>
                        <a:rPr lang="en-US" altLang="zh-TW" sz="1400" b="0" i="0" kern="1200" dirty="0">
                          <a:solidFill>
                            <a:schemeClr val="tx1"/>
                          </a:solidFill>
                          <a:effectLst/>
                          <a:latin typeface="+mn-lt"/>
                          <a:ea typeface="+mn-ea"/>
                          <a:cs typeface="+mn-cs"/>
                        </a:rPr>
                        <a:t>5</a:t>
                      </a:r>
                      <a:r>
                        <a:rPr lang="zh-TW" altLang="en-US" sz="1400" b="0" i="0" kern="1200" dirty="0">
                          <a:solidFill>
                            <a:schemeClr val="tx1"/>
                          </a:solidFill>
                          <a:effectLst/>
                          <a:latin typeface="+mn-lt"/>
                          <a:ea typeface="+mn-ea"/>
                          <a:cs typeface="+mn-cs"/>
                        </a:rPr>
                        <a:t>家以上垂直與橫向業者簽訂</a:t>
                      </a:r>
                      <a:r>
                        <a:rPr lang="en-US" altLang="zh-TW" sz="1400" b="0" i="0" kern="1200" dirty="0">
                          <a:solidFill>
                            <a:schemeClr val="tx1"/>
                          </a:solidFill>
                          <a:effectLst/>
                          <a:latin typeface="+mn-lt"/>
                          <a:ea typeface="+mn-ea"/>
                          <a:cs typeface="+mn-cs"/>
                        </a:rPr>
                        <a:t>MOU)</a:t>
                      </a:r>
                      <a:r>
                        <a:rPr lang="zh-TW" altLang="en-US" sz="1400" b="0" i="0" kern="1200" dirty="0">
                          <a:solidFill>
                            <a:schemeClr val="tx1"/>
                          </a:solidFill>
                          <a:effectLst/>
                          <a:latin typeface="+mn-lt"/>
                          <a:ea typeface="+mn-ea"/>
                          <a:cs typeface="+mn-cs"/>
                        </a:rPr>
                        <a:t>、</a:t>
                      </a:r>
                      <a:r>
                        <a:rPr lang="en-US" altLang="zh-TW" sz="1600" b="0" i="0" kern="1200" dirty="0">
                          <a:solidFill>
                            <a:schemeClr val="tx1"/>
                          </a:solidFill>
                          <a:effectLst/>
                          <a:latin typeface="+mn-lt"/>
                          <a:ea typeface="+mn-ea"/>
                          <a:cs typeface="+mn-cs"/>
                        </a:rPr>
                        <a:t>5. </a:t>
                      </a:r>
                      <a:r>
                        <a:rPr lang="zh-TW" altLang="en-US" sz="1600" b="1" i="0" kern="1200" dirty="0">
                          <a:solidFill>
                            <a:schemeClr val="tx1"/>
                          </a:solidFill>
                          <a:effectLst/>
                          <a:latin typeface="+mn-lt"/>
                          <a:ea typeface="+mn-ea"/>
                          <a:cs typeface="+mn-cs"/>
                        </a:rPr>
                        <a:t>市場競爭能力與實證能力 </a:t>
                      </a:r>
                      <a:r>
                        <a:rPr lang="en-US" altLang="zh-TW" sz="1400" b="0" i="0" kern="1200" dirty="0">
                          <a:solidFill>
                            <a:schemeClr val="tx1"/>
                          </a:solidFill>
                          <a:effectLst/>
                          <a:latin typeface="+mn-lt"/>
                          <a:ea typeface="+mn-ea"/>
                          <a:cs typeface="+mn-cs"/>
                        </a:rPr>
                        <a:t>(</a:t>
                      </a:r>
                      <a:r>
                        <a:rPr lang="zh-TW" altLang="en-US" sz="1400" b="0" i="0" kern="1200" dirty="0">
                          <a:solidFill>
                            <a:schemeClr val="tx1"/>
                          </a:solidFill>
                          <a:effectLst/>
                          <a:latin typeface="+mn-lt"/>
                          <a:ea typeface="+mn-ea"/>
                          <a:cs typeface="+mn-cs"/>
                        </a:rPr>
                        <a:t>導入國際場域</a:t>
                      </a:r>
                      <a:r>
                        <a:rPr lang="en-US" altLang="zh-TW" sz="1400" b="0" i="0" kern="1200" dirty="0">
                          <a:solidFill>
                            <a:schemeClr val="tx1"/>
                          </a:solidFill>
                          <a:effectLst/>
                          <a:latin typeface="+mn-lt"/>
                          <a:ea typeface="+mn-ea"/>
                          <a:cs typeface="+mn-cs"/>
                        </a:rPr>
                        <a:t>)</a:t>
                      </a:r>
                      <a:r>
                        <a:rPr lang="zh-TW" altLang="en-US" sz="1400" b="0" i="0" kern="1200" dirty="0">
                          <a:solidFill>
                            <a:schemeClr val="tx1"/>
                          </a:solidFill>
                          <a:effectLst/>
                          <a:latin typeface="+mn-lt"/>
                          <a:ea typeface="+mn-ea"/>
                          <a:cs typeface="+mn-cs"/>
                        </a:rPr>
                        <a:t>、</a:t>
                      </a:r>
                      <a:br>
                        <a:rPr lang="en-US" altLang="zh-TW" sz="1400" b="0" i="0" kern="1200" dirty="0">
                          <a:solidFill>
                            <a:schemeClr val="tx1"/>
                          </a:solidFill>
                          <a:effectLst/>
                          <a:latin typeface="+mn-lt"/>
                          <a:ea typeface="+mn-ea"/>
                          <a:cs typeface="+mn-cs"/>
                        </a:rPr>
                      </a:br>
                      <a:r>
                        <a:rPr lang="en-US" altLang="zh-TW" sz="1600" b="0" i="0" kern="1200" dirty="0">
                          <a:solidFill>
                            <a:schemeClr val="tx1"/>
                          </a:solidFill>
                          <a:effectLst/>
                          <a:latin typeface="+mn-lt"/>
                          <a:ea typeface="+mn-ea"/>
                          <a:cs typeface="+mn-cs"/>
                        </a:rPr>
                        <a:t>6. </a:t>
                      </a:r>
                      <a:r>
                        <a:rPr lang="zh-TW" altLang="en-US" sz="1600" b="1" i="0" kern="1200" dirty="0">
                          <a:solidFill>
                            <a:schemeClr val="tx1"/>
                          </a:solidFill>
                          <a:effectLst/>
                          <a:latin typeface="+mn-lt"/>
                          <a:ea typeface="+mn-ea"/>
                          <a:cs typeface="+mn-cs"/>
                        </a:rPr>
                        <a:t>次系統整合與功能測試 </a:t>
                      </a:r>
                      <a:r>
                        <a:rPr lang="en-US" altLang="zh-TW" sz="1400" b="0" i="0" kern="1200" dirty="0">
                          <a:solidFill>
                            <a:schemeClr val="tx1"/>
                          </a:solidFill>
                          <a:effectLst/>
                          <a:latin typeface="+mn-lt"/>
                          <a:ea typeface="+mn-ea"/>
                          <a:cs typeface="+mn-cs"/>
                        </a:rPr>
                        <a:t>(</a:t>
                      </a:r>
                      <a:r>
                        <a:rPr lang="zh-TW" altLang="en-US" sz="1400" b="0" i="0" kern="1200" dirty="0">
                          <a:solidFill>
                            <a:schemeClr val="tx1"/>
                          </a:solidFill>
                          <a:effectLst/>
                          <a:latin typeface="+mn-lt"/>
                          <a:ea typeface="+mn-ea"/>
                          <a:cs typeface="+mn-cs"/>
                        </a:rPr>
                        <a:t>具體說明於終端或應用場域進行測試之地點與實施方式</a:t>
                      </a:r>
                      <a:r>
                        <a:rPr lang="en-US" altLang="zh-TW" sz="1400" b="0" i="0" kern="1200" dirty="0">
                          <a:solidFill>
                            <a:schemeClr val="tx1"/>
                          </a:solidFill>
                          <a:effectLst/>
                          <a:latin typeface="+mn-lt"/>
                          <a:ea typeface="+mn-ea"/>
                          <a:cs typeface="+mn-cs"/>
                        </a:rPr>
                        <a:t>)</a:t>
                      </a:r>
                      <a:endParaRPr lang="zh-TW" altLang="en-US" sz="12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2A3505F5-A13F-E8E4-6245-95458F784EA0}"/>
              </a:ext>
            </a:extLst>
          </p:cNvPr>
          <p:cNvSpPr>
            <a:spLocks noGrp="1"/>
          </p:cNvSpPr>
          <p:nvPr>
            <p:ph type="title"/>
          </p:nvPr>
        </p:nvSpPr>
        <p:spPr/>
        <p:txBody>
          <a:bodyPr/>
          <a:lstStyle/>
          <a:p>
            <a:r>
              <a:rPr lang="zh-TW" altLang="en-US" sz="2000" dirty="0"/>
              <a:t>電子資訊</a:t>
            </a:r>
            <a:r>
              <a:rPr lang="zh-TW" altLang="en-US" dirty="0"/>
              <a:t>智慧次系統</a:t>
            </a:r>
            <a:r>
              <a:rPr lang="zh-TW" altLang="en-US" sz="2000" dirty="0"/>
              <a:t>國際鏈結計畫</a:t>
            </a:r>
          </a:p>
        </p:txBody>
      </p:sp>
      <p:sp>
        <p:nvSpPr>
          <p:cNvPr id="4" name="Slide Number Placeholder 3">
            <a:extLst>
              <a:ext uri="{FF2B5EF4-FFF2-40B4-BE49-F238E27FC236}">
                <a16:creationId xmlns:a16="http://schemas.microsoft.com/office/drawing/2014/main" id="{C3C37670-2F9A-8F1F-AA23-7D988C883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1AAAD46-D28D-16EB-FD93-E937E54D371A}"/>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DCCCAD78-900A-B0DB-AAF3-591DF72E9CA0}"/>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7D11F1D4-C4CF-DEC9-A3E2-2419B06D7048}"/>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DE3467AC-DACF-BAF9-24E0-A91EB123E85D}"/>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5EB9D415-95F5-A1C5-A6D2-02E48CF26A75}"/>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3FC463D5-69D9-5B0C-C6D8-C495C8E74A4A}"/>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DDB56F67-C5CC-4411-C9F5-A15A96F6B6B7}"/>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Rectangle 13">
            <a:extLst>
              <a:ext uri="{FF2B5EF4-FFF2-40B4-BE49-F238E27FC236}">
                <a16:creationId xmlns:a16="http://schemas.microsoft.com/office/drawing/2014/main" id="{B537472E-109B-71A7-9627-FF6D557B7141}"/>
              </a:ext>
            </a:extLst>
          </p:cNvPr>
          <p:cNvSpPr/>
          <p:nvPr/>
        </p:nvSpPr>
        <p:spPr>
          <a:xfrm>
            <a:off x="842831" y="465371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 name="TextBox 5">
            <a:hlinkClick r:id="rId7" action="ppaction://hlinksldjump"/>
            <a:extLst>
              <a:ext uri="{FF2B5EF4-FFF2-40B4-BE49-F238E27FC236}">
                <a16:creationId xmlns:a16="http://schemas.microsoft.com/office/drawing/2014/main" id="{A5B465CE-0802-818A-DADA-6BE8710A14EE}"/>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8" action="ppaction://hlinksldjump"/>
            <a:extLst>
              <a:ext uri="{FF2B5EF4-FFF2-40B4-BE49-F238E27FC236}">
                <a16:creationId xmlns:a16="http://schemas.microsoft.com/office/drawing/2014/main" id="{EAE400A3-25A3-AEBB-9034-E2847ECFE157}"/>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2817440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E799ED-4EE9-454B-37B0-E6BEDC0297E8}"/>
            </a:ext>
          </a:extLst>
        </p:cNvPr>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4E88B8EB-EAB4-164C-9E14-C5F50C077720}"/>
              </a:ext>
            </a:extLst>
          </p:cNvPr>
          <p:cNvGraphicFramePr>
            <a:graphicFrameLocks noGrp="1"/>
          </p:cNvGraphicFramePr>
          <p:nvPr>
            <p:extLst>
              <p:ext uri="{D42A27DB-BD31-4B8C-83A1-F6EECF244321}">
                <p14:modId xmlns:p14="http://schemas.microsoft.com/office/powerpoint/2010/main" val="3421621040"/>
              </p:ext>
            </p:extLst>
          </p:nvPr>
        </p:nvGraphicFramePr>
        <p:xfrm>
          <a:off x="10405788" y="323080"/>
          <a:ext cx="1735666" cy="2978396"/>
        </p:xfrm>
        <a:graphic>
          <a:graphicData uri="http://schemas.openxmlformats.org/drawingml/2006/table">
            <a:tbl>
              <a:tblPr firstRow="1" bandRow="1">
                <a:tableStyleId>{5940675A-B579-460E-94D1-54222C63F5DA}</a:tableStyleId>
              </a:tblPr>
              <a:tblGrid>
                <a:gridCol w="1735666">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altLang="zh-TW" sz="1050" b="1" i="0" kern="1200" dirty="0">
                          <a:solidFill>
                            <a:schemeClr val="tx1"/>
                          </a:solidFill>
                          <a:effectLst/>
                          <a:latin typeface="+mn-lt"/>
                          <a:ea typeface="+mn-ea"/>
                          <a:cs typeface="+mn-cs"/>
                        </a:rPr>
                        <a:t>8/18</a:t>
                      </a:r>
                      <a:r>
                        <a:rPr lang="en-US" altLang="zh-TW" sz="1050" b="1" i="0" kern="1200" dirty="0">
                          <a:solidFill>
                            <a:srgbClr val="FF0000"/>
                          </a:solidFill>
                          <a:effectLst/>
                          <a:latin typeface="+mn-lt"/>
                          <a:ea typeface="+mn-ea"/>
                          <a:cs typeface="+mn-cs"/>
                        </a:rPr>
                        <a:t> ~ 9/5 </a:t>
                      </a:r>
                      <a:r>
                        <a:rPr lang="zh-TW" altLang="en-US" sz="1050" b="0" i="0" kern="1200" dirty="0">
                          <a:solidFill>
                            <a:schemeClr val="tx1"/>
                          </a:solidFill>
                          <a:effectLst/>
                          <a:latin typeface="+mn-lt"/>
                          <a:ea typeface="+mn-ea"/>
                          <a:cs typeface="+mn-cs"/>
                        </a:rPr>
                        <a:t>中午</a:t>
                      </a:r>
                      <a:r>
                        <a:rPr lang="en-US" altLang="zh-TW" sz="1050" b="0" i="0" kern="1200" dirty="0">
                          <a:solidFill>
                            <a:schemeClr val="tx1"/>
                          </a:solidFill>
                          <a:effectLst/>
                          <a:latin typeface="+mn-lt"/>
                          <a:ea typeface="+mn-ea"/>
                          <a:cs typeface="+mn-cs"/>
                        </a:rPr>
                        <a:t>12</a:t>
                      </a:r>
                      <a:r>
                        <a:rPr lang="zh-TW" altLang="en-US" sz="1050" b="0" i="0" kern="1200" dirty="0">
                          <a:solidFill>
                            <a:schemeClr val="tx1"/>
                          </a:solidFill>
                          <a:effectLst/>
                          <a:latin typeface="+mn-lt"/>
                          <a:ea typeface="+mn-ea"/>
                          <a:cs typeface="+mn-cs"/>
                        </a:rPr>
                        <a:t>時</a:t>
                      </a:r>
                      <a:endParaRPr lang="en-US" altLang="zh-TW" sz="1050" b="1"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即日起，</a:t>
                      </a:r>
                      <a:r>
                        <a:rPr lang="zh-TW" altLang="en-US" sz="1050" b="1" dirty="0">
                          <a:solidFill>
                            <a:schemeClr val="accent1"/>
                          </a:solidFill>
                        </a:rPr>
                        <a:t>線上申請</a:t>
                      </a:r>
                      <a:r>
                        <a:rPr lang="zh-TW" altLang="en-US" sz="1050" dirty="0"/>
                        <a:t> </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b="0" i="0" kern="1200" dirty="0">
                          <a:solidFill>
                            <a:schemeClr val="tx1"/>
                          </a:solidFill>
                          <a:effectLst/>
                          <a:latin typeface="+mn-lt"/>
                          <a:ea typeface="+mn-ea"/>
                          <a:cs typeface="+mn-cs"/>
                        </a:rPr>
                        <a:t>數位發展部</a:t>
                      </a:r>
                      <a:endParaRPr lang="en-US" altLang="zh-TW" sz="1050" b="0" i="0" kern="1200" dirty="0">
                        <a:solidFill>
                          <a:schemeClr val="tx1"/>
                        </a:solidFill>
                        <a:effectLst/>
                        <a:latin typeface="+mn-lt"/>
                        <a:ea typeface="+mn-ea"/>
                        <a:cs typeface="+mn-cs"/>
                      </a:endParaRPr>
                    </a:p>
                    <a:p>
                      <a:pPr algn="ctr"/>
                      <a:r>
                        <a:rPr lang="zh-TW" altLang="en-US" sz="1050" b="0" i="0" kern="1200" dirty="0">
                          <a:solidFill>
                            <a:schemeClr val="tx1"/>
                          </a:solidFill>
                          <a:effectLst/>
                          <a:latin typeface="+mn-lt"/>
                          <a:ea typeface="+mn-ea"/>
                          <a:cs typeface="+mn-cs"/>
                        </a:rPr>
                        <a:t>數位產業署</a:t>
                      </a:r>
                      <a:endParaRPr lang="en-US" altLang="zh-TW" sz="105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b="0" dirty="0">
                          <a:hlinkClick r:id="rId3"/>
                        </a:rPr>
                        <a:t>計畫官網</a:t>
                      </a:r>
                      <a:endParaRPr lang="en-US" altLang="zh-TW" sz="1050" b="0" dirty="0"/>
                    </a:p>
                    <a:p>
                      <a:pPr algn="ctr"/>
                      <a:r>
                        <a:rPr lang="zh-TW" altLang="en-US" sz="1050" b="0" dirty="0">
                          <a:hlinkClick r:id="rId4"/>
                        </a:rPr>
                        <a:t>下載專區</a:t>
                      </a:r>
                      <a:endParaRPr lang="en-US" altLang="zh-TW" sz="1050" b="0" dirty="0">
                        <a:hlinkClick r:id="rId5"/>
                      </a:endParaRPr>
                    </a:p>
                    <a:p>
                      <a:pPr algn="ctr"/>
                      <a:r>
                        <a:rPr lang="zh-TW" altLang="en-US" sz="1050" b="0" dirty="0">
                          <a:hlinkClick r:id="rId5"/>
                        </a:rPr>
                        <a:t>線上申請網站</a:t>
                      </a:r>
                      <a:endParaRPr lang="en-US" altLang="zh-TW" sz="105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29BCCA7B-E8D7-9465-FE2D-E9076013DCE8}"/>
              </a:ext>
            </a:extLst>
          </p:cNvPr>
          <p:cNvGraphicFramePr>
            <a:graphicFrameLocks noGrp="1"/>
          </p:cNvGraphicFramePr>
          <p:nvPr>
            <p:extLst>
              <p:ext uri="{D42A27DB-BD31-4B8C-83A1-F6EECF244321}">
                <p14:modId xmlns:p14="http://schemas.microsoft.com/office/powerpoint/2010/main" val="3756990755"/>
              </p:ext>
            </p:extLst>
          </p:nvPr>
        </p:nvGraphicFramePr>
        <p:xfrm>
          <a:off x="626625" y="1442023"/>
          <a:ext cx="9675044" cy="4894827"/>
        </p:xfrm>
        <a:graphic>
          <a:graphicData uri="http://schemas.openxmlformats.org/drawingml/2006/table">
            <a:tbl>
              <a:tblPr firstRow="1" bandRow="1">
                <a:tableStyleId>{5940675A-B579-460E-94D1-54222C63F5DA}</a:tableStyleId>
              </a:tblPr>
              <a:tblGrid>
                <a:gridCol w="1983273">
                  <a:extLst>
                    <a:ext uri="{9D8B030D-6E8A-4147-A177-3AD203B41FA5}">
                      <a16:colId xmlns:a16="http://schemas.microsoft.com/office/drawing/2014/main" val="270881897"/>
                    </a:ext>
                  </a:extLst>
                </a:gridCol>
                <a:gridCol w="7691771">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200" dirty="0">
                          <a:solidFill>
                            <a:schemeClr val="tx1"/>
                          </a:solidFill>
                          <a:latin typeface="+mn-lt"/>
                          <a:ea typeface="+mn-ea"/>
                          <a:cs typeface="+mn-cs"/>
                        </a:rPr>
                        <a:t>不限產業，可由</a:t>
                      </a:r>
                      <a:r>
                        <a:rPr lang="en-US" altLang="zh-TW" sz="1800" kern="1200" dirty="0">
                          <a:solidFill>
                            <a:schemeClr val="tx1"/>
                          </a:solidFill>
                          <a:latin typeface="+mn-lt"/>
                          <a:ea typeface="+mn-ea"/>
                          <a:cs typeface="+mn-cs"/>
                        </a:rPr>
                        <a:t>1</a:t>
                      </a:r>
                      <a:r>
                        <a:rPr lang="zh-TW" altLang="en-US" sz="1800" kern="1200" dirty="0">
                          <a:solidFill>
                            <a:schemeClr val="tx1"/>
                          </a:solidFill>
                          <a:latin typeface="+mn-lt"/>
                          <a:ea typeface="+mn-ea"/>
                          <a:cs typeface="+mn-cs"/>
                        </a:rPr>
                        <a:t>家或多家符合資格之廠商聯合申請</a:t>
                      </a:r>
                      <a:endParaRPr lang="en-US" altLang="zh-TW" sz="18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rPr>
                        <a:t>國內依法登記成立之公司、淨值為正、非陸資、非屬銀行拒絕往來戶、不得為分公司</a:t>
                      </a:r>
                      <a:endParaRPr lang="en-US" altLang="zh-TW" sz="14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最高補助</a:t>
                      </a:r>
                      <a:r>
                        <a:rPr lang="en-US" altLang="zh-TW" dirty="0"/>
                        <a:t>40%</a:t>
                      </a:r>
                      <a:r>
                        <a:rPr lang="zh-TW" altLang="en-US" dirty="0"/>
                        <a:t>，</a:t>
                      </a:r>
                      <a:r>
                        <a:rPr lang="en-US" altLang="zh-TW" dirty="0"/>
                        <a:t>NT$8</a:t>
                      </a:r>
                      <a:r>
                        <a:rPr lang="en-US" dirty="0"/>
                        <a:t>00</a:t>
                      </a:r>
                      <a:r>
                        <a:rPr lang="zh-TW" altLang="en-US" dirty="0"/>
                        <a:t>萬</a:t>
                      </a:r>
                      <a:endParaRPr lang="en-US" altLang="zh-TW"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0"/>
                      <a:r>
                        <a:rPr lang="zh-TW" altLang="en-US" dirty="0"/>
                        <a:t>以地方與產業需求為核心推動</a:t>
                      </a:r>
                      <a:r>
                        <a:rPr lang="zh-TW" altLang="en-US" b="1" dirty="0">
                          <a:solidFill>
                            <a:srgbClr val="1D72D4"/>
                          </a:solidFill>
                        </a:rPr>
                        <a:t>智慧應用</a:t>
                      </a:r>
                      <a:r>
                        <a:rPr lang="zh-TW" altLang="en-US" dirty="0"/>
                        <a:t>，聚焦</a:t>
                      </a:r>
                      <a:r>
                        <a:rPr lang="zh-TW" altLang="en-US" b="1" dirty="0"/>
                        <a:t>健康</a:t>
                      </a:r>
                      <a:r>
                        <a:rPr lang="zh-TW" altLang="en-US" dirty="0"/>
                        <a:t>、</a:t>
                      </a:r>
                      <a:r>
                        <a:rPr lang="zh-TW" altLang="en-US" b="1" dirty="0"/>
                        <a:t>治理</a:t>
                      </a:r>
                      <a:r>
                        <a:rPr lang="zh-TW" altLang="en-US" dirty="0"/>
                        <a:t>、</a:t>
                      </a:r>
                      <a:r>
                        <a:rPr lang="zh-TW" altLang="en-US" b="1" dirty="0"/>
                        <a:t>交通</a:t>
                      </a:r>
                      <a:r>
                        <a:rPr lang="zh-TW" altLang="en-US" dirty="0"/>
                        <a:t>、</a:t>
                      </a:r>
                      <a:r>
                        <a:rPr lang="zh-TW" altLang="en-US" b="1" dirty="0"/>
                        <a:t>農業</a:t>
                      </a:r>
                      <a:r>
                        <a:rPr lang="zh-TW" altLang="en-US" dirty="0"/>
                        <a:t>等民生議題，縮短數位落差、社會公益與永續發展，協助縣市</a:t>
                      </a:r>
                      <a:r>
                        <a:rPr lang="zh-TW" altLang="en-US" b="1" dirty="0">
                          <a:solidFill>
                            <a:srgbClr val="1D72D4"/>
                          </a:solidFill>
                        </a:rPr>
                        <a:t>導入數位服務</a:t>
                      </a:r>
                      <a:r>
                        <a:rPr lang="zh-TW" altLang="en-US" dirty="0"/>
                        <a:t>並促進</a:t>
                      </a:r>
                      <a:r>
                        <a:rPr lang="zh-TW" altLang="en-US" b="1" dirty="0"/>
                        <a:t>國際交流與輸出</a:t>
                      </a:r>
                      <a:endParaRPr lang="en-US" b="1"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altLang="zh-TW" sz="1200" b="0" i="0" kern="1200" dirty="0">
                        <a:solidFill>
                          <a:schemeClr val="tx1"/>
                        </a:solidFill>
                        <a:effectLst/>
                        <a:latin typeface="+mn-lt"/>
                        <a:ea typeface="+mn-ea"/>
                        <a:cs typeface="+mn-cs"/>
                      </a:endParaRPr>
                    </a:p>
                    <a:p>
                      <a:pPr marL="0" indent="0" algn="l">
                        <a:buFont typeface="Arial" panose="020B0604020202020204" pitchFamily="34" charset="0"/>
                        <a:buNone/>
                      </a:pPr>
                      <a:r>
                        <a:rPr lang="zh-TW" altLang="en-US" sz="1600" dirty="0"/>
                        <a:t>兩大主題擇一申請</a:t>
                      </a:r>
                      <a:endParaRPr lang="en-US" altLang="zh-TW" sz="1600" dirty="0"/>
                    </a:p>
                    <a:p>
                      <a:pPr marL="342900" indent="-342900" algn="l">
                        <a:buFont typeface="+mj-lt"/>
                        <a:buAutoNum type="arabicPeriod"/>
                      </a:pPr>
                      <a:r>
                        <a:rPr lang="zh-TW" altLang="en-US" sz="1600" b="1" dirty="0"/>
                        <a:t>跨域整合服務試煉</a:t>
                      </a:r>
                      <a:r>
                        <a:rPr lang="zh-TW" altLang="en-US" sz="1600" dirty="0"/>
                        <a:t>：整合交通、醫療、能源、治理等不同領域或不同功能（導航</a:t>
                      </a:r>
                      <a:r>
                        <a:rPr lang="en-US" altLang="zh-TW" sz="1600" dirty="0"/>
                        <a:t>/</a:t>
                      </a:r>
                      <a:r>
                        <a:rPr lang="zh-TW" altLang="en-US" sz="1600" dirty="0"/>
                        <a:t>支付</a:t>
                      </a:r>
                      <a:r>
                        <a:rPr lang="en-US" altLang="zh-TW" sz="1600" dirty="0"/>
                        <a:t>/</a:t>
                      </a:r>
                      <a:r>
                        <a:rPr lang="zh-TW" altLang="en-US" sz="1600" dirty="0"/>
                        <a:t>掛號</a:t>
                      </a:r>
                      <a:r>
                        <a:rPr lang="en-US" altLang="zh-TW" sz="1600" dirty="0"/>
                        <a:t>/</a:t>
                      </a:r>
                      <a:r>
                        <a:rPr lang="zh-TW" altLang="en-US" sz="1600" dirty="0"/>
                        <a:t>派車等）的一條龍服務，解決複合型問題</a:t>
                      </a:r>
                      <a:endParaRPr lang="en-US" altLang="zh-TW" sz="1600" b="0" dirty="0"/>
                    </a:p>
                    <a:p>
                      <a:pPr marL="342900" indent="-342900" algn="l">
                        <a:buFont typeface="+mj-lt"/>
                        <a:buAutoNum type="arabicPeriod"/>
                      </a:pPr>
                      <a:r>
                        <a:rPr lang="zh-TW" altLang="en-US" sz="1600" b="1" dirty="0"/>
                        <a:t>創新應用服務試煉</a:t>
                      </a:r>
                      <a:r>
                        <a:rPr lang="zh-TW" altLang="en-US" sz="1600" dirty="0"/>
                        <a:t>：結合</a:t>
                      </a:r>
                      <a:r>
                        <a:rPr lang="en-US" altLang="zh-TW" sz="1600" b="1" dirty="0">
                          <a:solidFill>
                            <a:srgbClr val="FF0000"/>
                          </a:solidFill>
                        </a:rPr>
                        <a:t>AIGC</a:t>
                      </a:r>
                      <a:r>
                        <a:rPr lang="zh-TW" altLang="en-US" sz="1600" b="1" dirty="0">
                          <a:solidFill>
                            <a:srgbClr val="FF0000"/>
                          </a:solidFill>
                        </a:rPr>
                        <a:t>、</a:t>
                      </a:r>
                      <a:r>
                        <a:rPr lang="en-US" altLang="zh-TW" sz="1600" b="1" dirty="0">
                          <a:solidFill>
                            <a:srgbClr val="FF0000"/>
                          </a:solidFill>
                        </a:rPr>
                        <a:t>AI</a:t>
                      </a:r>
                      <a:r>
                        <a:rPr lang="zh-TW" altLang="en-US" sz="1600" b="1" dirty="0">
                          <a:solidFill>
                            <a:srgbClr val="FF0000"/>
                          </a:solidFill>
                        </a:rPr>
                        <a:t>算力、數位雙生、大數據、機器人、</a:t>
                      </a:r>
                      <a:r>
                        <a:rPr lang="en-US" altLang="zh-TW" sz="1600" b="1" dirty="0">
                          <a:solidFill>
                            <a:srgbClr val="FF0000"/>
                          </a:solidFill>
                        </a:rPr>
                        <a:t>AR/VR</a:t>
                      </a:r>
                      <a:r>
                        <a:rPr lang="zh-TW" altLang="en-US" sz="1600" b="1" dirty="0">
                          <a:solidFill>
                            <a:srgbClr val="FF0000"/>
                          </a:solidFill>
                        </a:rPr>
                        <a:t>、區塊鏈</a:t>
                      </a:r>
                      <a:r>
                        <a:rPr lang="zh-TW" altLang="en-US" sz="1600" dirty="0"/>
                        <a:t>等前瞻技術，開發新型態應用或優化既有服務。</a:t>
                      </a:r>
                      <a:br>
                        <a:rPr lang="en-US" altLang="zh-TW" sz="1600" dirty="0"/>
                      </a:br>
                      <a:r>
                        <a:rPr lang="zh-TW" altLang="en-US" sz="1400" kern="1200" dirty="0">
                          <a:solidFill>
                            <a:schemeClr val="bg1">
                              <a:lumMod val="50000"/>
                            </a:schemeClr>
                          </a:solidFill>
                          <a:latin typeface="+mn-lt"/>
                          <a:ea typeface="+mn-ea"/>
                          <a:cs typeface="+mn-cs"/>
                        </a:rPr>
                        <a:t>僅受理「新開發」計畫（既有產品</a:t>
                      </a:r>
                      <a:r>
                        <a:rPr lang="en-US" altLang="zh-TW" sz="1400" kern="1200" dirty="0">
                          <a:solidFill>
                            <a:schemeClr val="bg1">
                              <a:lumMod val="50000"/>
                            </a:schemeClr>
                          </a:solidFill>
                          <a:latin typeface="+mn-lt"/>
                          <a:ea typeface="+mn-ea"/>
                          <a:cs typeface="+mn-cs"/>
                        </a:rPr>
                        <a:t>/</a:t>
                      </a:r>
                      <a:r>
                        <a:rPr lang="zh-TW" altLang="en-US" sz="1400" kern="1200" dirty="0">
                          <a:solidFill>
                            <a:schemeClr val="bg1">
                              <a:lumMod val="50000"/>
                            </a:schemeClr>
                          </a:solidFill>
                          <a:latin typeface="+mn-lt"/>
                          <a:ea typeface="+mn-ea"/>
                          <a:cs typeface="+mn-cs"/>
                        </a:rPr>
                        <a:t>營運模式不受理），需具實際試煉場域並檢附合作意願</a:t>
                      </a:r>
                      <a:r>
                        <a:rPr lang="en-US" altLang="zh-TW" sz="1400" kern="1200" dirty="0">
                          <a:solidFill>
                            <a:schemeClr val="bg1">
                              <a:lumMod val="50000"/>
                            </a:schemeClr>
                          </a:solidFill>
                          <a:latin typeface="+mn-lt"/>
                          <a:ea typeface="+mn-ea"/>
                          <a:cs typeface="+mn-cs"/>
                        </a:rPr>
                        <a:t>/</a:t>
                      </a:r>
                      <a:r>
                        <a:rPr lang="zh-TW" altLang="en-US" sz="1400" kern="1200" dirty="0">
                          <a:solidFill>
                            <a:schemeClr val="bg1">
                              <a:lumMod val="50000"/>
                            </a:schemeClr>
                          </a:solidFill>
                          <a:latin typeface="+mn-lt"/>
                          <a:ea typeface="+mn-ea"/>
                          <a:cs typeface="+mn-cs"/>
                        </a:rPr>
                        <a:t>同意文件（不要求地方政府支持公函），且計畫中要提出國內擴散與商業化</a:t>
                      </a:r>
                      <a:r>
                        <a:rPr lang="en-US" altLang="zh-TW" sz="1400" kern="1200" dirty="0">
                          <a:solidFill>
                            <a:schemeClr val="bg1">
                              <a:lumMod val="50000"/>
                            </a:schemeClr>
                          </a:solidFill>
                          <a:latin typeface="+mn-lt"/>
                          <a:ea typeface="+mn-ea"/>
                          <a:cs typeface="+mn-cs"/>
                        </a:rPr>
                        <a:t>/</a:t>
                      </a:r>
                      <a:r>
                        <a:rPr lang="zh-TW" altLang="en-US" sz="1400" kern="1200" dirty="0">
                          <a:solidFill>
                            <a:schemeClr val="bg1">
                              <a:lumMod val="50000"/>
                            </a:schemeClr>
                          </a:solidFill>
                          <a:latin typeface="+mn-lt"/>
                          <a:ea typeface="+mn-ea"/>
                          <a:cs typeface="+mn-cs"/>
                        </a:rPr>
                        <a:t>營運模式</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5F00613D-2767-2F4E-B11E-8347A2F16BB8}"/>
              </a:ext>
            </a:extLst>
          </p:cNvPr>
          <p:cNvSpPr>
            <a:spLocks noGrp="1"/>
          </p:cNvSpPr>
          <p:nvPr>
            <p:ph type="title"/>
          </p:nvPr>
        </p:nvSpPr>
        <p:spPr/>
        <p:txBody>
          <a:bodyPr/>
          <a:lstStyle/>
          <a:p>
            <a:r>
              <a:rPr lang="zh-TW" altLang="en-US" dirty="0"/>
              <a:t>智慧城鄉</a:t>
            </a:r>
            <a:r>
              <a:rPr lang="zh-TW" altLang="en-US" sz="2000" dirty="0"/>
              <a:t>生活應用補助計畫</a:t>
            </a:r>
            <a:r>
              <a:rPr lang="en-US" altLang="zh-TW" sz="2000" dirty="0"/>
              <a:t>-</a:t>
            </a:r>
            <a:r>
              <a:rPr lang="zh-TW" altLang="en-US" sz="2000" dirty="0"/>
              <a:t>跨域整合暨創新試煉</a:t>
            </a:r>
          </a:p>
        </p:txBody>
      </p:sp>
      <p:sp>
        <p:nvSpPr>
          <p:cNvPr id="4" name="Slide Number Placeholder 3">
            <a:extLst>
              <a:ext uri="{FF2B5EF4-FFF2-40B4-BE49-F238E27FC236}">
                <a16:creationId xmlns:a16="http://schemas.microsoft.com/office/drawing/2014/main" id="{60F163F9-78D2-D201-960B-0BAFD918A39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7FEFFE73-3FC4-1AA3-C726-77C1571F5B4C}"/>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C091B574-954A-BB71-AD4C-6F25FD69A100}"/>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6595A64D-A5E7-4267-14FA-47277D2C6D39}"/>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686B6E8F-EC19-10A2-6D86-3982D6BFEADD}"/>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1607D1D3-76E0-7B81-44EB-25EF5E786F8B}"/>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3AA39B76-C721-15F5-41DF-279A63A72A1E}"/>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8640F4AE-7E6D-B1EA-95B7-A4A8002E61FD}"/>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Rectangle 13">
            <a:extLst>
              <a:ext uri="{FF2B5EF4-FFF2-40B4-BE49-F238E27FC236}">
                <a16:creationId xmlns:a16="http://schemas.microsoft.com/office/drawing/2014/main" id="{8CE15415-251F-2385-7241-9F2ECC552FBA}"/>
              </a:ext>
            </a:extLst>
          </p:cNvPr>
          <p:cNvSpPr/>
          <p:nvPr/>
        </p:nvSpPr>
        <p:spPr>
          <a:xfrm>
            <a:off x="842831" y="465371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 name="TextBox 5">
            <a:hlinkClick r:id="rId6" action="ppaction://hlinksldjump"/>
            <a:extLst>
              <a:ext uri="{FF2B5EF4-FFF2-40B4-BE49-F238E27FC236}">
                <a16:creationId xmlns:a16="http://schemas.microsoft.com/office/drawing/2014/main" id="{819C29B8-6A75-149A-B983-609EACD1190A}"/>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7" action="ppaction://hlinksldjump"/>
            <a:extLst>
              <a:ext uri="{FF2B5EF4-FFF2-40B4-BE49-F238E27FC236}">
                <a16:creationId xmlns:a16="http://schemas.microsoft.com/office/drawing/2014/main" id="{815C4747-21B5-F322-4490-5AAB7D3B021B}"/>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1751608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632315-7C5F-C3AC-BD4C-49160C70F710}"/>
            </a:ext>
          </a:extLst>
        </p:cNvPr>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B98041E3-C0CD-4797-FA4E-101BE1BFAFB5}"/>
              </a:ext>
            </a:extLst>
          </p:cNvPr>
          <p:cNvGraphicFramePr>
            <a:graphicFrameLocks noGrp="1"/>
          </p:cNvGraphicFramePr>
          <p:nvPr>
            <p:extLst>
              <p:ext uri="{D42A27DB-BD31-4B8C-83A1-F6EECF244321}">
                <p14:modId xmlns:p14="http://schemas.microsoft.com/office/powerpoint/2010/main" val="2237894552"/>
              </p:ext>
            </p:extLst>
          </p:nvPr>
        </p:nvGraphicFramePr>
        <p:xfrm>
          <a:off x="10477297" y="323818"/>
          <a:ext cx="1574359" cy="3298436"/>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algn="ctr" defTabSz="914400" rtl="0" eaLnBrk="1" latinLnBrk="0" hangingPunct="1"/>
                      <a:r>
                        <a:rPr lang="en-US" altLang="zh-TW" sz="1050" b="1" kern="1200" dirty="0">
                          <a:solidFill>
                            <a:schemeClr val="tx1"/>
                          </a:solidFill>
                          <a:latin typeface="+mn-lt"/>
                          <a:ea typeface="+mn-ea"/>
                          <a:cs typeface="+mn-cs"/>
                        </a:rPr>
                        <a:t>2025/6/10 </a:t>
                      </a:r>
                      <a:r>
                        <a:rPr lang="en-US" altLang="zh-TW" sz="1050" b="1" kern="1200" dirty="0">
                          <a:solidFill>
                            <a:srgbClr val="FF0000"/>
                          </a:solidFill>
                          <a:latin typeface="+mn-lt"/>
                          <a:ea typeface="+mn-ea"/>
                          <a:cs typeface="+mn-cs"/>
                        </a:rPr>
                        <a:t>~ 6/30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即日起</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kern="1200" dirty="0">
                          <a:solidFill>
                            <a:schemeClr val="tx1"/>
                          </a:solidFill>
                          <a:latin typeface="+mn-lt"/>
                          <a:ea typeface="+mn-ea"/>
                          <a:cs typeface="+mn-cs"/>
                        </a:rPr>
                        <a:t>數位發展部</a:t>
                      </a:r>
                      <a:endParaRPr lang="en-US" altLang="zh-TW" sz="1050" kern="1200" dirty="0">
                        <a:solidFill>
                          <a:schemeClr val="tx1"/>
                        </a:solidFill>
                        <a:latin typeface="+mn-lt"/>
                        <a:ea typeface="+mn-ea"/>
                        <a:cs typeface="+mn-cs"/>
                      </a:endParaRPr>
                    </a:p>
                    <a:p>
                      <a:pPr algn="ctr"/>
                      <a:r>
                        <a:rPr lang="zh-TW" altLang="en-US" sz="1050" kern="1200" dirty="0">
                          <a:solidFill>
                            <a:schemeClr val="tx1"/>
                          </a:solidFill>
                          <a:latin typeface="+mn-lt"/>
                          <a:ea typeface="+mn-ea"/>
                          <a:cs typeface="+mn-cs"/>
                        </a:rPr>
                        <a:t>數位產業署</a:t>
                      </a:r>
                      <a:endParaRPr lang="en-US" sz="105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b="0" dirty="0">
                          <a:hlinkClick r:id="rId3"/>
                        </a:rPr>
                        <a:t>計畫公告</a:t>
                      </a:r>
                      <a:endParaRPr lang="en-US" altLang="zh-TW" sz="1050" b="0" dirty="0"/>
                    </a:p>
                    <a:p>
                      <a:pPr algn="ctr"/>
                      <a:r>
                        <a:rPr lang="zh-TW" altLang="en-US" sz="1050" b="0" dirty="0">
                          <a:hlinkClick r:id="rId4"/>
                        </a:rPr>
                        <a:t>申請須知</a:t>
                      </a:r>
                      <a:endParaRPr lang="en-US" altLang="zh-TW" sz="1050" b="0" dirty="0"/>
                    </a:p>
                    <a:p>
                      <a:pPr algn="ctr"/>
                      <a:r>
                        <a:rPr lang="zh-TW" altLang="en-US" sz="1050" b="0" dirty="0">
                          <a:hlinkClick r:id="rId5"/>
                        </a:rPr>
                        <a:t>說明簡報</a:t>
                      </a:r>
                      <a:endParaRPr lang="en-US" altLang="zh-TW" sz="1050" b="0" dirty="0"/>
                    </a:p>
                    <a:p>
                      <a:pPr algn="ctr"/>
                      <a:r>
                        <a:rPr lang="zh-TW" altLang="en-US" sz="1050" b="0" dirty="0">
                          <a:hlinkClick r:id="rId6"/>
                        </a:rPr>
                        <a:t>計劃書格式</a:t>
                      </a:r>
                      <a:endParaRPr lang="en-US" altLang="zh-TW" sz="1050" b="0" dirty="0"/>
                    </a:p>
                    <a:p>
                      <a:pPr algn="ctr"/>
                      <a:r>
                        <a:rPr lang="zh-TW" altLang="en-US" sz="1050" b="0" dirty="0">
                          <a:hlinkClick r:id="rId6"/>
                        </a:rPr>
                        <a:t>簡報格式</a:t>
                      </a:r>
                      <a:endParaRPr lang="en-US" sz="105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3CE04926-310E-1E2C-FD8D-C46B3EC9C2E1}"/>
              </a:ext>
            </a:extLst>
          </p:cNvPr>
          <p:cNvGraphicFramePr>
            <a:graphicFrameLocks noGrp="1"/>
          </p:cNvGraphicFramePr>
          <p:nvPr>
            <p:extLst>
              <p:ext uri="{D42A27DB-BD31-4B8C-83A1-F6EECF244321}">
                <p14:modId xmlns:p14="http://schemas.microsoft.com/office/powerpoint/2010/main" val="3729951518"/>
              </p:ext>
            </p:extLst>
          </p:nvPr>
        </p:nvGraphicFramePr>
        <p:xfrm>
          <a:off x="609599" y="1447132"/>
          <a:ext cx="10058400" cy="5123427"/>
        </p:xfrm>
        <a:graphic>
          <a:graphicData uri="http://schemas.openxmlformats.org/drawingml/2006/table">
            <a:tbl>
              <a:tblPr firstRow="1" bandRow="1">
                <a:tableStyleId>{5940675A-B579-460E-94D1-54222C63F5DA}</a:tableStyleId>
              </a:tblPr>
              <a:tblGrid>
                <a:gridCol w="2061857">
                  <a:extLst>
                    <a:ext uri="{9D8B030D-6E8A-4147-A177-3AD203B41FA5}">
                      <a16:colId xmlns:a16="http://schemas.microsoft.com/office/drawing/2014/main" val="270881897"/>
                    </a:ext>
                  </a:extLst>
                </a:gridCol>
                <a:gridCol w="7996543">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accent1"/>
                          </a:solidFill>
                          <a:latin typeface="+mn-lt"/>
                          <a:ea typeface="+mn-ea"/>
                          <a:cs typeface="+mn-cs"/>
                        </a:rPr>
                        <a:t>#</a:t>
                      </a:r>
                      <a:r>
                        <a:rPr lang="zh-TW" altLang="en-US" sz="1800" b="1" kern="1200" dirty="0">
                          <a:solidFill>
                            <a:schemeClr val="accent1"/>
                          </a:solidFill>
                          <a:latin typeface="+mn-lt"/>
                          <a:ea typeface="+mn-ea"/>
                          <a:cs typeface="+mn-cs"/>
                        </a:rPr>
                        <a:t>軟體出版業 </a:t>
                      </a:r>
                      <a:r>
                        <a:rPr lang="en-US" altLang="zh-TW" sz="1800" b="1" kern="1200" dirty="0">
                          <a:solidFill>
                            <a:schemeClr val="accent1"/>
                          </a:solidFill>
                          <a:latin typeface="+mn-lt"/>
                          <a:ea typeface="+mn-ea"/>
                          <a:cs typeface="+mn-cs"/>
                        </a:rPr>
                        <a:t>#</a:t>
                      </a:r>
                      <a:r>
                        <a:rPr lang="zh-TW" altLang="en-US" sz="1800" b="1" kern="1200" dirty="0">
                          <a:solidFill>
                            <a:schemeClr val="accent1"/>
                          </a:solidFill>
                          <a:latin typeface="+mn-lt"/>
                          <a:ea typeface="+mn-ea"/>
                          <a:cs typeface="+mn-cs"/>
                        </a:rPr>
                        <a:t>電腦程式設計 </a:t>
                      </a:r>
                      <a:r>
                        <a:rPr lang="en-US" altLang="zh-TW" sz="1800" b="1" kern="1200" dirty="0">
                          <a:solidFill>
                            <a:schemeClr val="accent1"/>
                          </a:solidFill>
                          <a:latin typeface="+mn-lt"/>
                          <a:ea typeface="+mn-ea"/>
                          <a:cs typeface="+mn-cs"/>
                        </a:rPr>
                        <a:t>#</a:t>
                      </a:r>
                      <a:r>
                        <a:rPr lang="zh-TW" altLang="en-US" sz="1800" b="1" kern="1200" dirty="0">
                          <a:solidFill>
                            <a:schemeClr val="accent1"/>
                          </a:solidFill>
                          <a:latin typeface="+mn-lt"/>
                          <a:ea typeface="+mn-ea"/>
                          <a:cs typeface="+mn-cs"/>
                        </a:rPr>
                        <a:t>資訊服務業</a:t>
                      </a:r>
                      <a:r>
                        <a:rPr lang="zh-TW" altLang="en-US" sz="1400" kern="1200" dirty="0">
                          <a:solidFill>
                            <a:schemeClr val="bg1">
                              <a:lumMod val="50000"/>
                            </a:schemeClr>
                          </a:solidFill>
                          <a:latin typeface="+mn-lt"/>
                          <a:ea typeface="+mn-ea"/>
                          <a:cs typeface="+mn-cs"/>
                        </a:rPr>
                        <a:t>財政部稅務行業 </a:t>
                      </a:r>
                      <a:r>
                        <a:rPr lang="en-US" altLang="zh-TW" sz="1400" kern="1200" dirty="0">
                          <a:solidFill>
                            <a:schemeClr val="bg1">
                              <a:lumMod val="50000"/>
                            </a:schemeClr>
                          </a:solidFill>
                          <a:latin typeface="+mn-lt"/>
                          <a:ea typeface="+mn-ea"/>
                          <a:cs typeface="+mn-cs"/>
                        </a:rPr>
                        <a:t>(9</a:t>
                      </a:r>
                      <a:r>
                        <a:rPr lang="en-US" altLang="zh-TW" sz="1400" kern="1200" baseline="30000" dirty="0">
                          <a:solidFill>
                            <a:schemeClr val="bg1">
                              <a:lumMod val="50000"/>
                            </a:schemeClr>
                          </a:solidFill>
                          <a:latin typeface="+mn-lt"/>
                          <a:ea typeface="+mn-ea"/>
                          <a:cs typeface="+mn-cs"/>
                        </a:rPr>
                        <a:t>th</a:t>
                      </a:r>
                      <a:r>
                        <a:rPr lang="zh-TW" altLang="en-US" sz="1400" kern="1200" dirty="0">
                          <a:solidFill>
                            <a:schemeClr val="bg1">
                              <a:lumMod val="50000"/>
                            </a:schemeClr>
                          </a:solidFill>
                          <a:latin typeface="+mn-lt"/>
                          <a:ea typeface="+mn-ea"/>
                          <a:cs typeface="+mn-cs"/>
                        </a:rPr>
                        <a:t>版</a:t>
                      </a:r>
                      <a:r>
                        <a:rPr lang="en-US" altLang="zh-TW" sz="1400" kern="1200" dirty="0">
                          <a:solidFill>
                            <a:schemeClr val="bg1">
                              <a:lumMod val="50000"/>
                            </a:schemeClr>
                          </a:solidFill>
                          <a:latin typeface="+mn-lt"/>
                          <a:ea typeface="+mn-ea"/>
                          <a:cs typeface="+mn-cs"/>
                        </a:rPr>
                        <a:t>)</a:t>
                      </a:r>
                      <a:r>
                        <a:rPr lang="zh-TW" altLang="en-US" sz="1400" kern="1200" dirty="0">
                          <a:solidFill>
                            <a:schemeClr val="bg1">
                              <a:lumMod val="50000"/>
                            </a:schemeClr>
                          </a:solidFill>
                          <a:latin typeface="+mn-lt"/>
                          <a:ea typeface="+mn-ea"/>
                          <a:cs typeface="+mn-cs"/>
                        </a:rPr>
                        <a:t>須為</a:t>
                      </a:r>
                      <a:r>
                        <a:rPr lang="en-US" altLang="zh-TW" sz="1400" kern="1200" dirty="0">
                          <a:solidFill>
                            <a:schemeClr val="bg1">
                              <a:lumMod val="50000"/>
                            </a:schemeClr>
                          </a:solidFill>
                          <a:latin typeface="+mn-lt"/>
                          <a:ea typeface="+mn-ea"/>
                          <a:cs typeface="+mn-cs"/>
                        </a:rPr>
                        <a:t>J582</a:t>
                      </a:r>
                      <a:r>
                        <a:rPr lang="zh-TW" altLang="en-US" sz="1400" kern="1200" dirty="0">
                          <a:solidFill>
                            <a:schemeClr val="bg1">
                              <a:lumMod val="50000"/>
                            </a:schemeClr>
                          </a:solidFill>
                          <a:latin typeface="+mn-lt"/>
                          <a:ea typeface="+mn-ea"/>
                          <a:cs typeface="+mn-cs"/>
                        </a:rPr>
                        <a:t>、</a:t>
                      </a:r>
                      <a:r>
                        <a:rPr lang="en-US" altLang="zh-TW" sz="1400" kern="1200" dirty="0">
                          <a:solidFill>
                            <a:schemeClr val="bg1">
                              <a:lumMod val="50000"/>
                            </a:schemeClr>
                          </a:solidFill>
                          <a:latin typeface="+mn-lt"/>
                          <a:ea typeface="+mn-ea"/>
                          <a:cs typeface="+mn-cs"/>
                        </a:rPr>
                        <a:t>J62</a:t>
                      </a:r>
                      <a:r>
                        <a:rPr lang="zh-TW" altLang="en-US" sz="1400" kern="1200" dirty="0">
                          <a:solidFill>
                            <a:schemeClr val="bg1">
                              <a:lumMod val="50000"/>
                            </a:schemeClr>
                          </a:solidFill>
                          <a:latin typeface="+mn-lt"/>
                          <a:ea typeface="+mn-ea"/>
                          <a:cs typeface="+mn-cs"/>
                        </a:rPr>
                        <a:t>、</a:t>
                      </a:r>
                      <a:r>
                        <a:rPr lang="en-US" altLang="zh-TW" sz="1400" kern="1200" dirty="0">
                          <a:solidFill>
                            <a:schemeClr val="bg1">
                              <a:lumMod val="50000"/>
                            </a:schemeClr>
                          </a:solidFill>
                          <a:latin typeface="+mn-lt"/>
                          <a:ea typeface="+mn-ea"/>
                          <a:cs typeface="+mn-cs"/>
                        </a:rPr>
                        <a:t>J63</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200" dirty="0">
                          <a:solidFill>
                            <a:schemeClr val="tx1"/>
                          </a:solidFill>
                          <a:latin typeface="+mn-lt"/>
                          <a:ea typeface="+mn-ea"/>
                          <a:cs typeface="+mn-cs"/>
                        </a:rPr>
                        <a:t>淨值為正，不得為陸資，不得為本國設立及外國事業在台設立之分公司</a:t>
                      </a:r>
                      <a:endParaRPr lang="en-US" altLang="zh-TW" sz="18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以 </a:t>
                      </a:r>
                      <a:r>
                        <a:rPr lang="en-US" altLang="zh-TW" b="1" dirty="0"/>
                        <a:t>NT$250 </a:t>
                      </a:r>
                      <a:r>
                        <a:rPr lang="zh-TW" altLang="en-US" b="1" dirty="0"/>
                        <a:t>萬</a:t>
                      </a:r>
                      <a:r>
                        <a:rPr lang="zh-TW" altLang="en-US" dirty="0"/>
                        <a:t>為上限</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rgbClr val="FF0000"/>
                          </a:solidFill>
                          <a:latin typeface="+mn-lt"/>
                          <a:ea typeface="+mn-ea"/>
                          <a:cs typeface="+mn-cs"/>
                        </a:rPr>
                        <a:t>無須配合提供自籌款</a:t>
                      </a:r>
                      <a:r>
                        <a:rPr lang="zh-TW" altLang="en-US" sz="1400" kern="1200" dirty="0">
                          <a:solidFill>
                            <a:schemeClr val="bg1">
                              <a:lumMod val="50000"/>
                            </a:schemeClr>
                          </a:solidFill>
                          <a:latin typeface="+mn-lt"/>
                          <a:ea typeface="+mn-ea"/>
                          <a:cs typeface="+mn-cs"/>
                        </a:rPr>
                        <a:t>，但須投入系統研發資源以執行實證計畫，並應檢附相關投入證明文件</a:t>
                      </a:r>
                      <a:endParaRPr lang="en-US" sz="14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tx1"/>
                          </a:solidFill>
                          <a:effectLst/>
                          <a:latin typeface="+mn-lt"/>
                          <a:ea typeface="+mn-ea"/>
                          <a:cs typeface="+mn-cs"/>
                        </a:rPr>
                        <a:t>運用</a:t>
                      </a:r>
                      <a:r>
                        <a:rPr lang="zh-TW" altLang="en-US" sz="1800" b="1" i="0" kern="1200" dirty="0">
                          <a:solidFill>
                            <a:schemeClr val="accent1"/>
                          </a:solidFill>
                          <a:effectLst/>
                          <a:latin typeface="+mn-lt"/>
                          <a:ea typeface="+mn-ea"/>
                          <a:cs typeface="+mn-cs"/>
                        </a:rPr>
                        <a:t>雲端運算</a:t>
                      </a:r>
                      <a:r>
                        <a:rPr lang="zh-TW" altLang="en-US" sz="1800" b="0" i="0" kern="1200" dirty="0">
                          <a:solidFill>
                            <a:schemeClr val="tx1"/>
                          </a:solidFill>
                          <a:effectLst/>
                          <a:latin typeface="+mn-lt"/>
                          <a:ea typeface="+mn-ea"/>
                          <a:cs typeface="+mn-cs"/>
                        </a:rPr>
                        <a:t>等創新技術，整合</a:t>
                      </a:r>
                      <a:r>
                        <a:rPr lang="en-US" altLang="zh-TW" sz="1800" b="1" i="0" kern="1200" dirty="0">
                          <a:solidFill>
                            <a:schemeClr val="accent1"/>
                          </a:solidFill>
                          <a:effectLst/>
                          <a:latin typeface="+mn-lt"/>
                          <a:ea typeface="+mn-ea"/>
                          <a:cs typeface="+mn-cs"/>
                        </a:rPr>
                        <a:t>AI</a:t>
                      </a:r>
                      <a:r>
                        <a:rPr lang="zh-TW" altLang="en-US" sz="1800" b="1" i="0" kern="1200" dirty="0">
                          <a:solidFill>
                            <a:schemeClr val="accent1"/>
                          </a:solidFill>
                          <a:effectLst/>
                          <a:latin typeface="+mn-lt"/>
                          <a:ea typeface="+mn-ea"/>
                          <a:cs typeface="+mn-cs"/>
                        </a:rPr>
                        <a:t>技術</a:t>
                      </a:r>
                      <a:r>
                        <a:rPr lang="zh-TW" altLang="en-US" sz="1800" b="0" i="0" kern="1200" dirty="0">
                          <a:solidFill>
                            <a:schemeClr val="tx1"/>
                          </a:solidFill>
                          <a:effectLst/>
                          <a:latin typeface="+mn-lt"/>
                          <a:ea typeface="+mn-ea"/>
                          <a:cs typeface="+mn-cs"/>
                        </a:rPr>
                        <a:t>開發符合特定領域應用需求的</a:t>
                      </a:r>
                      <a:br>
                        <a:rPr lang="en-US" altLang="zh-TW" sz="1800" b="0" i="0" kern="1200" dirty="0">
                          <a:solidFill>
                            <a:schemeClr val="tx1"/>
                          </a:solidFill>
                          <a:effectLst/>
                          <a:latin typeface="+mn-lt"/>
                          <a:ea typeface="+mn-ea"/>
                          <a:cs typeface="+mn-cs"/>
                        </a:rPr>
                      </a:br>
                      <a:r>
                        <a:rPr lang="en-US" altLang="zh-TW" sz="1800" b="1" i="0" kern="1200" dirty="0">
                          <a:solidFill>
                            <a:schemeClr val="accent1"/>
                          </a:solidFill>
                          <a:effectLst/>
                          <a:latin typeface="+mn-lt"/>
                          <a:ea typeface="+mn-ea"/>
                          <a:cs typeface="+mn-cs"/>
                        </a:rPr>
                        <a:t>AI</a:t>
                      </a:r>
                      <a:r>
                        <a:rPr lang="zh-TW" altLang="en-US" sz="1800" b="1" i="0" kern="1200" dirty="0">
                          <a:solidFill>
                            <a:schemeClr val="accent1"/>
                          </a:solidFill>
                          <a:effectLst/>
                          <a:latin typeface="+mn-lt"/>
                          <a:ea typeface="+mn-ea"/>
                          <a:cs typeface="+mn-cs"/>
                        </a:rPr>
                        <a:t>雲服務</a:t>
                      </a:r>
                      <a:r>
                        <a:rPr lang="zh-TW" altLang="en-US" sz="1800" b="0" i="0" kern="1200" dirty="0">
                          <a:solidFill>
                            <a:schemeClr val="tx1"/>
                          </a:solidFill>
                          <a:effectLst/>
                          <a:latin typeface="+mn-lt"/>
                          <a:ea typeface="+mn-ea"/>
                          <a:cs typeface="+mn-cs"/>
                        </a:rPr>
                        <a:t>，以強化數據加值服務能力，提升競爭力</a:t>
                      </a:r>
                      <a:endParaRPr lang="zh-TW" altLang="en-US" sz="18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5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500" b="1" dirty="0"/>
                        <a:t>研發標的</a:t>
                      </a:r>
                      <a:r>
                        <a:rPr lang="zh-TW" altLang="en-US" sz="1500" dirty="0"/>
                        <a:t>：自主研發</a:t>
                      </a:r>
                      <a:r>
                        <a:rPr lang="en-US" altLang="zh-TW" sz="1500" dirty="0"/>
                        <a:t>(</a:t>
                      </a:r>
                      <a:r>
                        <a:rPr lang="zh-TW" altLang="en-US" sz="1500" dirty="0">
                          <a:solidFill>
                            <a:srgbClr val="FF0000"/>
                          </a:solidFill>
                        </a:rPr>
                        <a:t>於</a:t>
                      </a:r>
                      <a:r>
                        <a:rPr lang="zh-TW" altLang="en-US" sz="1500" b="1" dirty="0">
                          <a:solidFill>
                            <a:srgbClr val="FF0000"/>
                          </a:solidFill>
                        </a:rPr>
                        <a:t>公有雲</a:t>
                      </a:r>
                      <a:r>
                        <a:rPr lang="zh-TW" altLang="en-US" sz="1500" dirty="0">
                          <a:solidFill>
                            <a:srgbClr val="FF0000"/>
                          </a:solidFill>
                        </a:rPr>
                        <a:t>上開發的</a:t>
                      </a:r>
                      <a:r>
                        <a:rPr lang="en-US" altLang="zh-TW" sz="1500" dirty="0">
                          <a:solidFill>
                            <a:srgbClr val="FF0000"/>
                          </a:solidFill>
                        </a:rPr>
                        <a:t>SaaS</a:t>
                      </a:r>
                      <a:r>
                        <a:rPr lang="zh-TW" altLang="en-US" sz="1500" dirty="0">
                          <a:solidFill>
                            <a:srgbClr val="FF0000"/>
                          </a:solidFill>
                        </a:rPr>
                        <a:t>服務</a:t>
                      </a:r>
                      <a:r>
                        <a:rPr lang="en-US" altLang="zh-TW" sz="1500" dirty="0"/>
                        <a:t>)</a:t>
                      </a:r>
                      <a:r>
                        <a:rPr lang="zh-TW" altLang="en-US" sz="1500" dirty="0"/>
                        <a:t>，不得僅為經銷、代理或代購</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500" b="1" dirty="0"/>
                        <a:t>服務設計</a:t>
                      </a:r>
                      <a:r>
                        <a:rPr lang="zh-TW" altLang="en-US" sz="1500" dirty="0"/>
                        <a:t>：與特定應用領域業者合作，深入釐清場域使用者需求，並繪製服務藍圖。</a:t>
                      </a:r>
                      <a:endParaRPr lang="en-US" altLang="zh-TW" sz="15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500" b="1" dirty="0"/>
                        <a:t>開發方案</a:t>
                      </a:r>
                      <a:r>
                        <a:rPr lang="zh-TW" altLang="en-US" sz="1500" dirty="0"/>
                        <a:t>：依據服務藍圖整合</a:t>
                      </a:r>
                      <a:r>
                        <a:rPr lang="en-US" altLang="zh-TW" sz="1500" dirty="0"/>
                        <a:t>Cloud</a:t>
                      </a:r>
                      <a:r>
                        <a:rPr lang="zh-TW" altLang="en-US" sz="1500" dirty="0"/>
                        <a:t>與</a:t>
                      </a:r>
                      <a:r>
                        <a:rPr lang="en-US" altLang="zh-TW" sz="1500" dirty="0"/>
                        <a:t>AI</a:t>
                      </a:r>
                      <a:r>
                        <a:rPr lang="zh-TW" altLang="en-US" sz="1500" dirty="0"/>
                        <a:t>技術，開發具創新性的</a:t>
                      </a:r>
                      <a:r>
                        <a:rPr lang="en-US" altLang="zh-TW" sz="1500" dirty="0"/>
                        <a:t>AI</a:t>
                      </a:r>
                      <a:r>
                        <a:rPr lang="zh-TW" altLang="en-US" sz="1500" dirty="0"/>
                        <a:t>雲服務方案。</a:t>
                      </a:r>
                      <a:endParaRPr lang="en-US" altLang="zh-TW" sz="15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500" b="1" dirty="0"/>
                        <a:t>導入實證</a:t>
                      </a:r>
                      <a:r>
                        <a:rPr lang="zh-TW" altLang="en-US" sz="1500" dirty="0"/>
                        <a:t>：將方案導入實際營運場域，</a:t>
                      </a:r>
                      <a:r>
                        <a:rPr lang="zh-TW" altLang="en-US" sz="1500" b="1" dirty="0"/>
                        <a:t>至少完成概念驗證</a:t>
                      </a:r>
                      <a:r>
                        <a:rPr lang="en-US" altLang="zh-TW" sz="1500" b="1" dirty="0"/>
                        <a:t>(POC)</a:t>
                      </a:r>
                      <a:r>
                        <a:rPr lang="zh-TW" altLang="en-US" sz="1500" b="1" dirty="0"/>
                        <a:t>及服務實證</a:t>
                      </a:r>
                      <a:r>
                        <a:rPr lang="en-US" altLang="zh-TW" sz="1500" b="1" dirty="0"/>
                        <a:t>(POS)</a:t>
                      </a:r>
                      <a:r>
                        <a:rPr lang="zh-TW" altLang="en-US" sz="1500" dirty="0"/>
                        <a:t>，</a:t>
                      </a:r>
                      <a:br>
                        <a:rPr lang="en-US" altLang="zh-TW" sz="1500" dirty="0"/>
                      </a:br>
                      <a:r>
                        <a:rPr lang="zh-TW" altLang="en-US" sz="1500" dirty="0"/>
                        <a:t>                   以驗證開發方案的效益與使用者滿意度。</a:t>
                      </a:r>
                      <a:endParaRPr lang="en-US" altLang="zh-TW" sz="15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500" b="1" dirty="0"/>
                        <a:t>市場擴散</a:t>
                      </a:r>
                      <a:r>
                        <a:rPr lang="zh-TW" altLang="en-US" sz="1500" dirty="0"/>
                        <a:t>：須提出開發方案的市場拓展規劃，包括潛在市場、行銷方式及績效指標，</a:t>
                      </a:r>
                      <a:br>
                        <a:rPr lang="en-US" altLang="zh-TW" sz="1500" dirty="0"/>
                      </a:br>
                      <a:r>
                        <a:rPr lang="zh-TW" altLang="en-US" sz="1500" dirty="0"/>
                        <a:t>                    以作為後續擴散方案依據。</a:t>
                      </a:r>
                      <a:endParaRPr lang="en-US" altLang="zh-TW" sz="15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500" b="1" kern="1200" dirty="0">
                          <a:solidFill>
                            <a:schemeClr val="tx1"/>
                          </a:solidFill>
                          <a:latin typeface="+mn-lt"/>
                          <a:ea typeface="+mn-ea"/>
                          <a:cs typeface="+mn-cs"/>
                        </a:rPr>
                        <a:t>資訊安全</a:t>
                      </a:r>
                      <a:r>
                        <a:rPr lang="zh-TW" altLang="en-US" sz="1500" kern="1200" dirty="0">
                          <a:solidFill>
                            <a:schemeClr val="tx1"/>
                          </a:solidFill>
                          <a:latin typeface="+mn-lt"/>
                          <a:ea typeface="+mn-ea"/>
                          <a:cs typeface="+mn-cs"/>
                        </a:rPr>
                        <a:t>：須將資安相關項目列入查核點，完成企業資安評級、訂定個資安全維護計畫。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D344B411-72AF-8B1C-0C1B-087C0C2DAEF8}"/>
              </a:ext>
            </a:extLst>
          </p:cNvPr>
          <p:cNvSpPr>
            <a:spLocks noGrp="1"/>
          </p:cNvSpPr>
          <p:nvPr>
            <p:ph type="title"/>
          </p:nvPr>
        </p:nvSpPr>
        <p:spPr>
          <a:xfrm>
            <a:off x="609600" y="436019"/>
            <a:ext cx="10972800" cy="535531"/>
          </a:xfrm>
        </p:spPr>
        <p:txBody>
          <a:bodyPr/>
          <a:lstStyle/>
          <a:p>
            <a:r>
              <a:rPr lang="zh-TW" altLang="en-US" sz="2000" dirty="0"/>
              <a:t>數位雲服務推動計畫「</a:t>
            </a:r>
            <a:r>
              <a:rPr lang="en-US" altLang="zh-TW" dirty="0">
                <a:solidFill>
                  <a:srgbClr val="2B3643"/>
                </a:solidFill>
              </a:rPr>
              <a:t>AI</a:t>
            </a:r>
            <a:r>
              <a:rPr lang="zh-TW" altLang="en-US" dirty="0">
                <a:solidFill>
                  <a:srgbClr val="2B3643"/>
                </a:solidFill>
              </a:rPr>
              <a:t>雲服務實證</a:t>
            </a:r>
            <a:r>
              <a:rPr lang="zh-TW" altLang="en-US" sz="2000" dirty="0"/>
              <a:t>案」</a:t>
            </a:r>
            <a:endParaRPr lang="en-US" sz="2000" dirty="0"/>
          </a:p>
        </p:txBody>
      </p:sp>
      <p:sp>
        <p:nvSpPr>
          <p:cNvPr id="4" name="Slide Number Placeholder 3">
            <a:extLst>
              <a:ext uri="{FF2B5EF4-FFF2-40B4-BE49-F238E27FC236}">
                <a16:creationId xmlns:a16="http://schemas.microsoft.com/office/drawing/2014/main" id="{E5F6213A-E195-96A2-0497-250E8099052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E8528189-3D31-6586-29FE-4275BE0F51B2}"/>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45CDE00-9B37-BD3C-156D-EF550BB5E4F0}"/>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53BA015D-DCDA-5826-A1F1-7DCB04A39969}"/>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B0C2E9C1-1C85-B4A4-6FAC-78D8EC2ED28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CBB2AF5D-74F6-E18C-6393-31874B1035F8}"/>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F67F4991-B616-49E3-18E8-EF57F6755839}"/>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4D4DF6DC-D009-9470-C4BE-CB480953EAC8}"/>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Rectangle 13">
            <a:extLst>
              <a:ext uri="{FF2B5EF4-FFF2-40B4-BE49-F238E27FC236}">
                <a16:creationId xmlns:a16="http://schemas.microsoft.com/office/drawing/2014/main" id="{99EEAB67-E268-5D9C-6C5B-2B7C179B1D9B}"/>
              </a:ext>
            </a:extLst>
          </p:cNvPr>
          <p:cNvSpPr/>
          <p:nvPr/>
        </p:nvSpPr>
        <p:spPr>
          <a:xfrm>
            <a:off x="842831" y="465371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 name="TextBox 5">
            <a:hlinkClick r:id="rId7" action="ppaction://hlinksldjump"/>
            <a:extLst>
              <a:ext uri="{FF2B5EF4-FFF2-40B4-BE49-F238E27FC236}">
                <a16:creationId xmlns:a16="http://schemas.microsoft.com/office/drawing/2014/main" id="{65225181-8B37-C061-80D1-DFE525BE3FC1}"/>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8" action="ppaction://hlinksldjump"/>
            <a:extLst>
              <a:ext uri="{FF2B5EF4-FFF2-40B4-BE49-F238E27FC236}">
                <a16:creationId xmlns:a16="http://schemas.microsoft.com/office/drawing/2014/main" id="{FAA06882-C4BB-F764-4EC1-75B37E9C1270}"/>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創新研發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5" name="Group 4">
            <a:extLst>
              <a:ext uri="{FF2B5EF4-FFF2-40B4-BE49-F238E27FC236}">
                <a16:creationId xmlns:a16="http://schemas.microsoft.com/office/drawing/2014/main" id="{F1583FB9-7438-1525-9AD6-5B563454E1D8}"/>
              </a:ext>
            </a:extLst>
          </p:cNvPr>
          <p:cNvGrpSpPr/>
          <p:nvPr/>
        </p:nvGrpSpPr>
        <p:grpSpPr>
          <a:xfrm>
            <a:off x="10221882" y="3839104"/>
            <a:ext cx="1870147" cy="1803927"/>
            <a:chOff x="9961919" y="4283869"/>
            <a:chExt cx="2077811" cy="2221932"/>
          </a:xfrm>
        </p:grpSpPr>
        <p:sp>
          <p:nvSpPr>
            <p:cNvPr id="7" name="Title 2">
              <a:extLst>
                <a:ext uri="{FF2B5EF4-FFF2-40B4-BE49-F238E27FC236}">
                  <a16:creationId xmlns:a16="http://schemas.microsoft.com/office/drawing/2014/main" id="{C3CF699A-7316-9393-BF32-9AD031D73D29}"/>
                </a:ext>
              </a:extLst>
            </p:cNvPr>
            <p:cNvSpPr txBox="1">
              <a:spLocks/>
            </p:cNvSpPr>
            <p:nvPr/>
          </p:nvSpPr>
          <p:spPr>
            <a:xfrm>
              <a:off x="10059209" y="6214628"/>
              <a:ext cx="1883228" cy="29095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TW" altLang="en-US" sz="1100" i="0" u="none" strike="noStrike" kern="1200" cap="none" spc="0" normalizeH="0" baseline="0" noProof="0" dirty="0">
                  <a:ln>
                    <a:noFill/>
                  </a:ln>
                  <a:solidFill>
                    <a:srgbClr val="868787"/>
                  </a:solidFill>
                  <a:effectLst/>
                  <a:uLnTx/>
                  <a:uFillTx/>
                  <a:latin typeface="Amazon Ember Display" panose="020F0603020204020204" pitchFamily="34" charset="0"/>
                  <a:ea typeface="+mj-ea"/>
                  <a:cs typeface="+mj-cs"/>
                </a:rPr>
                <a:t>馬上預約 </a:t>
              </a:r>
              <a:r>
                <a:rPr kumimoji="0" lang="en-US" altLang="zh-TW" sz="1100" i="0" u="none" strike="noStrike" kern="1200" cap="none" spc="0" normalizeH="0" baseline="0" noProof="0" dirty="0">
                  <a:ln>
                    <a:noFill/>
                  </a:ln>
                  <a:solidFill>
                    <a:srgbClr val="868787"/>
                  </a:solidFill>
                  <a:effectLst/>
                  <a:uLnTx/>
                  <a:uFillTx/>
                  <a:latin typeface="Amazon Ember Display" panose="020F0603020204020204" pitchFamily="34" charset="0"/>
                  <a:ea typeface="+mj-ea"/>
                  <a:cs typeface="+mj-cs"/>
                </a:rPr>
                <a:t>AWS</a:t>
              </a:r>
              <a:r>
                <a:rPr kumimoji="0" lang="zh-TW" altLang="en-US" sz="1100" i="0" u="none" strike="noStrike" kern="1200" cap="none" spc="0" normalizeH="0" baseline="0" noProof="0" dirty="0">
                  <a:ln>
                    <a:noFill/>
                  </a:ln>
                  <a:solidFill>
                    <a:srgbClr val="868787"/>
                  </a:solidFill>
                  <a:effectLst/>
                  <a:uLnTx/>
                  <a:uFillTx/>
                  <a:latin typeface="Amazon Ember Display" panose="020F0603020204020204" pitchFamily="34" charset="0"/>
                  <a:ea typeface="+mj-ea"/>
                  <a:cs typeface="+mj-cs"/>
                </a:rPr>
                <a:t> 專家諮詢</a:t>
              </a:r>
              <a:endParaRPr kumimoji="0" lang="en-US" sz="1100" i="0" u="none" strike="noStrike" kern="1200" cap="none" spc="0" normalizeH="0" baseline="0" noProof="0" dirty="0">
                <a:ln>
                  <a:noFill/>
                </a:ln>
                <a:solidFill>
                  <a:srgbClr val="868787"/>
                </a:solidFill>
                <a:effectLst/>
                <a:uLnTx/>
                <a:uFillTx/>
                <a:latin typeface="Amazon Ember Display" panose="020F0603020204020204" pitchFamily="34" charset="0"/>
                <a:ea typeface="+mj-ea"/>
                <a:cs typeface="+mj-cs"/>
              </a:endParaRPr>
            </a:p>
          </p:txBody>
        </p:sp>
        <p:pic>
          <p:nvPicPr>
            <p:cNvPr id="9" name="Picture 8">
              <a:extLst>
                <a:ext uri="{FF2B5EF4-FFF2-40B4-BE49-F238E27FC236}">
                  <a16:creationId xmlns:a16="http://schemas.microsoft.com/office/drawing/2014/main" id="{02A3CD19-A856-A560-E15F-4A636A094001}"/>
                </a:ext>
              </a:extLst>
            </p:cNvPr>
            <p:cNvPicPr>
              <a:picLocks noChangeAspect="1"/>
            </p:cNvPicPr>
            <p:nvPr/>
          </p:nvPicPr>
          <p:blipFill>
            <a:blip r:embed="rId9">
              <a:duotone>
                <a:prstClr val="black"/>
                <a:schemeClr val="tx2">
                  <a:tint val="45000"/>
                  <a:satMod val="400000"/>
                </a:schemeClr>
              </a:duotone>
              <a:alphaModFix amt="50000"/>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rcRect/>
            <a:stretch/>
          </p:blipFill>
          <p:spPr>
            <a:xfrm>
              <a:off x="10105886" y="4411412"/>
              <a:ext cx="1803216" cy="1803216"/>
            </a:xfrm>
            <a:prstGeom prst="rect">
              <a:avLst/>
            </a:prstGeom>
          </p:spPr>
        </p:pic>
        <p:sp>
          <p:nvSpPr>
            <p:cNvPr id="10" name="Rectangle: Rounded Corners 9">
              <a:extLst>
                <a:ext uri="{FF2B5EF4-FFF2-40B4-BE49-F238E27FC236}">
                  <a16:creationId xmlns:a16="http://schemas.microsoft.com/office/drawing/2014/main" id="{9443DE2E-4E88-E7C0-BC80-1AC840632440}"/>
                </a:ext>
              </a:extLst>
            </p:cNvPr>
            <p:cNvSpPr/>
            <p:nvPr/>
          </p:nvSpPr>
          <p:spPr>
            <a:xfrm>
              <a:off x="9961919" y="4283869"/>
              <a:ext cx="2077811" cy="2221932"/>
            </a:xfrm>
            <a:prstGeom prst="roundRect">
              <a:avLst>
                <a:gd name="adj" fmla="val 4530"/>
              </a:avLst>
            </a:prstGeom>
            <a:noFill/>
            <a:ln>
              <a:solidFill>
                <a:srgbClr val="BFBFB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000000"/>
                </a:solidFill>
                <a:effectLst/>
                <a:uLnTx/>
                <a:uFillTx/>
                <a:latin typeface="Amazon Ember"/>
                <a:ea typeface="+mn-ea"/>
                <a:cs typeface="+mn-cs"/>
              </a:endParaRPr>
            </a:p>
          </p:txBody>
        </p:sp>
      </p:grpSp>
    </p:spTree>
    <p:extLst>
      <p:ext uri="{BB962C8B-B14F-4D97-AF65-F5344CB8AC3E}">
        <p14:creationId xmlns:p14="http://schemas.microsoft.com/office/powerpoint/2010/main" val="1053390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nvGraphicFramePr>
        <p:xfrm>
          <a:off x="10477297" y="323818"/>
          <a:ext cx="1574359" cy="2858295"/>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zh-TW" altLang="en-US" sz="1050" b="1" dirty="0">
                          <a:solidFill>
                            <a:schemeClr val="accent1"/>
                          </a:solidFill>
                        </a:rPr>
                        <a:t>預計</a:t>
                      </a:r>
                      <a:r>
                        <a:rPr lang="en-US" altLang="zh-TW" sz="1050" b="1" dirty="0">
                          <a:solidFill>
                            <a:schemeClr val="accent1"/>
                          </a:solidFill>
                        </a:rPr>
                        <a:t>2025 Q2 </a:t>
                      </a:r>
                      <a:r>
                        <a:rPr lang="zh-TW" altLang="en-US" sz="1050" b="1" dirty="0">
                          <a:solidFill>
                            <a:schemeClr val="accent1"/>
                          </a:solidFill>
                        </a:rPr>
                        <a:t>公告</a:t>
                      </a:r>
                      <a:endParaRPr lang="en-US" altLang="zh-TW" sz="1050" b="1" dirty="0">
                        <a:solidFill>
                          <a:schemeClr val="accent1"/>
                        </a:solidFill>
                      </a:endParaRPr>
                    </a:p>
                    <a:p>
                      <a:pPr algn="ctr"/>
                      <a:r>
                        <a:rPr lang="en-US" altLang="zh-TW" sz="1050" b="0" dirty="0">
                          <a:solidFill>
                            <a:schemeClr val="bg1">
                              <a:lumMod val="50000"/>
                            </a:schemeClr>
                          </a:solidFill>
                        </a:rPr>
                        <a:t>2024/1/1-11/30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50" dirty="0"/>
                        <a:t>申請到經費用罄為止</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fontAlgn="t"/>
                      <a:r>
                        <a:rPr lang="zh-TW" altLang="en-US" sz="1050" kern="1200" dirty="0">
                          <a:solidFill>
                            <a:schemeClr val="tx1"/>
                          </a:solidFill>
                          <a:latin typeface="+mn-lt"/>
                          <a:ea typeface="+mn-ea"/>
                          <a:cs typeface="+mn-cs"/>
                        </a:rPr>
                        <a:t>經濟部</a:t>
                      </a:r>
                      <a:endParaRPr lang="en-US" altLang="zh-TW" sz="1050" kern="1200" dirty="0">
                        <a:solidFill>
                          <a:schemeClr val="tx1"/>
                        </a:solidFill>
                        <a:latin typeface="+mn-lt"/>
                        <a:ea typeface="+mn-ea"/>
                        <a:cs typeface="+mn-cs"/>
                      </a:endParaRPr>
                    </a:p>
                    <a:p>
                      <a:pPr algn="ctr" fontAlgn="t"/>
                      <a:r>
                        <a:rPr lang="zh-TW" altLang="en-US" sz="1050" kern="1200" dirty="0">
                          <a:solidFill>
                            <a:schemeClr val="tx1"/>
                          </a:solidFill>
                          <a:latin typeface="+mn-lt"/>
                          <a:ea typeface="+mn-ea"/>
                          <a:cs typeface="+mn-cs"/>
                        </a:rPr>
                        <a:t>商業發展署</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u="sng" kern="1200" dirty="0">
                          <a:solidFill>
                            <a:schemeClr val="tx1"/>
                          </a:solidFill>
                          <a:effectLst/>
                          <a:latin typeface="+mn-lt"/>
                          <a:ea typeface="+mn-ea"/>
                          <a:cs typeface="+mn-cs"/>
                          <a:hlinkClick r:id="rId3"/>
                        </a:rPr>
                        <a:t>計畫官網</a:t>
                      </a:r>
                      <a:endParaRPr lang="en-US" altLang="zh-TW" sz="1050" kern="1200" dirty="0">
                        <a:solidFill>
                          <a:schemeClr val="tx1"/>
                        </a:solidFill>
                        <a:effectLst/>
                        <a:latin typeface="+mn-lt"/>
                        <a:ea typeface="+mn-ea"/>
                        <a:cs typeface="+mn-cs"/>
                      </a:endParaRPr>
                    </a:p>
                    <a:p>
                      <a:pPr algn="ctr"/>
                      <a:r>
                        <a:rPr lang="zh-TW" altLang="en-US" sz="1050" u="sng" kern="1200" dirty="0">
                          <a:solidFill>
                            <a:schemeClr val="tx1"/>
                          </a:solidFill>
                          <a:effectLst/>
                          <a:latin typeface="+mn-lt"/>
                          <a:ea typeface="+mn-ea"/>
                          <a:cs typeface="+mn-cs"/>
                          <a:hlinkClick r:id="rId4"/>
                        </a:rPr>
                        <a:t>申請須知</a:t>
                      </a:r>
                      <a:r>
                        <a:rPr lang="zh-TW" altLang="en-US" sz="1050" u="sng" kern="1200" dirty="0">
                          <a:solidFill>
                            <a:schemeClr val="tx1"/>
                          </a:solidFill>
                          <a:effectLst/>
                          <a:latin typeface="+mn-lt"/>
                          <a:ea typeface="+mn-ea"/>
                          <a:cs typeface="+mn-cs"/>
                          <a:hlinkClick r:id="rId5"/>
                        </a:rPr>
                        <a:t>說明會簡報</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693843" cy="4346187"/>
        </p:xfrm>
        <a:graphic>
          <a:graphicData uri="http://schemas.openxmlformats.org/drawingml/2006/table">
            <a:tbl>
              <a:tblPr firstRow="1" bandRow="1">
                <a:tableStyleId>{5940675A-B579-460E-94D1-54222C63F5DA}</a:tableStyleId>
              </a:tblPr>
              <a:tblGrid>
                <a:gridCol w="1998134">
                  <a:extLst>
                    <a:ext uri="{9D8B030D-6E8A-4147-A177-3AD203B41FA5}">
                      <a16:colId xmlns:a16="http://schemas.microsoft.com/office/drawing/2014/main" val="270881897"/>
                    </a:ext>
                  </a:extLst>
                </a:gridCol>
                <a:gridCol w="7695709">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tx1"/>
                          </a:solidFill>
                          <a:latin typeface="+mn-lt"/>
                          <a:ea typeface="+mn-ea"/>
                          <a:cs typeface="+mn-cs"/>
                        </a:rPr>
                        <a:t>中小型*</a:t>
                      </a:r>
                      <a:r>
                        <a:rPr lang="en-US" altLang="zh-TW" sz="1800" b="1" kern="1200" dirty="0">
                          <a:solidFill>
                            <a:srgbClr val="2074D5"/>
                          </a:solidFill>
                          <a:latin typeface="+mn-lt"/>
                          <a:ea typeface="+mn-ea"/>
                          <a:cs typeface="+mn-cs"/>
                        </a:rPr>
                        <a:t>#</a:t>
                      </a:r>
                      <a:r>
                        <a:rPr lang="zh-TW" altLang="en-US" sz="1800" b="1" kern="1200" dirty="0">
                          <a:solidFill>
                            <a:srgbClr val="0070C0"/>
                          </a:solidFill>
                          <a:latin typeface="+mn-lt"/>
                          <a:ea typeface="+mn-ea"/>
                          <a:cs typeface="+mn-cs"/>
                        </a:rPr>
                        <a:t>商業服務業 </a:t>
                      </a:r>
                      <a:endParaRPr lang="en-US" altLang="zh-TW" sz="1800" b="1" kern="1200" dirty="0">
                        <a:solidFill>
                          <a:srgbClr val="0070C0"/>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rPr>
                        <a:t>*實收資本額 新台幣</a:t>
                      </a:r>
                      <a:r>
                        <a:rPr lang="en-US" altLang="zh-TW" sz="1400" kern="1200" dirty="0">
                          <a:solidFill>
                            <a:schemeClr val="bg1">
                              <a:lumMod val="50000"/>
                            </a:schemeClr>
                          </a:solidFill>
                          <a:latin typeface="+mn-lt"/>
                          <a:ea typeface="+mn-ea"/>
                          <a:cs typeface="+mn-cs"/>
                        </a:rPr>
                        <a:t>1</a:t>
                      </a:r>
                      <a:r>
                        <a:rPr lang="zh-TW" altLang="en-US" sz="1400" kern="1200" dirty="0">
                          <a:solidFill>
                            <a:schemeClr val="bg1">
                              <a:lumMod val="50000"/>
                            </a:schemeClr>
                          </a:solidFill>
                          <a:latin typeface="+mn-lt"/>
                          <a:ea typeface="+mn-ea"/>
                          <a:cs typeface="+mn-cs"/>
                        </a:rPr>
                        <a:t>億元下 或 員工數未滿</a:t>
                      </a:r>
                      <a:r>
                        <a:rPr lang="en-US" altLang="zh-TW" sz="1400" kern="1200" dirty="0">
                          <a:solidFill>
                            <a:schemeClr val="bg1">
                              <a:lumMod val="50000"/>
                            </a:schemeClr>
                          </a:solidFill>
                          <a:latin typeface="+mn-lt"/>
                          <a:ea typeface="+mn-ea"/>
                          <a:cs typeface="+mn-cs"/>
                        </a:rPr>
                        <a:t>200</a:t>
                      </a:r>
                      <a:r>
                        <a:rPr lang="zh-TW" altLang="en-US" sz="1400" kern="1200" dirty="0">
                          <a:solidFill>
                            <a:schemeClr val="bg1">
                              <a:lumMod val="50000"/>
                            </a:schemeClr>
                          </a:solidFill>
                          <a:latin typeface="+mn-lt"/>
                          <a:ea typeface="+mn-ea"/>
                          <a:cs typeface="+mn-cs"/>
                        </a:rPr>
                        <a:t>人</a:t>
                      </a:r>
                      <a:endParaRPr lang="en-US" altLang="zh-TW" sz="1400" kern="1200" dirty="0">
                        <a:solidFill>
                          <a:schemeClr val="bg1">
                            <a:lumMod val="50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kern="1200" dirty="0">
                          <a:solidFill>
                            <a:schemeClr val="bg1">
                              <a:lumMod val="50000"/>
                            </a:schemeClr>
                          </a:solidFill>
                          <a:latin typeface="+mn-lt"/>
                          <a:ea typeface="+mn-ea"/>
                          <a:cs typeface="+mn-cs"/>
                        </a:rPr>
                        <a:t>**稅籍登記符合以下財政部稅務行業標準分類：</a:t>
                      </a:r>
                      <a:r>
                        <a:rPr lang="en-US" altLang="zh-TW" sz="1000" kern="1200" dirty="0">
                          <a:solidFill>
                            <a:schemeClr val="bg1">
                              <a:lumMod val="50000"/>
                            </a:schemeClr>
                          </a:solidFill>
                          <a:latin typeface="+mn-lt"/>
                          <a:ea typeface="+mn-ea"/>
                          <a:cs typeface="+mn-cs"/>
                        </a:rPr>
                        <a:t>G </a:t>
                      </a:r>
                      <a:r>
                        <a:rPr lang="zh-TW" altLang="en-US" sz="1000" kern="1200" dirty="0">
                          <a:solidFill>
                            <a:schemeClr val="bg1">
                              <a:lumMod val="50000"/>
                            </a:schemeClr>
                          </a:solidFill>
                          <a:latin typeface="+mn-lt"/>
                          <a:ea typeface="+mn-ea"/>
                          <a:cs typeface="+mn-cs"/>
                        </a:rPr>
                        <a:t>批發及零售業、</a:t>
                      </a:r>
                      <a:r>
                        <a:rPr lang="en-US" altLang="zh-TW" sz="1000" kern="1200" dirty="0">
                          <a:solidFill>
                            <a:schemeClr val="bg1">
                              <a:lumMod val="50000"/>
                            </a:schemeClr>
                          </a:solidFill>
                          <a:latin typeface="+mn-lt"/>
                          <a:ea typeface="+mn-ea"/>
                          <a:cs typeface="+mn-cs"/>
                        </a:rPr>
                        <a:t>H </a:t>
                      </a:r>
                      <a:r>
                        <a:rPr lang="zh-TW" altLang="en-US" sz="1000" kern="1200" dirty="0">
                          <a:solidFill>
                            <a:schemeClr val="bg1">
                              <a:lumMod val="50000"/>
                            </a:schemeClr>
                          </a:solidFill>
                          <a:latin typeface="+mn-lt"/>
                          <a:ea typeface="+mn-ea"/>
                          <a:cs typeface="+mn-cs"/>
                        </a:rPr>
                        <a:t>運輸及倉儲業、</a:t>
                      </a:r>
                      <a:r>
                        <a:rPr lang="en-US" altLang="zh-TW" sz="1000" kern="1200" dirty="0">
                          <a:solidFill>
                            <a:schemeClr val="bg1">
                              <a:lumMod val="50000"/>
                            </a:schemeClr>
                          </a:solidFill>
                          <a:latin typeface="+mn-lt"/>
                          <a:ea typeface="+mn-ea"/>
                          <a:cs typeface="+mn-cs"/>
                        </a:rPr>
                        <a:t>I </a:t>
                      </a:r>
                      <a:r>
                        <a:rPr lang="zh-TW" altLang="en-US" sz="1000" kern="1200" dirty="0">
                          <a:solidFill>
                            <a:schemeClr val="bg1">
                              <a:lumMod val="50000"/>
                            </a:schemeClr>
                          </a:solidFill>
                          <a:latin typeface="+mn-lt"/>
                          <a:ea typeface="+mn-ea"/>
                          <a:cs typeface="+mn-cs"/>
                        </a:rPr>
                        <a:t>住宿及餐飲業、</a:t>
                      </a:r>
                      <a:r>
                        <a:rPr lang="en-US" altLang="zh-TW" sz="1000" kern="1200" dirty="0">
                          <a:solidFill>
                            <a:schemeClr val="bg1">
                              <a:lumMod val="50000"/>
                            </a:schemeClr>
                          </a:solidFill>
                          <a:latin typeface="+mn-lt"/>
                          <a:ea typeface="+mn-ea"/>
                          <a:cs typeface="+mn-cs"/>
                        </a:rPr>
                        <a:t>J </a:t>
                      </a:r>
                      <a:r>
                        <a:rPr lang="zh-TW" altLang="en-US" sz="1000" kern="1200" dirty="0">
                          <a:solidFill>
                            <a:schemeClr val="bg1">
                              <a:lumMod val="50000"/>
                            </a:schemeClr>
                          </a:solidFill>
                          <a:latin typeface="+mn-lt"/>
                          <a:ea typeface="+mn-ea"/>
                          <a:cs typeface="+mn-cs"/>
                        </a:rPr>
                        <a:t>出版影音及資通訊業、</a:t>
                      </a:r>
                      <a:r>
                        <a:rPr lang="en-US" altLang="zh-TW" sz="1000" kern="1200" dirty="0">
                          <a:solidFill>
                            <a:schemeClr val="bg1">
                              <a:lumMod val="50000"/>
                            </a:schemeClr>
                          </a:solidFill>
                          <a:latin typeface="+mn-lt"/>
                          <a:ea typeface="+mn-ea"/>
                          <a:cs typeface="+mn-cs"/>
                        </a:rPr>
                        <a:t>M </a:t>
                      </a:r>
                      <a:r>
                        <a:rPr lang="zh-TW" altLang="en-US" sz="1000" kern="1200" dirty="0">
                          <a:solidFill>
                            <a:schemeClr val="bg1">
                              <a:lumMod val="50000"/>
                            </a:schemeClr>
                          </a:solidFill>
                          <a:latin typeface="+mn-lt"/>
                          <a:ea typeface="+mn-ea"/>
                          <a:cs typeface="+mn-cs"/>
                        </a:rPr>
                        <a:t>專業、科學及技術服務業、</a:t>
                      </a:r>
                      <a:r>
                        <a:rPr lang="en-US" altLang="zh-TW" sz="1000" kern="1200" dirty="0">
                          <a:solidFill>
                            <a:schemeClr val="bg1">
                              <a:lumMod val="50000"/>
                            </a:schemeClr>
                          </a:solidFill>
                          <a:latin typeface="+mn-lt"/>
                          <a:ea typeface="+mn-ea"/>
                          <a:cs typeface="+mn-cs"/>
                        </a:rPr>
                        <a:t>N </a:t>
                      </a:r>
                      <a:r>
                        <a:rPr lang="zh-TW" altLang="en-US" sz="1000" kern="1200" dirty="0">
                          <a:solidFill>
                            <a:schemeClr val="bg1">
                              <a:lumMod val="50000"/>
                            </a:schemeClr>
                          </a:solidFill>
                          <a:latin typeface="+mn-lt"/>
                          <a:ea typeface="+mn-ea"/>
                          <a:cs typeface="+mn-cs"/>
                        </a:rPr>
                        <a:t>支援服務業、</a:t>
                      </a:r>
                      <a:r>
                        <a:rPr lang="en-US" altLang="zh-TW" sz="1000" kern="1200" dirty="0">
                          <a:solidFill>
                            <a:schemeClr val="bg1">
                              <a:lumMod val="50000"/>
                            </a:schemeClr>
                          </a:solidFill>
                          <a:latin typeface="+mn-lt"/>
                          <a:ea typeface="+mn-ea"/>
                          <a:cs typeface="+mn-cs"/>
                        </a:rPr>
                        <a:t>P </a:t>
                      </a:r>
                      <a:r>
                        <a:rPr lang="zh-TW" altLang="en-US" sz="1000" kern="1200" dirty="0">
                          <a:solidFill>
                            <a:schemeClr val="bg1">
                              <a:lumMod val="50000"/>
                            </a:schemeClr>
                          </a:solidFill>
                          <a:latin typeface="+mn-lt"/>
                          <a:ea typeface="+mn-ea"/>
                          <a:cs typeface="+mn-cs"/>
                        </a:rPr>
                        <a:t>教育業、</a:t>
                      </a:r>
                      <a:r>
                        <a:rPr lang="en-US" altLang="zh-TW" sz="1000" kern="1200" dirty="0">
                          <a:solidFill>
                            <a:schemeClr val="bg1">
                              <a:lumMod val="50000"/>
                            </a:schemeClr>
                          </a:solidFill>
                          <a:latin typeface="+mn-lt"/>
                          <a:ea typeface="+mn-ea"/>
                          <a:cs typeface="+mn-cs"/>
                        </a:rPr>
                        <a:t>Q </a:t>
                      </a:r>
                      <a:r>
                        <a:rPr lang="zh-TW" altLang="en-US" sz="1000" kern="1200" dirty="0">
                          <a:solidFill>
                            <a:schemeClr val="bg1">
                              <a:lumMod val="50000"/>
                            </a:schemeClr>
                          </a:solidFill>
                          <a:latin typeface="+mn-lt"/>
                          <a:ea typeface="+mn-ea"/>
                          <a:cs typeface="+mn-cs"/>
                        </a:rPr>
                        <a:t>醫療保健及社會工作服務業、 </a:t>
                      </a:r>
                      <a:r>
                        <a:rPr lang="en-US" altLang="zh-TW" sz="1000" kern="1200" dirty="0">
                          <a:solidFill>
                            <a:schemeClr val="bg1">
                              <a:lumMod val="50000"/>
                            </a:schemeClr>
                          </a:solidFill>
                          <a:latin typeface="+mn-lt"/>
                          <a:ea typeface="+mn-ea"/>
                          <a:cs typeface="+mn-cs"/>
                        </a:rPr>
                        <a:t>R </a:t>
                      </a:r>
                      <a:r>
                        <a:rPr lang="zh-TW" altLang="en-US" sz="1000" kern="1200" dirty="0">
                          <a:solidFill>
                            <a:schemeClr val="bg1">
                              <a:lumMod val="50000"/>
                            </a:schemeClr>
                          </a:solidFill>
                          <a:latin typeface="+mn-lt"/>
                          <a:ea typeface="+mn-ea"/>
                          <a:cs typeface="+mn-cs"/>
                        </a:rPr>
                        <a:t>藝術、娛樂及休閒服務業、</a:t>
                      </a:r>
                      <a:r>
                        <a:rPr lang="en-US" altLang="zh-TW" sz="1000" kern="1200" dirty="0">
                          <a:solidFill>
                            <a:schemeClr val="bg1">
                              <a:lumMod val="50000"/>
                            </a:schemeClr>
                          </a:solidFill>
                          <a:latin typeface="+mn-lt"/>
                          <a:ea typeface="+mn-ea"/>
                          <a:cs typeface="+mn-cs"/>
                        </a:rPr>
                        <a:t>S </a:t>
                      </a:r>
                      <a:r>
                        <a:rPr lang="zh-TW" altLang="en-US" sz="1000" kern="1200" dirty="0">
                          <a:solidFill>
                            <a:schemeClr val="bg1">
                              <a:lumMod val="50000"/>
                            </a:schemeClr>
                          </a:solidFill>
                          <a:latin typeface="+mn-lt"/>
                          <a:ea typeface="+mn-ea"/>
                          <a:cs typeface="+mn-cs"/>
                        </a:rPr>
                        <a:t>其他服務業之行業。</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400" kern="1200" dirty="0">
                          <a:solidFill>
                            <a:schemeClr val="bg1">
                              <a:lumMod val="50000"/>
                            </a:schemeClr>
                          </a:solidFill>
                          <a:latin typeface="+mn-lt"/>
                          <a:ea typeface="+mn-ea"/>
                          <a:cs typeface="+mn-cs"/>
                        </a:rPr>
                        <a:t>擇一申請</a:t>
                      </a:r>
                      <a:r>
                        <a:rPr lang="en-US" altLang="zh-TW" sz="1400" kern="1200" dirty="0">
                          <a:solidFill>
                            <a:schemeClr val="bg1">
                              <a:lumMod val="50000"/>
                            </a:schemeClr>
                          </a:solidFill>
                          <a:latin typeface="+mn-lt"/>
                          <a:ea typeface="+mn-ea"/>
                          <a:cs typeface="+mn-cs"/>
                        </a:rPr>
                        <a:t>  </a:t>
                      </a:r>
                      <a:r>
                        <a:rPr lang="en-US" altLang="zh-TW" sz="1600" dirty="0"/>
                        <a:t>1. </a:t>
                      </a:r>
                      <a:r>
                        <a:rPr lang="zh-TW" altLang="en-US" sz="1600" dirty="0"/>
                        <a:t>單一服務應用類：最高補助</a:t>
                      </a:r>
                      <a:r>
                        <a:rPr lang="en-US" altLang="zh-TW" sz="1600" dirty="0"/>
                        <a:t>50%</a:t>
                      </a:r>
                      <a:r>
                        <a:rPr lang="zh-TW" altLang="en-US" sz="1600" dirty="0"/>
                        <a:t>，上限</a:t>
                      </a:r>
                      <a:r>
                        <a:rPr lang="en-US" altLang="zh-TW" sz="1600" dirty="0"/>
                        <a:t>30</a:t>
                      </a:r>
                      <a:r>
                        <a:rPr lang="zh-TW" altLang="en-US" sz="1600" dirty="0"/>
                        <a:t>萬</a:t>
                      </a:r>
                      <a:endParaRPr lang="en-US" altLang="zh-TW" sz="16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600" dirty="0"/>
                        <a:t>               2. </a:t>
                      </a:r>
                      <a:r>
                        <a:rPr lang="zh-TW" altLang="en-US" sz="1600" dirty="0"/>
                        <a:t>整合服務應用類：最高補助</a:t>
                      </a:r>
                      <a:r>
                        <a:rPr lang="en-US" altLang="zh-TW" sz="1600" dirty="0"/>
                        <a:t>50%</a:t>
                      </a:r>
                      <a:r>
                        <a:rPr lang="zh-TW" altLang="en-US" sz="1600" dirty="0"/>
                        <a:t>，上限</a:t>
                      </a:r>
                      <a:r>
                        <a:rPr lang="en-US" altLang="zh-TW" sz="1600" dirty="0"/>
                        <a:t>150</a:t>
                      </a:r>
                      <a:r>
                        <a:rPr lang="zh-TW" altLang="en-US" sz="1600" dirty="0"/>
                        <a:t>萬</a:t>
                      </a:r>
                      <a:endParaRPr lang="en-US" altLang="zh-TW"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altLang="zh-TW" sz="1400" dirty="0"/>
                        <a:t>1. </a:t>
                      </a:r>
                      <a:r>
                        <a:rPr lang="zh-TW" altLang="en-US" sz="1400" dirty="0"/>
                        <a:t>單一服務應用類：</a:t>
                      </a:r>
                      <a:r>
                        <a:rPr lang="zh-TW" altLang="en-US" sz="1400" b="1" dirty="0">
                          <a:solidFill>
                            <a:srgbClr val="0070C0"/>
                          </a:solidFill>
                        </a:rPr>
                        <a:t>單一企業</a:t>
                      </a:r>
                      <a:r>
                        <a:rPr lang="zh-TW" altLang="en-US" sz="1400" dirty="0"/>
                        <a:t>應用智慧科技解決方案打造減碳營運模式、促進減碳永續發展。</a:t>
                      </a:r>
                      <a:endParaRPr lang="en-US" altLang="zh-TW" sz="1400" dirty="0"/>
                    </a:p>
                    <a:p>
                      <a:pPr marL="0" indent="0" algn="l">
                        <a:buFont typeface="Arial" panose="020B0604020202020204" pitchFamily="34" charset="0"/>
                        <a:buNone/>
                      </a:pPr>
                      <a:r>
                        <a:rPr lang="en-US" altLang="zh-TW" sz="1400" dirty="0"/>
                        <a:t>2. </a:t>
                      </a:r>
                      <a:r>
                        <a:rPr lang="zh-TW" altLang="en-US" sz="1400" dirty="0"/>
                        <a:t>整合服務應用類：</a:t>
                      </a:r>
                      <a:r>
                        <a:rPr lang="zh-TW" altLang="en-US" sz="1400" b="1" dirty="0">
                          <a:solidFill>
                            <a:srgbClr val="0070C0"/>
                          </a:solidFill>
                        </a:rPr>
                        <a:t>商業服務價值鏈</a:t>
                      </a:r>
                      <a:r>
                        <a:rPr lang="zh-TW" altLang="en-US" sz="1400" dirty="0"/>
                        <a:t>或</a:t>
                      </a:r>
                      <a:r>
                        <a:rPr lang="zh-TW" altLang="en-US" sz="1400" b="1" dirty="0">
                          <a:solidFill>
                            <a:srgbClr val="0070C0"/>
                          </a:solidFill>
                        </a:rPr>
                        <a:t>體系內</a:t>
                      </a:r>
                      <a:r>
                        <a:rPr lang="zh-TW" altLang="en-US" sz="1400" dirty="0"/>
                        <a:t>之核心企業，以共同價值擴散方式，結合該服務價值鏈或體系內合作夥伴共同參與，透過智慧科技優化商業服務業及打造減碳亮點。</a:t>
                      </a:r>
                      <a:endParaRPr lang="en-US" altLang="zh-TW"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endParaRPr lang="en-US" altLang="zh-TW" sz="1400" dirty="0"/>
                    </a:p>
                    <a:p>
                      <a:pPr marL="0" indent="0">
                        <a:buFont typeface="Arial" panose="020B0604020202020204" pitchFamily="34" charset="0"/>
                        <a:buNone/>
                      </a:pPr>
                      <a:r>
                        <a:rPr lang="en-US" altLang="zh-TW" sz="1400" dirty="0"/>
                        <a:t>1. </a:t>
                      </a:r>
                      <a:r>
                        <a:rPr lang="zh-TW" altLang="en-US" sz="1400" dirty="0"/>
                        <a:t>單一服務應用類：導入</a:t>
                      </a:r>
                      <a:r>
                        <a:rPr lang="zh-TW" altLang="en-US" sz="1400" b="1" dirty="0"/>
                        <a:t>至少</a:t>
                      </a:r>
                      <a:r>
                        <a:rPr lang="en-US" altLang="zh-TW" sz="1400" b="1" dirty="0"/>
                        <a:t>(</a:t>
                      </a:r>
                      <a:r>
                        <a:rPr lang="zh-TW" altLang="en-US" sz="1400" b="1" dirty="0"/>
                        <a:t>含</a:t>
                      </a:r>
                      <a:r>
                        <a:rPr lang="en-US" altLang="zh-TW" sz="1400" b="1" dirty="0"/>
                        <a:t>)1 </a:t>
                      </a:r>
                      <a:r>
                        <a:rPr lang="zh-TW" altLang="en-US" sz="1400" b="1" dirty="0"/>
                        <a:t>項智慧減碳應用服務</a:t>
                      </a:r>
                      <a:r>
                        <a:rPr lang="zh-TW" altLang="en-US" sz="1400" dirty="0"/>
                        <a:t>，帶動使用者或消費者體驗應用服務，降低碳排放量至少</a:t>
                      </a:r>
                      <a:r>
                        <a:rPr lang="en-US" altLang="zh-TW" sz="1400" b="0" dirty="0"/>
                        <a:t>(</a:t>
                      </a:r>
                      <a:r>
                        <a:rPr lang="zh-TW" altLang="en-US" sz="1400" b="0" dirty="0"/>
                        <a:t>含</a:t>
                      </a:r>
                      <a:r>
                        <a:rPr lang="en-US" altLang="zh-TW" sz="1400" b="0" dirty="0"/>
                        <a:t>)</a:t>
                      </a:r>
                      <a:r>
                        <a:rPr lang="en-US" altLang="zh-TW" sz="1400" dirty="0"/>
                        <a:t>0.5 </a:t>
                      </a:r>
                      <a:r>
                        <a:rPr lang="zh-TW" altLang="en-US" sz="1400" dirty="0"/>
                        <a:t>噸。</a:t>
                      </a:r>
                    </a:p>
                    <a:p>
                      <a:pPr marL="0" indent="0">
                        <a:buFont typeface="Arial" panose="020B0604020202020204" pitchFamily="34" charset="0"/>
                        <a:buNone/>
                      </a:pPr>
                      <a:r>
                        <a:rPr lang="en-US" altLang="zh-TW" sz="1400" dirty="0"/>
                        <a:t>2. </a:t>
                      </a:r>
                      <a:r>
                        <a:rPr lang="zh-TW" altLang="en-US" sz="1400" dirty="0"/>
                        <a:t>整合服務應用類：導入</a:t>
                      </a:r>
                      <a:r>
                        <a:rPr lang="zh-TW" altLang="en-US" sz="1400" b="1" dirty="0"/>
                        <a:t>至少</a:t>
                      </a:r>
                      <a:r>
                        <a:rPr lang="en-US" altLang="zh-TW" sz="1400" b="1" dirty="0"/>
                        <a:t>(</a:t>
                      </a:r>
                      <a:r>
                        <a:rPr lang="zh-TW" altLang="en-US" sz="1400" b="1" dirty="0"/>
                        <a:t>含</a:t>
                      </a:r>
                      <a:r>
                        <a:rPr lang="en-US" altLang="zh-TW" sz="1400" b="1" dirty="0"/>
                        <a:t>)2 </a:t>
                      </a:r>
                      <a:r>
                        <a:rPr lang="zh-TW" altLang="en-US" sz="1400" b="1" dirty="0"/>
                        <a:t>項智慧減碳應用服務</a:t>
                      </a:r>
                      <a:r>
                        <a:rPr lang="zh-TW" altLang="en-US" sz="1400" dirty="0"/>
                        <a:t>，帶動服務價值鏈內之中小企業共同參與，須帶動使用者或消費者體驗應用服務，降低碳排放量至少</a:t>
                      </a:r>
                      <a:r>
                        <a:rPr lang="en-US" altLang="zh-TW" sz="1400" b="0" dirty="0"/>
                        <a:t>(</a:t>
                      </a:r>
                      <a:r>
                        <a:rPr lang="zh-TW" altLang="en-US" sz="1400" b="0" dirty="0"/>
                        <a:t>含</a:t>
                      </a:r>
                      <a:r>
                        <a:rPr lang="en-US" altLang="zh-TW" sz="1400" b="0" dirty="0"/>
                        <a:t>)</a:t>
                      </a:r>
                      <a:r>
                        <a:rPr lang="en-US" altLang="zh-TW" sz="1400" dirty="0"/>
                        <a:t>6 </a:t>
                      </a:r>
                      <a:r>
                        <a:rPr lang="zh-TW" altLang="en-US" sz="1400" dirty="0"/>
                        <a:t>噸。</a:t>
                      </a:r>
                    </a:p>
                    <a:p>
                      <a:pPr marL="0" indent="0" algn="l">
                        <a:buNone/>
                      </a:pPr>
                      <a:endParaRPr lang="en-US" sz="14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zh-TW" altLang="en-US" sz="2000" dirty="0"/>
              <a:t>商業服務業</a:t>
            </a:r>
            <a:r>
              <a:rPr lang="zh-TW" altLang="en-US" dirty="0">
                <a:solidFill>
                  <a:srgbClr val="2B3643"/>
                </a:solidFill>
              </a:rPr>
              <a:t>智慧減碳</a:t>
            </a:r>
            <a:r>
              <a:rPr lang="zh-TW" altLang="en-US" sz="2000" dirty="0"/>
              <a:t>補助計畫</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提案參考</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 name="TextBox 5">
            <a:hlinkClick r:id="rId6" action="ppaction://hlinksldjump"/>
            <a:extLst>
              <a:ext uri="{FF2B5EF4-FFF2-40B4-BE49-F238E27FC236}">
                <a16:creationId xmlns:a16="http://schemas.microsoft.com/office/drawing/2014/main" id="{1BD6BF95-476B-85A5-B026-E1DDA03FED85}"/>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7" name="TextBox 6">
            <a:hlinkClick r:id="rId7" action="ppaction://hlinksldjump"/>
            <a:extLst>
              <a:ext uri="{FF2B5EF4-FFF2-40B4-BE49-F238E27FC236}">
                <a16:creationId xmlns:a16="http://schemas.microsoft.com/office/drawing/2014/main" id="{CC11B4E1-85FC-B72F-D5C8-E9A244B86FE7}"/>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數位轉型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4258648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867698" cy="5019568"/>
        </p:xfrm>
        <a:graphic>
          <a:graphicData uri="http://schemas.openxmlformats.org/drawingml/2006/table">
            <a:tbl>
              <a:tblPr firstRow="1" bandRow="1">
                <a:tableStyleId>{5940675A-B579-460E-94D1-54222C63F5DA}</a:tableStyleId>
              </a:tblPr>
              <a:tblGrid>
                <a:gridCol w="2040468">
                  <a:extLst>
                    <a:ext uri="{9D8B030D-6E8A-4147-A177-3AD203B41FA5}">
                      <a16:colId xmlns:a16="http://schemas.microsoft.com/office/drawing/2014/main" val="270881897"/>
                    </a:ext>
                  </a:extLst>
                </a:gridCol>
                <a:gridCol w="7827230">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tx1"/>
                          </a:solidFill>
                          <a:effectLst/>
                          <a:latin typeface="+mn-lt"/>
                          <a:ea typeface="+mn-ea"/>
                          <a:cs typeface="+mn-cs"/>
                        </a:rPr>
                        <a:t>由</a:t>
                      </a:r>
                      <a:r>
                        <a:rPr lang="zh-TW" altLang="en-US" sz="1800" b="1" kern="1200" dirty="0">
                          <a:solidFill>
                            <a:srgbClr val="0070C0"/>
                          </a:solidFill>
                          <a:latin typeface="+mn-lt"/>
                          <a:ea typeface="+mn-ea"/>
                          <a:cs typeface="+mn-cs"/>
                        </a:rPr>
                        <a:t>餐飲業者</a:t>
                      </a:r>
                      <a:r>
                        <a:rPr lang="zh-TW" altLang="en-US" sz="1800" b="0" i="0" kern="1200" dirty="0">
                          <a:solidFill>
                            <a:schemeClr val="tx1"/>
                          </a:solidFill>
                          <a:effectLst/>
                          <a:latin typeface="+mn-lt"/>
                          <a:ea typeface="+mn-ea"/>
                          <a:cs typeface="+mn-cs"/>
                        </a:rPr>
                        <a:t>及</a:t>
                      </a:r>
                      <a:r>
                        <a:rPr lang="zh-TW" altLang="en-US" sz="1800" b="1" kern="1200" dirty="0">
                          <a:solidFill>
                            <a:srgbClr val="0070C0"/>
                          </a:solidFill>
                          <a:latin typeface="+mn-lt"/>
                          <a:ea typeface="+mn-ea"/>
                          <a:cs typeface="+mn-cs"/>
                        </a:rPr>
                        <a:t>大專校院</a:t>
                      </a:r>
                      <a:r>
                        <a:rPr lang="zh-TW" altLang="en-US" sz="1800" b="0" i="0" kern="1200" dirty="0">
                          <a:solidFill>
                            <a:schemeClr val="tx1"/>
                          </a:solidFill>
                          <a:effectLst/>
                          <a:latin typeface="+mn-lt"/>
                          <a:ea typeface="+mn-ea"/>
                          <a:cs typeface="+mn-cs"/>
                        </a:rPr>
                        <a:t>聯合</a:t>
                      </a:r>
                      <a:r>
                        <a:rPr lang="zh-TW" altLang="en-US" sz="1800" b="1" kern="1200" dirty="0">
                          <a:solidFill>
                            <a:srgbClr val="0070C0"/>
                          </a:solidFill>
                          <a:latin typeface="+mn-lt"/>
                          <a:ea typeface="+mn-ea"/>
                          <a:cs typeface="+mn-cs"/>
                        </a:rPr>
                        <a:t>資服業者</a:t>
                      </a:r>
                      <a:r>
                        <a:rPr lang="zh-TW" altLang="en-US" sz="1800" b="0" i="0" kern="1200" dirty="0">
                          <a:solidFill>
                            <a:schemeClr val="tx1"/>
                          </a:solidFill>
                          <a:effectLst/>
                          <a:latin typeface="+mn-lt"/>
                          <a:ea typeface="+mn-ea"/>
                          <a:cs typeface="+mn-cs"/>
                        </a:rPr>
                        <a:t>共同提案，以餐飲業者為主要提案者，且計畫場域應位於</a:t>
                      </a:r>
                      <a:r>
                        <a:rPr lang="zh-TW" altLang="en-US" sz="1800" b="1" i="0" kern="1200" dirty="0">
                          <a:solidFill>
                            <a:schemeClr val="tx1"/>
                          </a:solidFill>
                          <a:effectLst/>
                          <a:latin typeface="+mn-lt"/>
                          <a:ea typeface="+mn-ea"/>
                          <a:cs typeface="+mn-cs"/>
                        </a:rPr>
                        <a:t>嘉義、臺南、高雄、屏東</a:t>
                      </a:r>
                      <a:r>
                        <a:rPr lang="zh-TW" altLang="en-US" sz="1800" b="0" i="0" kern="1200" dirty="0">
                          <a:solidFill>
                            <a:schemeClr val="tx1"/>
                          </a:solidFill>
                          <a:effectLst/>
                          <a:latin typeface="+mn-lt"/>
                          <a:ea typeface="+mn-ea"/>
                          <a:cs typeface="+mn-cs"/>
                        </a:rPr>
                        <a:t>。</a:t>
                      </a:r>
                      <a:endParaRPr lang="en-US" altLang="zh-TW" sz="18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bg1">
                              <a:lumMod val="50000"/>
                            </a:schemeClr>
                          </a:solidFill>
                          <a:latin typeface="+mn-lt"/>
                          <a:ea typeface="+mn-ea"/>
                          <a:cs typeface="+mn-cs"/>
                        </a:rPr>
                        <a:t>餐飲業者：非屬銀行拒絕往來戶，淨值為正值，稅籍登記符合 餐飲（</a:t>
                      </a:r>
                      <a:r>
                        <a:rPr lang="en-US" altLang="zh-TW" sz="1200" kern="1200" dirty="0">
                          <a:solidFill>
                            <a:schemeClr val="bg1">
                              <a:lumMod val="50000"/>
                            </a:schemeClr>
                          </a:solidFill>
                          <a:latin typeface="+mn-lt"/>
                          <a:ea typeface="+mn-ea"/>
                          <a:cs typeface="+mn-cs"/>
                        </a:rPr>
                        <a:t>561-563</a:t>
                      </a:r>
                      <a:r>
                        <a:rPr lang="zh-TW" altLang="en-US" sz="1200" kern="1200" dirty="0">
                          <a:solidFill>
                            <a:schemeClr val="bg1">
                              <a:lumMod val="50000"/>
                            </a:schemeClr>
                          </a:solidFill>
                          <a:latin typeface="+mn-lt"/>
                          <a:ea typeface="+mn-ea"/>
                          <a:cs typeface="+mn-cs"/>
                        </a:rPr>
                        <a:t>）</a:t>
                      </a:r>
                      <a:r>
                        <a:rPr lang="en-US" altLang="zh-TW" sz="1200" kern="1200" dirty="0">
                          <a:solidFill>
                            <a:schemeClr val="bg1">
                              <a:lumMod val="50000"/>
                            </a:schemeClr>
                          </a:solidFill>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bg1">
                              <a:lumMod val="50000"/>
                            </a:schemeClr>
                          </a:solidFill>
                          <a:latin typeface="+mn-lt"/>
                          <a:ea typeface="+mn-ea"/>
                          <a:cs typeface="+mn-cs"/>
                        </a:rPr>
                        <a:t>大專校院：須為國科會之受補助機構，組成跨域研究團隊 </a:t>
                      </a:r>
                      <a:endParaRPr lang="en-US" altLang="zh-TW" sz="1200" kern="1200" dirty="0">
                        <a:solidFill>
                          <a:schemeClr val="bg1">
                            <a:lumMod val="50000"/>
                          </a:schemeClr>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bg1">
                              <a:lumMod val="50000"/>
                            </a:schemeClr>
                          </a:solidFill>
                          <a:latin typeface="+mn-lt"/>
                          <a:ea typeface="+mn-ea"/>
                          <a:cs typeface="+mn-cs"/>
                        </a:rPr>
                        <a:t>資服業者：營業項目包含資訊軟體服務業、資料處理服務業或電子資訊供應服務業 </a:t>
                      </a:r>
                      <a:endParaRPr lang="en-US" altLang="zh-TW" sz="12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85811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i="0" dirty="0">
                          <a:solidFill>
                            <a:srgbClr val="000000"/>
                          </a:solidFill>
                          <a:effectLst/>
                          <a:latin typeface="+mn-lt"/>
                        </a:rPr>
                        <a:t>餐飲業者：</a:t>
                      </a: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最高補助</a:t>
                      </a:r>
                      <a:r>
                        <a:rPr kumimoji="0" lang="en-US" altLang="zh-TW" sz="1800" b="0" i="0" u="none" strike="noStrike" kern="1200" cap="none" spc="0" normalizeH="0" baseline="0" noProof="0" dirty="0">
                          <a:ln>
                            <a:noFill/>
                          </a:ln>
                          <a:solidFill>
                            <a:srgbClr val="000000"/>
                          </a:solidFill>
                          <a:effectLst/>
                          <a:uLnTx/>
                          <a:uFillTx/>
                          <a:latin typeface="+mn-lt"/>
                          <a:ea typeface="+mn-ea"/>
                          <a:cs typeface="+mn-cs"/>
                        </a:rPr>
                        <a:t>50%</a:t>
                      </a: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a:t>
                      </a:r>
                      <a:r>
                        <a:rPr kumimoji="0" lang="zh-TW" altLang="en-US" sz="1800" b="1" i="0" u="none" strike="noStrike" kern="1200" cap="none" spc="0" normalizeH="0" baseline="0" noProof="0" dirty="0">
                          <a:ln>
                            <a:noFill/>
                          </a:ln>
                          <a:solidFill>
                            <a:srgbClr val="000000"/>
                          </a:solidFill>
                          <a:effectLst/>
                          <a:uLnTx/>
                          <a:uFillTx/>
                          <a:latin typeface="+mn-lt"/>
                          <a:ea typeface="+mn-ea"/>
                          <a:cs typeface="+mn-cs"/>
                        </a:rPr>
                        <a:t>上限</a:t>
                      </a:r>
                      <a:r>
                        <a:rPr kumimoji="0" lang="en-US" altLang="zh-TW" sz="1800" b="1" i="0" u="none" strike="noStrike" kern="1200" cap="none" spc="0" normalizeH="0" baseline="0" noProof="0" dirty="0">
                          <a:ln>
                            <a:noFill/>
                          </a:ln>
                          <a:solidFill>
                            <a:srgbClr val="000000"/>
                          </a:solidFill>
                          <a:effectLst/>
                          <a:uLnTx/>
                          <a:uFillTx/>
                          <a:latin typeface="+mn-lt"/>
                          <a:ea typeface="+mn-ea"/>
                          <a:cs typeface="+mn-cs"/>
                        </a:rPr>
                        <a:t>NT$500</a:t>
                      </a:r>
                      <a:r>
                        <a:rPr kumimoji="0" lang="zh-TW" altLang="en-US" sz="1800" b="1" i="0" u="none" strike="noStrike" kern="1200" cap="none" spc="0" normalizeH="0" baseline="0" noProof="0" dirty="0">
                          <a:ln>
                            <a:noFill/>
                          </a:ln>
                          <a:solidFill>
                            <a:srgbClr val="000000"/>
                          </a:solidFill>
                          <a:effectLst/>
                          <a:uLnTx/>
                          <a:uFillTx/>
                          <a:latin typeface="+mn-lt"/>
                          <a:ea typeface="+mn-ea"/>
                          <a:cs typeface="+mn-cs"/>
                        </a:rPr>
                        <a:t>萬</a:t>
                      </a:r>
                      <a:endParaRPr lang="en-US" altLang="zh-TW" sz="1400" b="1" i="0" dirty="0">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i="0" dirty="0">
                          <a:solidFill>
                            <a:srgbClr val="000000"/>
                          </a:solidFill>
                          <a:effectLst/>
                          <a:latin typeface="+mn-lt"/>
                        </a:rPr>
                        <a:t>大專校院：</a:t>
                      </a:r>
                      <a:r>
                        <a:rPr lang="zh-TW" altLang="en-US" sz="1400" dirty="0">
                          <a:latin typeface="+mn-lt"/>
                        </a:rPr>
                        <a:t>由提案餐飲業者共同於計畫書提出申請，依審查結果由國科會補助，</a:t>
                      </a:r>
                      <a:r>
                        <a:rPr kumimoji="0" lang="zh-TW" altLang="en-US" sz="1800" b="1" i="0" u="none" strike="noStrike" kern="1200" cap="none" spc="0" normalizeH="0" baseline="0" dirty="0">
                          <a:ln>
                            <a:noFill/>
                          </a:ln>
                          <a:solidFill>
                            <a:srgbClr val="000000"/>
                          </a:solidFill>
                          <a:effectLst/>
                          <a:uLnTx/>
                          <a:uFillTx/>
                          <a:latin typeface="+mn-lt"/>
                          <a:ea typeface="+mn-ea"/>
                          <a:cs typeface="+mn-cs"/>
                        </a:rPr>
                        <a:t>上限</a:t>
                      </a:r>
                      <a:r>
                        <a:rPr kumimoji="0" lang="en-US" altLang="zh-TW" sz="1800" b="1" i="0" u="none" strike="noStrike" kern="1200" cap="none" spc="0" normalizeH="0" baseline="0" dirty="0">
                          <a:ln>
                            <a:noFill/>
                          </a:ln>
                          <a:solidFill>
                            <a:srgbClr val="000000"/>
                          </a:solidFill>
                          <a:effectLst/>
                          <a:uLnTx/>
                          <a:uFillTx/>
                          <a:latin typeface="+mn-lt"/>
                          <a:ea typeface="+mn-ea"/>
                          <a:cs typeface="+mn-cs"/>
                        </a:rPr>
                        <a:t>$750</a:t>
                      </a:r>
                      <a:r>
                        <a:rPr kumimoji="0" lang="zh-TW" altLang="en-US" sz="1800" b="1" i="0" u="none" strike="noStrike" kern="1200" cap="none" spc="0" normalizeH="0" baseline="0" dirty="0">
                          <a:ln>
                            <a:noFill/>
                          </a:ln>
                          <a:solidFill>
                            <a:srgbClr val="000000"/>
                          </a:solidFill>
                          <a:effectLst/>
                          <a:uLnTx/>
                          <a:uFillTx/>
                          <a:latin typeface="+mn-lt"/>
                          <a:ea typeface="+mn-ea"/>
                          <a:cs typeface="+mn-cs"/>
                        </a:rPr>
                        <a:t>萬</a:t>
                      </a:r>
                      <a:endParaRPr kumimoji="0" lang="en-US" altLang="zh-TW" sz="1800" b="1" i="0" u="none" strike="noStrike" kern="1200" cap="none" spc="0" normalizeH="0" baseline="0" dirty="0">
                        <a:ln>
                          <a:noFill/>
                        </a:ln>
                        <a:solidFill>
                          <a:srgbClr val="000000"/>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0" i="0" dirty="0">
                          <a:solidFill>
                            <a:srgbClr val="000000"/>
                          </a:solidFill>
                          <a:effectLst/>
                          <a:latin typeface="+mn-lt"/>
                        </a:rPr>
                        <a:t>以</a:t>
                      </a:r>
                      <a:r>
                        <a:rPr lang="en-US" altLang="zh-TW" sz="1600" b="1" i="0" dirty="0">
                          <a:solidFill>
                            <a:srgbClr val="FF0000"/>
                          </a:solidFill>
                          <a:effectLst/>
                          <a:latin typeface="+mn-lt"/>
                        </a:rPr>
                        <a:t>AI</a:t>
                      </a:r>
                      <a:r>
                        <a:rPr lang="zh-TW" altLang="en-US" sz="1600" b="1" i="0" dirty="0">
                          <a:solidFill>
                            <a:srgbClr val="FF0000"/>
                          </a:solidFill>
                          <a:effectLst/>
                          <a:latin typeface="+mn-lt"/>
                        </a:rPr>
                        <a:t>技術驅動餐飲產業</a:t>
                      </a:r>
                      <a:r>
                        <a:rPr lang="zh-TW" altLang="en-US" sz="1600" b="0" i="0" dirty="0">
                          <a:solidFill>
                            <a:srgbClr val="000000"/>
                          </a:solidFill>
                          <a:effectLst/>
                          <a:latin typeface="+mn-lt"/>
                        </a:rPr>
                        <a:t>智慧數位轉型，鏈結學研與產業資源，優化場域應用服務品質、提升營運效率、降低人力與管理成本，並促進創新商業模式，帶動大南方地區產業發展，形成具擴散性的商業服務業</a:t>
                      </a:r>
                      <a:r>
                        <a:rPr lang="en-US" altLang="zh-TW" sz="1600" b="0" i="0" dirty="0">
                          <a:solidFill>
                            <a:srgbClr val="000000"/>
                          </a:solidFill>
                          <a:effectLst/>
                          <a:latin typeface="+mn-lt"/>
                        </a:rPr>
                        <a:t>AI</a:t>
                      </a:r>
                      <a:r>
                        <a:rPr lang="zh-TW" altLang="en-US" sz="1600" b="0" i="0" dirty="0">
                          <a:solidFill>
                            <a:srgbClr val="000000"/>
                          </a:solidFill>
                          <a:effectLst/>
                          <a:latin typeface="+mn-lt"/>
                        </a:rPr>
                        <a:t>產業生態系，提升區域競爭力。 </a:t>
                      </a:r>
                      <a:endParaRPr lang="en-US" altLang="zh-TW" sz="1600"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l">
                        <a:buAutoNum type="arabicPeriod"/>
                      </a:pPr>
                      <a:r>
                        <a:rPr lang="zh-TW" altLang="en-US" sz="1400" b="1" i="0" dirty="0">
                          <a:solidFill>
                            <a:srgbClr val="000000"/>
                          </a:solidFill>
                          <a:effectLst/>
                          <a:latin typeface="+mn-lt"/>
                        </a:rPr>
                        <a:t>製作端</a:t>
                      </a:r>
                      <a:r>
                        <a:rPr lang="zh-TW" altLang="en-US" sz="1400" b="0" i="0" dirty="0">
                          <a:solidFill>
                            <a:srgbClr val="000000"/>
                          </a:solidFill>
                          <a:effectLst/>
                          <a:latin typeface="+mn-lt"/>
                        </a:rPr>
                        <a:t>：</a:t>
                      </a:r>
                      <a:r>
                        <a:rPr lang="en-US" altLang="zh-TW" sz="1400" b="1" i="0" dirty="0">
                          <a:solidFill>
                            <a:srgbClr val="FF0000"/>
                          </a:solidFill>
                          <a:effectLst/>
                          <a:latin typeface="+mn-lt"/>
                        </a:rPr>
                        <a:t>AI</a:t>
                      </a:r>
                      <a:r>
                        <a:rPr lang="zh-TW" altLang="en-US" sz="1400" b="1" i="0" dirty="0">
                          <a:solidFill>
                            <a:srgbClr val="FF0000"/>
                          </a:solidFill>
                          <a:effectLst/>
                          <a:latin typeface="+mn-lt"/>
                        </a:rPr>
                        <a:t>餐食供應 </a:t>
                      </a:r>
                      <a:r>
                        <a:rPr lang="en-US" altLang="zh-TW" sz="1400" b="0" i="0" dirty="0">
                          <a:solidFill>
                            <a:srgbClr val="000000"/>
                          </a:solidFill>
                          <a:effectLst/>
                          <a:latin typeface="+mn-lt"/>
                        </a:rPr>
                        <a:t>- </a:t>
                      </a:r>
                      <a:r>
                        <a:rPr lang="zh-TW" altLang="en-US" sz="1400" b="0" i="0" dirty="0">
                          <a:solidFill>
                            <a:srgbClr val="000000"/>
                          </a:solidFill>
                          <a:effectLst/>
                          <a:latin typeface="+mn-lt"/>
                        </a:rPr>
                        <a:t>包含食材採購、庫存管理、菜單設計、廚房生產及餐食供應等，應用</a:t>
                      </a:r>
                      <a:r>
                        <a:rPr lang="en-US" altLang="zh-TW" sz="1400" b="0" i="0" dirty="0">
                          <a:solidFill>
                            <a:srgbClr val="000000"/>
                          </a:solidFill>
                          <a:effectLst/>
                          <a:latin typeface="+mn-lt"/>
                        </a:rPr>
                        <a:t>AI</a:t>
                      </a:r>
                      <a:r>
                        <a:rPr lang="zh-TW" altLang="en-US" sz="1400" b="0" i="0" dirty="0">
                          <a:solidFill>
                            <a:srgbClr val="000000"/>
                          </a:solidFill>
                          <a:effectLst/>
                          <a:latin typeface="+mn-lt"/>
                        </a:rPr>
                        <a:t>技術解決供餐流程問題，以優化餐飲供應鏈與製作流程 </a:t>
                      </a:r>
                      <a:endParaRPr lang="en-US" altLang="zh-TW" sz="1400" b="0" i="0" dirty="0">
                        <a:solidFill>
                          <a:srgbClr val="000000"/>
                        </a:solidFill>
                        <a:effectLst/>
                        <a:latin typeface="+mn-lt"/>
                      </a:endParaRPr>
                    </a:p>
                    <a:p>
                      <a:pPr marL="342900" indent="-342900" algn="l">
                        <a:buAutoNum type="arabicPeriod"/>
                      </a:pPr>
                      <a:r>
                        <a:rPr lang="zh-TW" altLang="en-US" sz="1400" b="1" i="0" dirty="0">
                          <a:solidFill>
                            <a:srgbClr val="000000"/>
                          </a:solidFill>
                          <a:effectLst/>
                          <a:latin typeface="+mn-lt"/>
                        </a:rPr>
                        <a:t>門店端</a:t>
                      </a:r>
                      <a:r>
                        <a:rPr lang="zh-TW" altLang="en-US" sz="1400" b="0" i="0" dirty="0">
                          <a:solidFill>
                            <a:srgbClr val="000000"/>
                          </a:solidFill>
                          <a:effectLst/>
                          <a:latin typeface="+mn-lt"/>
                        </a:rPr>
                        <a:t>：</a:t>
                      </a:r>
                      <a:r>
                        <a:rPr lang="en-US" altLang="zh-TW" sz="1400" b="1" i="0" kern="1200" dirty="0">
                          <a:solidFill>
                            <a:srgbClr val="FF0000"/>
                          </a:solidFill>
                          <a:effectLst/>
                          <a:latin typeface="+mn-lt"/>
                          <a:ea typeface="+mn-ea"/>
                          <a:cs typeface="+mn-cs"/>
                        </a:rPr>
                        <a:t>AI</a:t>
                      </a:r>
                      <a:r>
                        <a:rPr lang="zh-TW" altLang="en-US" sz="1400" b="1" i="0" kern="1200" dirty="0">
                          <a:solidFill>
                            <a:srgbClr val="FF0000"/>
                          </a:solidFill>
                          <a:effectLst/>
                          <a:latin typeface="+mn-lt"/>
                          <a:ea typeface="+mn-ea"/>
                          <a:cs typeface="+mn-cs"/>
                        </a:rPr>
                        <a:t>門店管理 </a:t>
                      </a:r>
                      <a:r>
                        <a:rPr lang="en-US" altLang="zh-TW" sz="1400" b="0" i="0" dirty="0">
                          <a:solidFill>
                            <a:srgbClr val="000000"/>
                          </a:solidFill>
                          <a:effectLst/>
                          <a:latin typeface="+mn-lt"/>
                        </a:rPr>
                        <a:t>- </a:t>
                      </a:r>
                      <a:r>
                        <a:rPr lang="zh-TW" altLang="en-US" sz="1400" b="0" i="0" dirty="0">
                          <a:solidFill>
                            <a:srgbClr val="000000"/>
                          </a:solidFill>
                          <a:effectLst/>
                          <a:latin typeface="+mn-lt"/>
                        </a:rPr>
                        <a:t>包含門市營運、巡檢管理、人力排班與外送調度等，應用</a:t>
                      </a:r>
                      <a:r>
                        <a:rPr lang="en-US" altLang="zh-TW" sz="1400" b="0" i="0" dirty="0">
                          <a:solidFill>
                            <a:srgbClr val="000000"/>
                          </a:solidFill>
                          <a:effectLst/>
                          <a:latin typeface="+mn-lt"/>
                        </a:rPr>
                        <a:t>AI</a:t>
                      </a:r>
                      <a:r>
                        <a:rPr lang="zh-TW" altLang="en-US" sz="1400" b="0" i="0" dirty="0">
                          <a:solidFill>
                            <a:srgbClr val="000000"/>
                          </a:solidFill>
                          <a:effectLst/>
                          <a:latin typeface="+mn-lt"/>
                        </a:rPr>
                        <a:t>技術解決門店管理問題，以提升管理效率 </a:t>
                      </a:r>
                      <a:endParaRPr lang="en-US" altLang="zh-TW" sz="1400" b="0" i="0" dirty="0">
                        <a:solidFill>
                          <a:srgbClr val="000000"/>
                        </a:solidFill>
                        <a:effectLst/>
                        <a:latin typeface="+mn-lt"/>
                      </a:endParaRPr>
                    </a:p>
                    <a:p>
                      <a:pPr marL="342900" indent="-342900" algn="l">
                        <a:buAutoNum type="arabicPeriod"/>
                      </a:pPr>
                      <a:r>
                        <a:rPr lang="zh-TW" altLang="en-US" sz="1400" b="1" i="0" dirty="0">
                          <a:solidFill>
                            <a:srgbClr val="000000"/>
                          </a:solidFill>
                          <a:effectLst/>
                          <a:latin typeface="+mn-lt"/>
                        </a:rPr>
                        <a:t>顧客端</a:t>
                      </a:r>
                      <a:r>
                        <a:rPr lang="zh-TW" altLang="en-US" sz="1400" b="0" i="0" dirty="0">
                          <a:solidFill>
                            <a:srgbClr val="000000"/>
                          </a:solidFill>
                          <a:effectLst/>
                          <a:latin typeface="+mn-lt"/>
                        </a:rPr>
                        <a:t>：</a:t>
                      </a:r>
                      <a:r>
                        <a:rPr lang="en-US" altLang="zh-TW" sz="1400" b="1" i="0" kern="1200" dirty="0">
                          <a:solidFill>
                            <a:srgbClr val="FF0000"/>
                          </a:solidFill>
                          <a:effectLst/>
                          <a:latin typeface="+mn-lt"/>
                          <a:ea typeface="+mn-ea"/>
                          <a:cs typeface="+mn-cs"/>
                        </a:rPr>
                        <a:t>AI</a:t>
                      </a:r>
                      <a:r>
                        <a:rPr lang="zh-TW" altLang="en-US" sz="1400" b="1" i="0" kern="1200" dirty="0">
                          <a:solidFill>
                            <a:srgbClr val="FF0000"/>
                          </a:solidFill>
                          <a:effectLst/>
                          <a:latin typeface="+mn-lt"/>
                          <a:ea typeface="+mn-ea"/>
                          <a:cs typeface="+mn-cs"/>
                        </a:rPr>
                        <a:t>精準顧客經營 </a:t>
                      </a:r>
                      <a:r>
                        <a:rPr lang="en-US" altLang="zh-TW" sz="1400" b="0" i="0" dirty="0">
                          <a:solidFill>
                            <a:srgbClr val="000000"/>
                          </a:solidFill>
                          <a:effectLst/>
                          <a:latin typeface="+mn-lt"/>
                        </a:rPr>
                        <a:t>- </a:t>
                      </a:r>
                      <a:r>
                        <a:rPr lang="zh-TW" altLang="en-US" sz="1400" b="0" i="0" dirty="0">
                          <a:solidFill>
                            <a:srgbClr val="000000"/>
                          </a:solidFill>
                          <a:effectLst/>
                          <a:latin typeface="+mn-lt"/>
                        </a:rPr>
                        <a:t>包含市場趨勢、顧客需求、會員管理、個性化推薦、行銷與優惠推播等，應用</a:t>
                      </a:r>
                      <a:r>
                        <a:rPr lang="en-US" altLang="zh-TW" sz="1400" b="0" i="0" dirty="0">
                          <a:solidFill>
                            <a:srgbClr val="000000"/>
                          </a:solidFill>
                          <a:effectLst/>
                          <a:latin typeface="+mn-lt"/>
                        </a:rPr>
                        <a:t>AI</a:t>
                      </a:r>
                      <a:r>
                        <a:rPr lang="zh-TW" altLang="en-US" sz="1400" b="0" i="0" dirty="0">
                          <a:solidFill>
                            <a:srgbClr val="000000"/>
                          </a:solidFill>
                          <a:effectLst/>
                          <a:latin typeface="+mn-lt"/>
                        </a:rPr>
                        <a:t>技術精準掌握客群，以提升顧客終身價值與品牌黏著度 </a:t>
                      </a:r>
                      <a:endParaRPr lang="en-US" altLang="zh-TW" sz="1400" b="0" i="0" dirty="0">
                        <a:solidFill>
                          <a:srgbClr val="000000"/>
                        </a:solidFill>
                        <a:effectLst/>
                        <a:latin typeface="+mn-lt"/>
                      </a:endParaRPr>
                    </a:p>
                    <a:p>
                      <a:pPr marL="0" indent="0" algn="l">
                        <a:buNone/>
                      </a:pPr>
                      <a:endParaRPr lang="en-US" altLang="zh-TW" sz="1400" b="0" i="0" kern="1200" dirty="0">
                        <a:solidFill>
                          <a:srgbClr val="000000"/>
                        </a:solidFill>
                        <a:effectLst/>
                        <a:latin typeface="+mn-lt"/>
                        <a:ea typeface="+mn-ea"/>
                        <a:cs typeface="+mn-cs"/>
                      </a:endParaRPr>
                    </a:p>
                    <a:p>
                      <a:pPr marL="0" indent="0" algn="l">
                        <a:buNone/>
                      </a:pPr>
                      <a:r>
                        <a:rPr lang="zh-TW" altLang="en-US" sz="1400" b="1" i="0" kern="1200" dirty="0">
                          <a:solidFill>
                            <a:srgbClr val="000000"/>
                          </a:solidFill>
                          <a:effectLst/>
                          <a:latin typeface="+mn-lt"/>
                          <a:ea typeface="+mn-ea"/>
                          <a:cs typeface="+mn-cs"/>
                        </a:rPr>
                        <a:t>關鍵績效要求</a:t>
                      </a:r>
                      <a:r>
                        <a:rPr lang="zh-TW" altLang="en-US" sz="1200" kern="1200" dirty="0">
                          <a:solidFill>
                            <a:schemeClr val="bg1">
                              <a:lumMod val="50000"/>
                            </a:schemeClr>
                          </a:solidFill>
                          <a:latin typeface="+mn-lt"/>
                          <a:ea typeface="+mn-ea"/>
                          <a:cs typeface="+mn-cs"/>
                        </a:rPr>
                        <a:t>： </a:t>
                      </a:r>
                      <a:r>
                        <a:rPr lang="en-US" altLang="zh-TW" sz="1200" kern="1200" dirty="0">
                          <a:solidFill>
                            <a:schemeClr val="bg1">
                              <a:lumMod val="50000"/>
                            </a:schemeClr>
                          </a:solidFill>
                          <a:latin typeface="+mn-lt"/>
                          <a:ea typeface="+mn-ea"/>
                          <a:cs typeface="+mn-cs"/>
                        </a:rPr>
                        <a:t>1) </a:t>
                      </a:r>
                      <a:r>
                        <a:rPr lang="zh-TW" altLang="en-US" sz="1200" kern="1200" dirty="0">
                          <a:solidFill>
                            <a:schemeClr val="bg1">
                              <a:lumMod val="50000"/>
                            </a:schemeClr>
                          </a:solidFill>
                          <a:latin typeface="+mn-lt"/>
                          <a:ea typeface="+mn-ea"/>
                          <a:cs typeface="+mn-cs"/>
                        </a:rPr>
                        <a:t>服務效率提升至少</a:t>
                      </a:r>
                      <a:r>
                        <a:rPr lang="en-US" altLang="zh-TW" sz="1200" kern="1200" dirty="0">
                          <a:solidFill>
                            <a:schemeClr val="bg1">
                              <a:lumMod val="50000"/>
                            </a:schemeClr>
                          </a:solidFill>
                          <a:latin typeface="+mn-lt"/>
                          <a:ea typeface="+mn-ea"/>
                          <a:cs typeface="+mn-cs"/>
                        </a:rPr>
                        <a:t>20% </a:t>
                      </a:r>
                      <a:r>
                        <a:rPr lang="zh-TW" altLang="en-US" sz="1200" kern="1200" dirty="0">
                          <a:solidFill>
                            <a:schemeClr val="bg1">
                              <a:lumMod val="50000"/>
                            </a:schemeClr>
                          </a:solidFill>
                          <a:latin typeface="+mn-lt"/>
                          <a:ea typeface="+mn-ea"/>
                          <a:cs typeface="+mn-cs"/>
                        </a:rPr>
                        <a:t>     </a:t>
                      </a:r>
                      <a:r>
                        <a:rPr lang="en-US" altLang="zh-TW" sz="1200" kern="1200" dirty="0">
                          <a:solidFill>
                            <a:schemeClr val="bg1">
                              <a:lumMod val="50000"/>
                            </a:schemeClr>
                          </a:solidFill>
                          <a:latin typeface="+mn-lt"/>
                          <a:ea typeface="+mn-ea"/>
                          <a:cs typeface="+mn-cs"/>
                        </a:rPr>
                        <a:t>2) </a:t>
                      </a:r>
                      <a:r>
                        <a:rPr lang="zh-TW" altLang="en-US" sz="1200" kern="1200" dirty="0">
                          <a:solidFill>
                            <a:schemeClr val="bg1">
                              <a:lumMod val="50000"/>
                            </a:schemeClr>
                          </a:solidFill>
                          <a:latin typeface="+mn-lt"/>
                          <a:ea typeface="+mn-ea"/>
                          <a:cs typeface="+mn-cs"/>
                        </a:rPr>
                        <a:t>營業額提升至少</a:t>
                      </a:r>
                      <a:r>
                        <a:rPr lang="en-US" altLang="zh-TW" sz="1200" kern="1200" dirty="0">
                          <a:solidFill>
                            <a:schemeClr val="bg1">
                              <a:lumMod val="50000"/>
                            </a:schemeClr>
                          </a:solidFill>
                          <a:latin typeface="+mn-lt"/>
                          <a:ea typeface="+mn-ea"/>
                          <a:cs typeface="+mn-cs"/>
                        </a:rPr>
                        <a:t>10% </a:t>
                      </a:r>
                      <a:r>
                        <a:rPr lang="zh-TW" altLang="en-US" sz="1200" kern="1200" dirty="0">
                          <a:solidFill>
                            <a:schemeClr val="bg1">
                              <a:lumMod val="50000"/>
                            </a:schemeClr>
                          </a:solidFill>
                          <a:latin typeface="+mn-lt"/>
                          <a:ea typeface="+mn-ea"/>
                          <a:cs typeface="+mn-cs"/>
                        </a:rPr>
                        <a:t>         </a:t>
                      </a:r>
                      <a:r>
                        <a:rPr lang="en-US" altLang="zh-TW" sz="1200" kern="1200" dirty="0">
                          <a:solidFill>
                            <a:schemeClr val="bg1">
                              <a:lumMod val="50000"/>
                            </a:schemeClr>
                          </a:solidFill>
                          <a:latin typeface="+mn-lt"/>
                          <a:ea typeface="+mn-ea"/>
                          <a:cs typeface="+mn-cs"/>
                        </a:rPr>
                        <a:t>3) </a:t>
                      </a:r>
                      <a:r>
                        <a:rPr lang="zh-TW" altLang="en-US" sz="1200" kern="1200" dirty="0">
                          <a:solidFill>
                            <a:schemeClr val="bg1">
                              <a:lumMod val="50000"/>
                            </a:schemeClr>
                          </a:solidFill>
                          <a:latin typeface="+mn-lt"/>
                          <a:ea typeface="+mn-ea"/>
                          <a:cs typeface="+mn-cs"/>
                        </a:rPr>
                        <a:t>衍生投增資額至少新臺幣</a:t>
                      </a:r>
                      <a:r>
                        <a:rPr lang="en-US" altLang="zh-TW" sz="1200" kern="1200" dirty="0">
                          <a:solidFill>
                            <a:schemeClr val="bg1">
                              <a:lumMod val="50000"/>
                            </a:schemeClr>
                          </a:solidFill>
                          <a:latin typeface="+mn-lt"/>
                          <a:ea typeface="+mn-ea"/>
                          <a:cs typeface="+mn-cs"/>
                        </a:rPr>
                        <a:t>500</a:t>
                      </a:r>
                      <a:r>
                        <a:rPr lang="zh-TW" altLang="en-US" sz="1200" kern="1200" dirty="0">
                          <a:solidFill>
                            <a:schemeClr val="bg1">
                              <a:lumMod val="50000"/>
                            </a:schemeClr>
                          </a:solidFill>
                          <a:latin typeface="+mn-lt"/>
                          <a:ea typeface="+mn-ea"/>
                          <a:cs typeface="+mn-cs"/>
                        </a:rPr>
                        <a:t>萬元 </a:t>
                      </a:r>
                      <a:endParaRPr lang="en-US" altLang="zh-TW" sz="1200" kern="1200" dirty="0">
                        <a:solidFill>
                          <a:schemeClr val="bg1">
                            <a:lumMod val="50000"/>
                          </a:schemeClr>
                        </a:solidFill>
                        <a:latin typeface="+mn-lt"/>
                        <a:ea typeface="+mn-ea"/>
                        <a:cs typeface="+mn-cs"/>
                      </a:endParaRPr>
                    </a:p>
                    <a:p>
                      <a:pPr marL="0" indent="0" algn="l">
                        <a:buNone/>
                      </a:pPr>
                      <a:r>
                        <a:rPr lang="zh-TW" altLang="en-US" sz="1200" kern="1200" dirty="0">
                          <a:solidFill>
                            <a:schemeClr val="bg1">
                              <a:lumMod val="50000"/>
                            </a:schemeClr>
                          </a:solidFill>
                          <a:latin typeface="+mn-lt"/>
                          <a:ea typeface="+mn-ea"/>
                          <a:cs typeface="+mn-cs"/>
                        </a:rPr>
                        <a:t>                                </a:t>
                      </a:r>
                      <a:r>
                        <a:rPr lang="en-US" altLang="zh-TW" sz="1200" kern="1200" dirty="0">
                          <a:solidFill>
                            <a:schemeClr val="bg1">
                              <a:lumMod val="50000"/>
                            </a:schemeClr>
                          </a:solidFill>
                          <a:latin typeface="+mn-lt"/>
                          <a:ea typeface="+mn-ea"/>
                          <a:cs typeface="+mn-cs"/>
                        </a:rPr>
                        <a:t>4) </a:t>
                      </a:r>
                      <a:r>
                        <a:rPr lang="zh-TW" altLang="en-US" sz="1200" kern="1200" dirty="0">
                          <a:solidFill>
                            <a:schemeClr val="bg1">
                              <a:lumMod val="50000"/>
                            </a:schemeClr>
                          </a:solidFill>
                          <a:latin typeface="+mn-lt"/>
                          <a:ea typeface="+mn-ea"/>
                          <a:cs typeface="+mn-cs"/>
                        </a:rPr>
                        <a:t>自訂永續指標                      </a:t>
                      </a:r>
                      <a:r>
                        <a:rPr lang="en-US" altLang="zh-TW" sz="1200" kern="1200" dirty="0">
                          <a:solidFill>
                            <a:schemeClr val="bg1">
                              <a:lumMod val="50000"/>
                            </a:schemeClr>
                          </a:solidFill>
                          <a:latin typeface="+mn-lt"/>
                          <a:ea typeface="+mn-ea"/>
                          <a:cs typeface="+mn-cs"/>
                        </a:rPr>
                        <a:t>5) </a:t>
                      </a:r>
                      <a:r>
                        <a:rPr lang="zh-TW" altLang="en-US" sz="1200" kern="1200" dirty="0">
                          <a:solidFill>
                            <a:schemeClr val="bg1">
                              <a:lumMod val="50000"/>
                            </a:schemeClr>
                          </a:solidFill>
                          <a:latin typeface="+mn-lt"/>
                          <a:ea typeface="+mn-ea"/>
                          <a:cs typeface="+mn-cs"/>
                        </a:rPr>
                        <a:t>大專校院須自訂計畫參與人才培育人數</a:t>
                      </a:r>
                      <a:endParaRPr lang="en-US" sz="12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1220066992"/>
              </p:ext>
            </p:extLst>
          </p:nvPr>
        </p:nvGraphicFramePr>
        <p:xfrm>
          <a:off x="10477296" y="323818"/>
          <a:ext cx="1516039" cy="3610856"/>
        </p:xfrm>
        <a:graphic>
          <a:graphicData uri="http://schemas.openxmlformats.org/drawingml/2006/table">
            <a:tbl>
              <a:tblPr firstRow="1" bandRow="1">
                <a:tableStyleId>{5940675A-B579-460E-94D1-54222C63F5DA}</a:tableStyleId>
              </a:tblPr>
              <a:tblGrid>
                <a:gridCol w="151603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sz="1050" b="1" dirty="0">
                          <a:solidFill>
                            <a:schemeClr val="accent1"/>
                          </a:solidFill>
                        </a:rPr>
                        <a:t>2026</a:t>
                      </a:r>
                      <a:r>
                        <a:rPr lang="en-US" altLang="zh-TW" sz="1050" b="1" dirty="0">
                          <a:solidFill>
                            <a:schemeClr val="accent1"/>
                          </a:solidFill>
                        </a:rPr>
                        <a:t>Q1</a:t>
                      </a:r>
                    </a:p>
                    <a:p>
                      <a:pPr algn="ctr"/>
                      <a:r>
                        <a:rPr lang="en-US" sz="1050" b="0" dirty="0">
                          <a:solidFill>
                            <a:schemeClr val="bg1">
                              <a:lumMod val="50000"/>
                            </a:schemeClr>
                          </a:solidFill>
                        </a:rPr>
                        <a:t>2025/4/2 ~ 5/6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kern="1200" dirty="0">
                          <a:solidFill>
                            <a:schemeClr val="tx1"/>
                          </a:solidFill>
                          <a:latin typeface="+mn-lt"/>
                          <a:ea typeface="+mn-ea"/>
                          <a:cs typeface="+mn-cs"/>
                        </a:rPr>
                        <a:t>自申請須知公告日起至 </a:t>
                      </a:r>
                      <a:r>
                        <a:rPr lang="en-US" altLang="zh-TW" sz="1000" kern="1200" dirty="0">
                          <a:solidFill>
                            <a:schemeClr val="tx1"/>
                          </a:solidFill>
                          <a:latin typeface="+mn-lt"/>
                          <a:ea typeface="+mn-ea"/>
                          <a:cs typeface="+mn-cs"/>
                        </a:rPr>
                        <a:t>114 </a:t>
                      </a:r>
                      <a:r>
                        <a:rPr lang="zh-TW" altLang="en-US" sz="1000" kern="1200" dirty="0">
                          <a:solidFill>
                            <a:schemeClr val="tx1"/>
                          </a:solidFill>
                          <a:latin typeface="+mn-lt"/>
                          <a:ea typeface="+mn-ea"/>
                          <a:cs typeface="+mn-cs"/>
                        </a:rPr>
                        <a:t>年 </a:t>
                      </a:r>
                      <a:r>
                        <a:rPr lang="en-US" altLang="zh-TW" sz="1000" kern="1200" dirty="0">
                          <a:solidFill>
                            <a:schemeClr val="tx1"/>
                          </a:solidFill>
                          <a:latin typeface="+mn-lt"/>
                          <a:ea typeface="+mn-ea"/>
                          <a:cs typeface="+mn-cs"/>
                        </a:rPr>
                        <a:t>11 </a:t>
                      </a:r>
                      <a:r>
                        <a:rPr lang="zh-TW" altLang="en-US" sz="1000" kern="1200" dirty="0">
                          <a:solidFill>
                            <a:schemeClr val="tx1"/>
                          </a:solidFill>
                          <a:latin typeface="+mn-lt"/>
                          <a:ea typeface="+mn-ea"/>
                          <a:cs typeface="+mn-cs"/>
                        </a:rPr>
                        <a:t>月 </a:t>
                      </a:r>
                      <a:r>
                        <a:rPr lang="en-US" altLang="zh-TW" sz="1000" kern="1200" dirty="0">
                          <a:solidFill>
                            <a:schemeClr val="tx1"/>
                          </a:solidFill>
                          <a:latin typeface="+mn-lt"/>
                          <a:ea typeface="+mn-ea"/>
                          <a:cs typeface="+mn-cs"/>
                        </a:rPr>
                        <a:t>20 </a:t>
                      </a:r>
                      <a:r>
                        <a:rPr lang="zh-TW" altLang="en-US" sz="1000" kern="1200" dirty="0">
                          <a:solidFill>
                            <a:schemeClr val="tx1"/>
                          </a:solidFill>
                          <a:latin typeface="+mn-lt"/>
                          <a:ea typeface="+mn-ea"/>
                          <a:cs typeface="+mn-cs"/>
                        </a:rPr>
                        <a:t>日</a:t>
                      </a:r>
                      <a:endParaRPr lang="en-US" altLang="zh-TW" sz="10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fontAlgn="t"/>
                      <a:r>
                        <a:rPr lang="zh-TW" altLang="en-US" sz="1050" kern="1200" dirty="0">
                          <a:solidFill>
                            <a:schemeClr val="tx1"/>
                          </a:solidFill>
                          <a:latin typeface="+mn-lt"/>
                          <a:ea typeface="+mn-ea"/>
                          <a:cs typeface="+mn-cs"/>
                        </a:rPr>
                        <a:t>經濟部商業發展署</a:t>
                      </a:r>
                      <a:endParaRPr lang="en-US" altLang="zh-TW" sz="1050" kern="1200" dirty="0">
                        <a:solidFill>
                          <a:schemeClr val="tx1"/>
                        </a:solidFill>
                        <a:latin typeface="+mn-lt"/>
                        <a:ea typeface="+mn-ea"/>
                        <a:cs typeface="+mn-cs"/>
                      </a:endParaRPr>
                    </a:p>
                    <a:p>
                      <a:pPr algn="ctr" fontAlgn="t"/>
                      <a:r>
                        <a:rPr lang="zh-TW" altLang="en-US" sz="1050" kern="1200" dirty="0">
                          <a:solidFill>
                            <a:schemeClr val="tx1"/>
                          </a:solidFill>
                          <a:latin typeface="+mn-lt"/>
                          <a:ea typeface="+mn-ea"/>
                          <a:cs typeface="+mn-cs"/>
                        </a:rPr>
                        <a:t>國家科學及技術委員會</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100" dirty="0">
                          <a:latin typeface="Microsoft JhengHei" panose="020B0604030504040204" pitchFamily="34" charset="-120"/>
                          <a:ea typeface="Microsoft JhengHei" panose="020B0604030504040204" pitchFamily="34" charset="-120"/>
                          <a:hlinkClick r:id="rId3"/>
                        </a:rPr>
                        <a:t>申請須知</a:t>
                      </a:r>
                      <a:endParaRPr lang="en-US" altLang="zh-TW" sz="1100" dirty="0">
                        <a:latin typeface="Microsoft JhengHei" panose="020B0604030504040204" pitchFamily="34" charset="-120"/>
                        <a:ea typeface="Microsoft JhengHei" panose="020B0604030504040204" pitchFamily="34" charset="-120"/>
                      </a:endParaRPr>
                    </a:p>
                    <a:p>
                      <a:pPr algn="ctr"/>
                      <a:endParaRPr lang="en-US" altLang="zh-TW" sz="400" dirty="0">
                        <a:latin typeface="Microsoft JhengHei" panose="020B0604030504040204" pitchFamily="34" charset="-120"/>
                        <a:ea typeface="Microsoft JhengHei" panose="020B0604030504040204" pitchFamily="34" charset="-120"/>
                      </a:endParaRPr>
                    </a:p>
                    <a:p>
                      <a:pPr lvl="0" algn="ctr"/>
                      <a:r>
                        <a:rPr lang="zh-TW" altLang="en-US" sz="1100" dirty="0">
                          <a:latin typeface="Microsoft JhengHei" panose="020B0604030504040204" pitchFamily="34" charset="-120"/>
                          <a:ea typeface="Microsoft JhengHei" panose="020B0604030504040204" pitchFamily="34" charset="-120"/>
                          <a:hlinkClick r:id="rId4"/>
                        </a:rPr>
                        <a:t>計畫說明會</a:t>
                      </a:r>
                      <a:endParaRPr lang="en-US" altLang="zh-TW" sz="1100" dirty="0">
                        <a:latin typeface="Microsoft JhengHei" panose="020B0604030504040204" pitchFamily="34" charset="-120"/>
                        <a:ea typeface="Microsoft JhengHei" panose="020B0604030504040204" pitchFamily="34" charset="-120"/>
                      </a:endParaRPr>
                    </a:p>
                    <a:p>
                      <a:pPr lvl="0" algn="ctr"/>
                      <a:br>
                        <a:rPr lang="en-US" altLang="zh-TW" sz="500" dirty="0">
                          <a:latin typeface="Microsoft JhengHei" panose="020B0604030504040204" pitchFamily="34" charset="-120"/>
                          <a:ea typeface="Microsoft JhengHei" panose="020B0604030504040204" pitchFamily="34" charset="-120"/>
                        </a:rPr>
                      </a:br>
                      <a:r>
                        <a:rPr lang="en-US" altLang="zh-TW" sz="1050" kern="1200" dirty="0">
                          <a:solidFill>
                            <a:schemeClr val="tx1"/>
                          </a:solidFill>
                          <a:latin typeface="+mn-lt"/>
                          <a:ea typeface="+mn-ea"/>
                          <a:cs typeface="+mn-cs"/>
                        </a:rPr>
                        <a:t>4/11 </a:t>
                      </a:r>
                      <a:r>
                        <a:rPr lang="zh-TW" altLang="en-US" sz="1050" kern="1200" dirty="0">
                          <a:solidFill>
                            <a:schemeClr val="tx1"/>
                          </a:solidFill>
                          <a:latin typeface="+mn-lt"/>
                          <a:ea typeface="+mn-ea"/>
                          <a:cs typeface="+mn-cs"/>
                        </a:rPr>
                        <a:t>台南場</a:t>
                      </a:r>
                      <a:endParaRPr lang="en-US" altLang="zh-TW" sz="1050" kern="1200" dirty="0">
                        <a:solidFill>
                          <a:schemeClr val="tx1"/>
                        </a:solidFill>
                        <a:latin typeface="+mn-lt"/>
                        <a:ea typeface="+mn-ea"/>
                        <a:cs typeface="+mn-cs"/>
                      </a:endParaRPr>
                    </a:p>
                    <a:p>
                      <a:pPr lvl="0" algn="ctr"/>
                      <a:r>
                        <a:rPr lang="en-US" sz="1050" kern="1200" dirty="0">
                          <a:solidFill>
                            <a:schemeClr val="tx1"/>
                          </a:solidFill>
                          <a:latin typeface="+mn-lt"/>
                          <a:ea typeface="+mn-ea"/>
                          <a:cs typeface="+mn-cs"/>
                        </a:rPr>
                        <a:t>4/15</a:t>
                      </a:r>
                      <a:r>
                        <a:rPr lang="zh-TW" altLang="en-US" sz="1050" kern="1200" dirty="0">
                          <a:solidFill>
                            <a:schemeClr val="tx1"/>
                          </a:solidFill>
                          <a:latin typeface="+mn-lt"/>
                          <a:ea typeface="+mn-ea"/>
                          <a:cs typeface="+mn-cs"/>
                        </a:rPr>
                        <a:t> 高雄場</a:t>
                      </a:r>
                      <a:endParaRPr lang="en-US" altLang="zh-TW" sz="1050" kern="1200" dirty="0">
                        <a:solidFill>
                          <a:schemeClr val="tx1"/>
                        </a:solidFill>
                        <a:latin typeface="+mn-lt"/>
                        <a:ea typeface="+mn-ea"/>
                        <a:cs typeface="+mn-cs"/>
                      </a:endParaRPr>
                    </a:p>
                    <a:p>
                      <a:pPr lvl="0" algn="ctr"/>
                      <a:r>
                        <a:rPr lang="en-US" altLang="zh-TW" sz="1050" kern="1200" dirty="0">
                          <a:solidFill>
                            <a:schemeClr val="tx1"/>
                          </a:solidFill>
                          <a:latin typeface="+mn-lt"/>
                          <a:ea typeface="+mn-ea"/>
                          <a:cs typeface="+mn-cs"/>
                        </a:rPr>
                        <a:t>4/16</a:t>
                      </a:r>
                      <a:r>
                        <a:rPr lang="zh-TW" altLang="en-US" sz="1050" kern="1200" dirty="0">
                          <a:solidFill>
                            <a:schemeClr val="tx1"/>
                          </a:solidFill>
                          <a:latin typeface="+mn-lt"/>
                          <a:ea typeface="+mn-ea"/>
                          <a:cs typeface="+mn-cs"/>
                        </a:rPr>
                        <a:t> 屏東場</a:t>
                      </a:r>
                      <a:endParaRPr lang="en-US" altLang="zh-TW" sz="1050" kern="1200" dirty="0">
                        <a:solidFill>
                          <a:schemeClr val="tx1"/>
                        </a:solidFill>
                        <a:latin typeface="+mn-lt"/>
                        <a:ea typeface="+mn-ea"/>
                        <a:cs typeface="+mn-cs"/>
                      </a:endParaRPr>
                    </a:p>
                    <a:p>
                      <a:pPr lvl="0" algn="ctr"/>
                      <a:r>
                        <a:rPr lang="en-US" sz="1050" kern="1200" dirty="0">
                          <a:solidFill>
                            <a:schemeClr val="tx1"/>
                          </a:solidFill>
                          <a:latin typeface="+mn-lt"/>
                          <a:ea typeface="+mn-ea"/>
                          <a:cs typeface="+mn-cs"/>
                        </a:rPr>
                        <a:t>4/17</a:t>
                      </a:r>
                      <a:r>
                        <a:rPr lang="zh-TW" altLang="en-US" sz="1050" kern="1200" dirty="0">
                          <a:solidFill>
                            <a:schemeClr val="tx1"/>
                          </a:solidFill>
                          <a:latin typeface="+mn-lt"/>
                          <a:ea typeface="+mn-ea"/>
                          <a:cs typeface="+mn-cs"/>
                        </a:rPr>
                        <a:t> 嘉義場</a:t>
                      </a:r>
                      <a:endParaRPr lang="en-US" altLang="zh-TW" sz="105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en-US" altLang="zh-TW" sz="2000" dirty="0"/>
              <a:t>114 </a:t>
            </a:r>
            <a:r>
              <a:rPr lang="zh-TW" altLang="en-US" sz="2000" dirty="0"/>
              <a:t>年度智慧雨林產業創生補助計畫</a:t>
            </a:r>
            <a:r>
              <a:rPr lang="en-US" altLang="zh-TW" sz="2000" dirty="0"/>
              <a:t>-</a:t>
            </a:r>
            <a:r>
              <a:rPr lang="zh-TW" altLang="en-US" dirty="0">
                <a:solidFill>
                  <a:srgbClr val="2B3643"/>
                </a:solidFill>
              </a:rPr>
              <a:t>智慧餐飲</a:t>
            </a:r>
            <a:r>
              <a:rPr lang="zh-TW" altLang="en-US" sz="2000" dirty="0"/>
              <a:t>領域</a:t>
            </a:r>
            <a:r>
              <a:rPr lang="en-US" altLang="zh-TW" sz="2000" dirty="0"/>
              <a:t>【</a:t>
            </a:r>
            <a:r>
              <a:rPr lang="zh-TW" altLang="en-US" sz="2000" dirty="0"/>
              <a:t>示範案補助</a:t>
            </a:r>
            <a:r>
              <a:rPr lang="en-US" altLang="zh-TW" sz="2000" dirty="0"/>
              <a:t>】</a:t>
            </a:r>
            <a:endParaRPr lang="zh-TW" alt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提案參考</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計畫執行期間</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 name="TextBox 6">
            <a:extLst>
              <a:ext uri="{FF2B5EF4-FFF2-40B4-BE49-F238E27FC236}">
                <a16:creationId xmlns:a16="http://schemas.microsoft.com/office/drawing/2014/main" id="{60AB9DD4-647B-DC53-79FE-B38E9B1EA2D3}"/>
              </a:ext>
            </a:extLst>
          </p:cNvPr>
          <p:cNvSpPr txBox="1"/>
          <p:nvPr/>
        </p:nvSpPr>
        <p:spPr>
          <a:xfrm>
            <a:off x="4765964" y="971550"/>
            <a:ext cx="3816802" cy="369332"/>
          </a:xfrm>
          <a:prstGeom prst="rect">
            <a:avLst/>
          </a:prstGeom>
          <a:solidFill>
            <a:srgbClr val="FFFF00"/>
          </a:solidFill>
          <a:effectLst>
            <a:outerShdw blurRad="50800" dist="38100" dir="2700000" algn="tl" rotWithShape="0">
              <a:prstClr val="black">
                <a:alpha val="40000"/>
              </a:prstClr>
            </a:outerShdw>
          </a:effectLst>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a:ea typeface="+mn-ea"/>
                <a:cs typeface="+mn-cs"/>
              </a:rPr>
              <a:t>2026</a:t>
            </a:r>
            <a:r>
              <a:rPr kumimoji="0" lang="zh-TW" altLang="en-US" sz="1800" b="1" i="0" u="none" strike="noStrike" kern="1200" cap="none" spc="0" normalizeH="0" baseline="0" noProof="0" dirty="0">
                <a:ln>
                  <a:noFill/>
                </a:ln>
                <a:solidFill>
                  <a:srgbClr val="000000"/>
                </a:solidFill>
                <a:effectLst/>
                <a:uLnTx/>
                <a:uFillTx/>
                <a:latin typeface="Amazon Ember"/>
                <a:ea typeface="+mn-ea"/>
                <a:cs typeface="+mn-cs"/>
              </a:rPr>
              <a:t> 主題方向：</a:t>
            </a:r>
            <a:r>
              <a:rPr kumimoji="0" lang="zh-TW" altLang="en-US" sz="1800" b="1" i="0" u="none" strike="noStrike" kern="1200" cap="none" spc="0" normalizeH="0" baseline="0" noProof="0" dirty="0">
                <a:ln>
                  <a:noFill/>
                </a:ln>
                <a:solidFill>
                  <a:srgbClr val="FF0000"/>
                </a:solidFill>
                <a:effectLst/>
                <a:uLnTx/>
                <a:uFillTx/>
                <a:latin typeface="Amazon Ember"/>
                <a:ea typeface="+mn-ea"/>
                <a:cs typeface="+mn-cs"/>
              </a:rPr>
              <a:t>零售業</a:t>
            </a:r>
            <a:r>
              <a:rPr kumimoji="0" lang="zh-TW" altLang="en-US" sz="1800" b="1" i="0" u="none" strike="noStrike" kern="1200" cap="none" spc="0" normalizeH="0" baseline="0" noProof="0" dirty="0">
                <a:ln>
                  <a:noFill/>
                </a:ln>
                <a:solidFill>
                  <a:srgbClr val="000000"/>
                </a:solidFill>
                <a:effectLst/>
                <a:uLnTx/>
                <a:uFillTx/>
                <a:latin typeface="Amazon Ember"/>
                <a:ea typeface="+mn-ea"/>
                <a:cs typeface="+mn-cs"/>
              </a:rPr>
              <a:t>、</a:t>
            </a:r>
            <a:r>
              <a:rPr kumimoji="0" lang="zh-TW" altLang="en-US" sz="1800" b="1" i="0" u="none" strike="noStrike" kern="1200" cap="none" spc="0" normalizeH="0" baseline="0" noProof="0" dirty="0">
                <a:ln>
                  <a:noFill/>
                </a:ln>
                <a:solidFill>
                  <a:srgbClr val="FF0000"/>
                </a:solidFill>
                <a:effectLst/>
                <a:uLnTx/>
                <a:uFillTx/>
                <a:latin typeface="Amazon Ember"/>
                <a:ea typeface="+mn-ea"/>
                <a:cs typeface="+mn-cs"/>
              </a:rPr>
              <a:t>服務業</a:t>
            </a:r>
            <a:endParaRPr kumimoji="0" lang="en-US" sz="1800" b="0" i="0" u="none" strike="noStrike" kern="1200" cap="none" spc="0" normalizeH="0" baseline="0" noProof="0" dirty="0">
              <a:ln>
                <a:noFill/>
              </a:ln>
              <a:solidFill>
                <a:srgbClr val="FF0000"/>
              </a:solidFill>
              <a:effectLst/>
              <a:uLnTx/>
              <a:uFillTx/>
              <a:latin typeface="Amazon Ember"/>
              <a:ea typeface="+mn-ea"/>
              <a:cs typeface="+mn-cs"/>
            </a:endParaRPr>
          </a:p>
        </p:txBody>
      </p:sp>
      <p:sp>
        <p:nvSpPr>
          <p:cNvPr id="5" name="TextBox 4">
            <a:hlinkClick r:id="rId5" action="ppaction://hlinksldjump"/>
            <a:extLst>
              <a:ext uri="{FF2B5EF4-FFF2-40B4-BE49-F238E27FC236}">
                <a16:creationId xmlns:a16="http://schemas.microsoft.com/office/drawing/2014/main" id="{4261E02C-F689-081B-B73B-84AE4C414A63}"/>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6" action="ppaction://hlinksldjump"/>
            <a:extLst>
              <a:ext uri="{FF2B5EF4-FFF2-40B4-BE49-F238E27FC236}">
                <a16:creationId xmlns:a16="http://schemas.microsoft.com/office/drawing/2014/main" id="{57DFE8FE-FCA3-E30E-207D-CC866AF87D89}"/>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數位轉型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1218808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426719" y="1420864"/>
          <a:ext cx="10068868" cy="4543378"/>
        </p:xfrm>
        <a:graphic>
          <a:graphicData uri="http://schemas.openxmlformats.org/drawingml/2006/table">
            <a:tbl>
              <a:tblPr firstRow="1" bandRow="1">
                <a:tableStyleId>{5940675A-B579-460E-94D1-54222C63F5DA}</a:tableStyleId>
              </a:tblPr>
              <a:tblGrid>
                <a:gridCol w="2062675">
                  <a:extLst>
                    <a:ext uri="{9D8B030D-6E8A-4147-A177-3AD203B41FA5}">
                      <a16:colId xmlns:a16="http://schemas.microsoft.com/office/drawing/2014/main" val="270881897"/>
                    </a:ext>
                  </a:extLst>
                </a:gridCol>
                <a:gridCol w="8006193">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rgbClr val="0070C0"/>
                          </a:solidFill>
                          <a:latin typeface="+mn-lt"/>
                          <a:ea typeface="+mn-ea"/>
                          <a:cs typeface="+mn-cs"/>
                        </a:rPr>
                        <a:t>#</a:t>
                      </a:r>
                      <a:r>
                        <a:rPr lang="zh-TW" altLang="en-US" sz="1800" b="1" kern="1200" dirty="0">
                          <a:solidFill>
                            <a:srgbClr val="0070C0"/>
                          </a:solidFill>
                          <a:latin typeface="+mn-lt"/>
                          <a:ea typeface="+mn-ea"/>
                          <a:cs typeface="+mn-cs"/>
                        </a:rPr>
                        <a:t>資訊服務廠商</a:t>
                      </a:r>
                      <a:r>
                        <a:rPr lang="zh-TW" altLang="en-US" sz="1800" b="0" kern="1200" dirty="0">
                          <a:solidFill>
                            <a:schemeClr val="tx1"/>
                          </a:solidFill>
                          <a:latin typeface="+mn-lt"/>
                          <a:ea typeface="+mn-ea"/>
                          <a:cs typeface="+mn-cs"/>
                        </a:rPr>
                        <a:t>，實收資本額</a:t>
                      </a:r>
                      <a:r>
                        <a:rPr lang="en-US" altLang="zh-TW" sz="1800" b="0" kern="1200" dirty="0">
                          <a:solidFill>
                            <a:schemeClr val="tx1"/>
                          </a:solidFill>
                          <a:latin typeface="+mn-lt"/>
                          <a:ea typeface="+mn-ea"/>
                          <a:cs typeface="+mn-cs"/>
                        </a:rPr>
                        <a:t>100</a:t>
                      </a:r>
                      <a:r>
                        <a:rPr lang="zh-TW" altLang="en-US" sz="1800" b="0" kern="1200" dirty="0">
                          <a:solidFill>
                            <a:schemeClr val="tx1"/>
                          </a:solidFill>
                          <a:latin typeface="+mn-lt"/>
                          <a:ea typeface="+mn-ea"/>
                          <a:cs typeface="+mn-cs"/>
                        </a:rPr>
                        <a:t>萬以上，</a:t>
                      </a:r>
                      <a:r>
                        <a:rPr lang="zh-TW" altLang="en-US" sz="1800" kern="1200" dirty="0">
                          <a:solidFill>
                            <a:schemeClr val="tx1"/>
                          </a:solidFill>
                          <a:latin typeface="+mn-lt"/>
                          <a:ea typeface="+mn-ea"/>
                          <a:cs typeface="+mn-cs"/>
                        </a:rPr>
                        <a:t>非陸資、非分公司。</a:t>
                      </a:r>
                      <a:r>
                        <a:rPr lang="zh-TW" altLang="en-US" sz="1400" kern="1200" dirty="0">
                          <a:solidFill>
                            <a:schemeClr val="tx1"/>
                          </a:solidFill>
                          <a:latin typeface="+mn-lt"/>
                          <a:ea typeface="+mn-ea"/>
                          <a:cs typeface="+mn-cs"/>
                        </a:rPr>
                        <a:t>申請企業之行業分類須為 </a:t>
                      </a:r>
                      <a:r>
                        <a:rPr lang="en-US" altLang="zh-TW" sz="1400" b="1" kern="1200" dirty="0">
                          <a:solidFill>
                            <a:schemeClr val="tx1"/>
                          </a:solidFill>
                          <a:latin typeface="+mn-lt"/>
                          <a:ea typeface="+mn-ea"/>
                          <a:cs typeface="+mn-cs"/>
                        </a:rPr>
                        <a:t>J582 </a:t>
                      </a:r>
                      <a:r>
                        <a:rPr lang="en-US" altLang="zh-TW" sz="1400" kern="1200" dirty="0">
                          <a:solidFill>
                            <a:schemeClr val="tx1"/>
                          </a:solidFill>
                          <a:latin typeface="+mn-lt"/>
                          <a:ea typeface="+mn-ea"/>
                          <a:cs typeface="+mn-cs"/>
                        </a:rPr>
                        <a:t>(</a:t>
                      </a:r>
                      <a:r>
                        <a:rPr lang="zh-TW" altLang="en-US" sz="1400" kern="1200" dirty="0">
                          <a:solidFill>
                            <a:schemeClr val="tx1"/>
                          </a:solidFill>
                          <a:latin typeface="+mn-lt"/>
                          <a:ea typeface="+mn-ea"/>
                          <a:cs typeface="+mn-cs"/>
                        </a:rPr>
                        <a:t>軟體出版業</a:t>
                      </a:r>
                      <a:r>
                        <a:rPr lang="en-US" altLang="zh-TW" sz="1400" kern="1200" dirty="0">
                          <a:solidFill>
                            <a:schemeClr val="tx1"/>
                          </a:solidFill>
                          <a:latin typeface="+mn-lt"/>
                          <a:ea typeface="+mn-ea"/>
                          <a:cs typeface="+mn-cs"/>
                        </a:rPr>
                        <a:t>)</a:t>
                      </a:r>
                      <a:r>
                        <a:rPr lang="zh-TW" altLang="en-US" sz="1400" kern="1200" dirty="0">
                          <a:solidFill>
                            <a:schemeClr val="tx1"/>
                          </a:solidFill>
                          <a:latin typeface="+mn-lt"/>
                          <a:ea typeface="+mn-ea"/>
                          <a:cs typeface="+mn-cs"/>
                        </a:rPr>
                        <a:t>、</a:t>
                      </a:r>
                      <a:r>
                        <a:rPr lang="en-US" altLang="zh-TW" sz="1400" b="1" kern="1200" dirty="0">
                          <a:solidFill>
                            <a:schemeClr val="tx1"/>
                          </a:solidFill>
                          <a:latin typeface="+mn-lt"/>
                          <a:ea typeface="+mn-ea"/>
                          <a:cs typeface="+mn-cs"/>
                        </a:rPr>
                        <a:t>J62 </a:t>
                      </a:r>
                      <a:r>
                        <a:rPr lang="en-US" altLang="zh-TW" sz="1400" kern="1200" dirty="0">
                          <a:solidFill>
                            <a:schemeClr val="tx1"/>
                          </a:solidFill>
                          <a:latin typeface="+mn-lt"/>
                          <a:ea typeface="+mn-ea"/>
                          <a:cs typeface="+mn-cs"/>
                        </a:rPr>
                        <a:t>(</a:t>
                      </a:r>
                      <a:r>
                        <a:rPr lang="zh-TW" altLang="en-US" sz="1400" kern="1200" dirty="0">
                          <a:solidFill>
                            <a:schemeClr val="tx1"/>
                          </a:solidFill>
                          <a:latin typeface="+mn-lt"/>
                          <a:ea typeface="+mn-ea"/>
                          <a:cs typeface="+mn-cs"/>
                        </a:rPr>
                        <a:t>電腦程式設計、諮詢及相關服務業</a:t>
                      </a:r>
                      <a:r>
                        <a:rPr lang="en-US" altLang="zh-TW" sz="1400" kern="1200" dirty="0">
                          <a:solidFill>
                            <a:schemeClr val="tx1"/>
                          </a:solidFill>
                          <a:latin typeface="+mn-lt"/>
                          <a:ea typeface="+mn-ea"/>
                          <a:cs typeface="+mn-cs"/>
                        </a:rPr>
                        <a:t>)</a:t>
                      </a:r>
                      <a:r>
                        <a:rPr lang="zh-TW" altLang="en-US" sz="1400" kern="1200" dirty="0">
                          <a:solidFill>
                            <a:schemeClr val="tx1"/>
                          </a:solidFill>
                          <a:latin typeface="+mn-lt"/>
                          <a:ea typeface="+mn-ea"/>
                          <a:cs typeface="+mn-cs"/>
                        </a:rPr>
                        <a:t>、</a:t>
                      </a:r>
                      <a:r>
                        <a:rPr lang="en-US" altLang="zh-TW" sz="1400" b="1" kern="1200" dirty="0">
                          <a:solidFill>
                            <a:schemeClr val="tx1"/>
                          </a:solidFill>
                          <a:latin typeface="+mn-lt"/>
                          <a:ea typeface="+mn-ea"/>
                          <a:cs typeface="+mn-cs"/>
                        </a:rPr>
                        <a:t>J63 </a:t>
                      </a:r>
                      <a:r>
                        <a:rPr lang="en-US" altLang="zh-TW" sz="1400" kern="1200" dirty="0">
                          <a:solidFill>
                            <a:schemeClr val="tx1"/>
                          </a:solidFill>
                          <a:latin typeface="+mn-lt"/>
                          <a:ea typeface="+mn-ea"/>
                          <a:cs typeface="+mn-cs"/>
                        </a:rPr>
                        <a:t>(</a:t>
                      </a:r>
                      <a:r>
                        <a:rPr lang="zh-TW" altLang="en-US" sz="1400" kern="1200" dirty="0">
                          <a:solidFill>
                            <a:schemeClr val="tx1"/>
                          </a:solidFill>
                          <a:latin typeface="+mn-lt"/>
                          <a:ea typeface="+mn-ea"/>
                          <a:cs typeface="+mn-cs"/>
                        </a:rPr>
                        <a:t>資訊服務業</a:t>
                      </a:r>
                      <a:r>
                        <a:rPr lang="en-US" altLang="zh-TW" sz="1400" kern="1200" dirty="0">
                          <a:solidFill>
                            <a:schemeClr val="tx1"/>
                          </a:solidFill>
                          <a:latin typeface="+mn-lt"/>
                          <a:ea typeface="+mn-ea"/>
                          <a:cs typeface="+mn-cs"/>
                        </a:rPr>
                        <a:t>)</a:t>
                      </a:r>
                      <a:r>
                        <a:rPr lang="zh-TW" altLang="en-US" sz="1400" kern="1200" dirty="0">
                          <a:solidFill>
                            <a:schemeClr val="tx1"/>
                          </a:solidFill>
                          <a:latin typeface="+mn-lt"/>
                          <a:ea typeface="+mn-ea"/>
                          <a:cs typeface="+mn-cs"/>
                        </a:rPr>
                        <a:t>。</a:t>
                      </a:r>
                      <a:endParaRPr lang="en-US" altLang="zh-TW" sz="14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kern="1200" noProof="0" dirty="0">
                          <a:solidFill>
                            <a:schemeClr val="tx1"/>
                          </a:solidFill>
                          <a:latin typeface="+mn-lt"/>
                          <a:ea typeface="+mn-ea"/>
                          <a:cs typeface="+mn-cs"/>
                        </a:rPr>
                        <a:t>無補助款。經審查通過之雲端解決方案得</a:t>
                      </a:r>
                      <a:r>
                        <a:rPr lang="zh-TW" altLang="en-US" sz="2000" b="1" kern="1200" noProof="0" dirty="0">
                          <a:solidFill>
                            <a:schemeClr val="accent6">
                              <a:lumMod val="50000"/>
                            </a:schemeClr>
                          </a:solidFill>
                          <a:latin typeface="+mn-lt"/>
                          <a:ea typeface="+mn-ea"/>
                          <a:cs typeface="+mn-cs"/>
                        </a:rPr>
                        <a:t>免費上架</a:t>
                      </a:r>
                      <a:r>
                        <a:rPr lang="zh-TW" altLang="en-US" sz="1600" kern="1200" noProof="0" dirty="0">
                          <a:solidFill>
                            <a:schemeClr val="tx1"/>
                          </a:solidFill>
                          <a:latin typeface="+mn-lt"/>
                          <a:ea typeface="+mn-ea"/>
                          <a:cs typeface="+mn-cs"/>
                        </a:rPr>
                        <a:t>本平台，享有政府行銷曝光資源。</a:t>
                      </a:r>
                      <a:endParaRPr lang="en-US"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80975" marR="0" lvl="0" indent="-18097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TW" sz="1600" b="1" dirty="0">
                          <a:solidFill>
                            <a:srgbClr val="000000"/>
                          </a:solidFill>
                          <a:latin typeface="微軟正黑體" panose="020B0604030504040204" pitchFamily="34" charset="-120"/>
                          <a:ea typeface="微軟正黑體" panose="020B0604030504040204" pitchFamily="34" charset="-120"/>
                        </a:rPr>
                        <a:t>100%</a:t>
                      </a:r>
                      <a:r>
                        <a:rPr lang="zh-TW" altLang="en-US" sz="1600" b="1" dirty="0">
                          <a:solidFill>
                            <a:srgbClr val="000000"/>
                          </a:solidFill>
                          <a:latin typeface="微軟正黑體" panose="020B0604030504040204" pitchFamily="34" charset="-120"/>
                          <a:ea typeface="微軟正黑體" panose="020B0604030504040204" pitchFamily="34" charset="-120"/>
                        </a:rPr>
                        <a:t>採用公有雲</a:t>
                      </a:r>
                      <a:r>
                        <a:rPr lang="en-US" altLang="zh-TW" sz="1400" dirty="0">
                          <a:solidFill>
                            <a:srgbClr val="000000"/>
                          </a:solidFill>
                          <a:latin typeface="微軟正黑體" panose="020B0604030504040204" pitchFamily="34" charset="-120"/>
                          <a:ea typeface="微軟正黑體" panose="020B0604030504040204" pitchFamily="34" charset="-120"/>
                        </a:rPr>
                        <a:t>(</a:t>
                      </a:r>
                      <a:r>
                        <a:rPr lang="zh-TW" altLang="en-US" sz="1400" dirty="0">
                          <a:solidFill>
                            <a:srgbClr val="000000"/>
                          </a:solidFill>
                          <a:latin typeface="微軟正黑體" panose="020B0604030504040204" pitchFamily="34" charset="-120"/>
                          <a:ea typeface="微軟正黑體" panose="020B0604030504040204" pitchFamily="34" charset="-120"/>
                        </a:rPr>
                        <a:t>如為混合雲，雲方案核心服務之資料運算、儲存等應全部放置於公有雲</a:t>
                      </a:r>
                      <a:r>
                        <a:rPr lang="en-US" altLang="zh-TW" sz="1400" dirty="0">
                          <a:solidFill>
                            <a:srgbClr val="000000"/>
                          </a:solidFill>
                          <a:latin typeface="微軟正黑體" panose="020B0604030504040204" pitchFamily="34" charset="-120"/>
                          <a:ea typeface="微軟正黑體" panose="020B0604030504040204" pitchFamily="34" charset="-120"/>
                        </a:rPr>
                        <a:t>)</a:t>
                      </a: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kern="1200" dirty="0">
                          <a:solidFill>
                            <a:schemeClr val="tx1"/>
                          </a:solidFill>
                          <a:latin typeface="+mn-lt"/>
                          <a:ea typeface="+mn-ea"/>
                          <a:cs typeface="+mn-cs"/>
                        </a:rPr>
                        <a:t>市場實績</a:t>
                      </a:r>
                      <a:r>
                        <a:rPr lang="zh-TW" altLang="en-US" sz="1600" b="0" kern="1200" dirty="0">
                          <a:solidFill>
                            <a:schemeClr val="tx1"/>
                          </a:solidFill>
                          <a:latin typeface="+mn-lt"/>
                          <a:ea typeface="+mn-ea"/>
                          <a:cs typeface="+mn-cs"/>
                        </a:rPr>
                        <a:t>：</a:t>
                      </a:r>
                      <a:r>
                        <a:rPr lang="zh-TW" altLang="en-US" sz="1400" b="0" kern="1200" dirty="0">
                          <a:solidFill>
                            <a:schemeClr val="tx1"/>
                          </a:solidFill>
                          <a:latin typeface="+mn-lt"/>
                          <a:ea typeface="+mn-ea"/>
                          <a:cs typeface="+mn-cs"/>
                        </a:rPr>
                        <a:t>具有國外銷售實績，申請時須檢附國際拓銷佐證，例如與國際客戶之契約、銷售發票，或合作意向書 </a:t>
                      </a:r>
                      <a:r>
                        <a:rPr lang="en-US" altLang="zh-TW" sz="1400" b="0" kern="1200" dirty="0">
                          <a:solidFill>
                            <a:schemeClr val="tx1"/>
                          </a:solidFill>
                          <a:latin typeface="+mn-lt"/>
                          <a:ea typeface="+mn-ea"/>
                          <a:cs typeface="+mn-cs"/>
                        </a:rPr>
                        <a:t>(MOU)</a:t>
                      </a:r>
                      <a:endParaRPr lang="en-US" altLang="zh-TW" sz="1400" b="1" kern="1200" dirty="0">
                        <a:solidFill>
                          <a:schemeClr val="tx1"/>
                        </a:solidFill>
                        <a:latin typeface="+mn-lt"/>
                        <a:ea typeface="+mn-ea"/>
                        <a:cs typeface="+mn-cs"/>
                      </a:endParaRPr>
                    </a:p>
                    <a:p>
                      <a:pPr marL="180975" marR="0" lvl="0" indent="-18097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TW" altLang="en-US" sz="1500" b="1" kern="1200" dirty="0">
                          <a:solidFill>
                            <a:schemeClr val="tx1"/>
                          </a:solidFill>
                          <a:latin typeface="+mn-lt"/>
                          <a:ea typeface="+mn-ea"/>
                          <a:cs typeface="+mn-cs"/>
                        </a:rPr>
                        <a:t>雲服務技術特性</a:t>
                      </a:r>
                      <a:r>
                        <a:rPr lang="zh-TW" altLang="en-US" sz="1500" b="0" kern="1200" dirty="0">
                          <a:solidFill>
                            <a:schemeClr val="tx1"/>
                          </a:solidFill>
                          <a:latin typeface="+mn-lt"/>
                          <a:ea typeface="+mn-ea"/>
                          <a:cs typeface="+mn-cs"/>
                        </a:rPr>
                        <a:t>：</a:t>
                      </a:r>
                      <a:r>
                        <a:rPr lang="zh-TW" altLang="en-US" sz="1600" b="1" dirty="0">
                          <a:solidFill>
                            <a:schemeClr val="tx1">
                              <a:lumMod val="75000"/>
                            </a:schemeClr>
                          </a:solidFill>
                          <a:latin typeface="微軟正黑體" panose="020B0604030504040204" pitchFamily="34" charset="-120"/>
                          <a:ea typeface="微軟正黑體" panose="020B0604030504040204" pitchFamily="34" charset="-120"/>
                          <a:cs typeface="Montserrat Classic Bold"/>
                          <a:sym typeface="Montserrat Classic Bold"/>
                        </a:rPr>
                        <a:t>雲端解決方案：應符合以下特性</a:t>
                      </a:r>
                      <a:r>
                        <a:rPr lang="en-US" altLang="zh-TW" sz="1600" b="1" dirty="0">
                          <a:solidFill>
                            <a:schemeClr val="tx1">
                              <a:lumMod val="75000"/>
                            </a:schemeClr>
                          </a:solidFill>
                          <a:latin typeface="微軟正黑體" panose="020B0604030504040204" pitchFamily="34" charset="-120"/>
                          <a:ea typeface="微軟正黑體" panose="020B0604030504040204" pitchFamily="34" charset="-120"/>
                          <a:cs typeface="Montserrat Classic Bold"/>
                          <a:sym typeface="Montserrat Classic Bold"/>
                        </a:rPr>
                        <a:t>:</a:t>
                      </a: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400" dirty="0">
                          <a:solidFill>
                            <a:srgbClr val="3C4C59"/>
                          </a:solidFill>
                          <a:latin typeface="微軟正黑體" panose="020B0604030504040204" pitchFamily="34" charset="-120"/>
                          <a:ea typeface="微軟正黑體" panose="020B0604030504040204" pitchFamily="34" charset="-120"/>
                          <a:cs typeface="Open Sans Bold"/>
                          <a:sym typeface="Open Sans Bold"/>
                        </a:rPr>
                        <a:t>5</a:t>
                      </a:r>
                      <a:r>
                        <a:rPr lang="zh-TW" altLang="en-US" sz="1400" dirty="0">
                          <a:solidFill>
                            <a:srgbClr val="3C4C59"/>
                          </a:solidFill>
                          <a:latin typeface="微軟正黑體" panose="020B0604030504040204" pitchFamily="34" charset="-120"/>
                          <a:ea typeface="微軟正黑體" panose="020B0604030504040204" pitchFamily="34" charset="-120"/>
                          <a:cs typeface="Open Sans Bold"/>
                          <a:sym typeface="Open Sans Bold"/>
                        </a:rPr>
                        <a:t>項服務水準協議</a:t>
                      </a:r>
                      <a:r>
                        <a:rPr lang="en-US" altLang="zh-TW" sz="1400" dirty="0">
                          <a:solidFill>
                            <a:srgbClr val="3C4C59"/>
                          </a:solidFill>
                          <a:latin typeface="微軟正黑體" panose="020B0604030504040204" pitchFamily="34" charset="-120"/>
                          <a:ea typeface="微軟正黑體" panose="020B0604030504040204" pitchFamily="34" charset="-120"/>
                          <a:cs typeface="Open Sans Bold"/>
                          <a:sym typeface="Open Sans Bold"/>
                        </a:rPr>
                        <a:t>SLA</a:t>
                      </a:r>
                      <a:r>
                        <a:rPr lang="zh-TW" altLang="en-US" sz="1400" dirty="0">
                          <a:solidFill>
                            <a:srgbClr val="3C4C59"/>
                          </a:solidFill>
                          <a:latin typeface="微軟正黑體" panose="020B0604030504040204" pitchFamily="34" charset="-120"/>
                          <a:ea typeface="微軟正黑體" panose="020B0604030504040204" pitchFamily="34" charset="-120"/>
                          <a:cs typeface="Open Sans Bold"/>
                          <a:sym typeface="Open Sans Bold"/>
                        </a:rPr>
                        <a:t>必訂指標內容能因應客戶需求提供穩定的服務品質。</a:t>
                      </a: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dirty="0">
                          <a:solidFill>
                            <a:srgbClr val="3C4C59"/>
                          </a:solidFill>
                          <a:latin typeface="微軟正黑體" panose="020B0604030504040204" pitchFamily="34" charset="-120"/>
                          <a:ea typeface="微軟正黑體" panose="020B0604030504040204" pitchFamily="34" charset="-120"/>
                          <a:cs typeface="Open Sans Bold"/>
                          <a:sym typeface="Open Sans Bold"/>
                        </a:rPr>
                        <a:t>雲端方案</a:t>
                      </a:r>
                      <a:r>
                        <a:rPr lang="en-US" altLang="zh-TW" sz="1400" dirty="0">
                          <a:solidFill>
                            <a:srgbClr val="3C4C59"/>
                          </a:solidFill>
                          <a:latin typeface="微軟正黑體" panose="020B0604030504040204" pitchFamily="34" charset="-120"/>
                          <a:ea typeface="微軟正黑體" panose="020B0604030504040204" pitchFamily="34" charset="-120"/>
                          <a:cs typeface="Open Sans Bold"/>
                          <a:sym typeface="Open Sans Bold"/>
                        </a:rPr>
                        <a:t>-</a:t>
                      </a:r>
                      <a:r>
                        <a:rPr lang="zh-TW" altLang="en-US" sz="1400" dirty="0">
                          <a:solidFill>
                            <a:srgbClr val="3C4C59"/>
                          </a:solidFill>
                          <a:latin typeface="微軟正黑體" panose="020B0604030504040204" pitchFamily="34" charset="-120"/>
                          <a:ea typeface="微軟正黑體" panose="020B0604030504040204" pitchFamily="34" charset="-120"/>
                          <a:cs typeface="Open Sans Bold"/>
                          <a:sym typeface="Open Sans Bold"/>
                        </a:rPr>
                        <a:t>須讓產業或組織可以獨立經營與操作。</a:t>
                      </a:r>
                      <a:endParaRPr lang="en-US" altLang="zh-TW" sz="1400" dirty="0">
                        <a:solidFill>
                          <a:srgbClr val="3C4C59"/>
                        </a:solidFill>
                        <a:latin typeface="微軟正黑體" panose="020B0604030504040204" pitchFamily="34" charset="-120"/>
                        <a:ea typeface="微軟正黑體" panose="020B0604030504040204" pitchFamily="34" charset="-120"/>
                        <a:cs typeface="Open Sans Bold"/>
                        <a:sym typeface="Open Sans Bold"/>
                      </a:endParaRP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dirty="0">
                          <a:solidFill>
                            <a:srgbClr val="3C4C59"/>
                          </a:solidFill>
                          <a:latin typeface="微軟正黑體" panose="020B0604030504040204" pitchFamily="34" charset="-120"/>
                          <a:ea typeface="微軟正黑體" panose="020B0604030504040204" pitchFamily="34" charset="-120"/>
                          <a:cs typeface="Open Sans Bold"/>
                          <a:sym typeface="Open Sans Bold"/>
                        </a:rPr>
                        <a:t>資料可攜</a:t>
                      </a:r>
                      <a:r>
                        <a:rPr lang="en-US" altLang="zh-TW" sz="1400" dirty="0">
                          <a:solidFill>
                            <a:srgbClr val="3C4C59"/>
                          </a:solidFill>
                          <a:latin typeface="微軟正黑體" panose="020B0604030504040204" pitchFamily="34" charset="-120"/>
                          <a:ea typeface="微軟正黑體" panose="020B0604030504040204" pitchFamily="34" charset="-120"/>
                          <a:cs typeface="Open Sans Bold"/>
                          <a:sym typeface="Open Sans Bold"/>
                        </a:rPr>
                        <a:t>-</a:t>
                      </a:r>
                      <a:r>
                        <a:rPr lang="zh-TW" altLang="en-US" sz="1400" dirty="0">
                          <a:solidFill>
                            <a:srgbClr val="3C4C59"/>
                          </a:solidFill>
                          <a:latin typeface="微軟正黑體" panose="020B0604030504040204" pitchFamily="34" charset="-120"/>
                          <a:ea typeface="微軟正黑體" panose="020B0604030504040204" pitchFamily="34" charset="-120"/>
                          <a:cs typeface="Open Sans Bold"/>
                          <a:sym typeface="Open Sans Bold"/>
                        </a:rPr>
                        <a:t>須能提供產業或組織完整下載因使用此方案而產生的資料與紀錄。</a:t>
                      </a:r>
                      <a:endParaRPr lang="en-US" altLang="zh-TW" sz="1400" dirty="0">
                        <a:solidFill>
                          <a:srgbClr val="3C4C59"/>
                        </a:solidFill>
                        <a:latin typeface="微軟正黑體" panose="020B0604030504040204" pitchFamily="34" charset="-120"/>
                        <a:ea typeface="微軟正黑體" panose="020B0604030504040204" pitchFamily="34" charset="-120"/>
                        <a:cs typeface="Open Sans Bold"/>
                        <a:sym typeface="Open Sans Bold"/>
                      </a:endParaRP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TW" altLang="en-US" sz="1400" dirty="0">
                        <a:solidFill>
                          <a:srgbClr val="3C4C59"/>
                        </a:solidFill>
                        <a:latin typeface="微軟正黑體" panose="020B0604030504040204" pitchFamily="34" charset="-120"/>
                        <a:ea typeface="微軟正黑體" panose="020B0604030504040204" pitchFamily="34" charset="-120"/>
                        <a:cs typeface="Open Sans Bold"/>
                        <a:sym typeface="Open Sans Bold"/>
                      </a:endParaRP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400" dirty="0">
                        <a:solidFill>
                          <a:srgbClr val="3C4C59"/>
                        </a:solidFill>
                        <a:latin typeface="微軟正黑體" panose="020B0604030504040204" pitchFamily="34" charset="-120"/>
                        <a:ea typeface="微軟正黑體" panose="020B0604030504040204" pitchFamily="34" charset="-120"/>
                        <a:cs typeface="Open Sans Bold"/>
                        <a:sym typeface="Open Sans Bold"/>
                      </a:endParaRP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4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210607195"/>
              </p:ext>
            </p:extLst>
          </p:nvPr>
        </p:nvGraphicFramePr>
        <p:xfrm>
          <a:off x="10477297" y="323818"/>
          <a:ext cx="1574359" cy="2978396"/>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050" b="1" i="0" u="none" strike="noStrike" kern="1200" dirty="0">
                          <a:solidFill>
                            <a:srgbClr val="FF0000"/>
                          </a:solidFill>
                          <a:effectLst/>
                          <a:latin typeface="Amazon Ember" panose="020B0603020204020204" pitchFamily="34" charset="0"/>
                          <a:ea typeface="Microsoft JhengHei" panose="020B0604030504040204" pitchFamily="34" charset="-120"/>
                          <a:cs typeface="Amazon Ember" panose="020B0603020204020204" pitchFamily="34" charset="0"/>
                        </a:rPr>
                        <a:t>預計</a:t>
                      </a:r>
                      <a:r>
                        <a:rPr lang="en-US" altLang="zh-TW" sz="1050" b="1" i="0" u="none" strike="noStrike" kern="1200" dirty="0">
                          <a:solidFill>
                            <a:srgbClr val="FF0000"/>
                          </a:solidFill>
                          <a:effectLst/>
                          <a:latin typeface="Amazon Ember" panose="020B0603020204020204" pitchFamily="34" charset="0"/>
                          <a:ea typeface="Microsoft JhengHei" panose="020B0604030504040204" pitchFamily="34" charset="-120"/>
                          <a:cs typeface="Amazon Ember" panose="020B0603020204020204" pitchFamily="34" charset="0"/>
                        </a:rPr>
                        <a:t>2025 Q1</a:t>
                      </a:r>
                      <a:r>
                        <a:rPr lang="zh-TW" altLang="en-US" sz="1050" b="1" i="0" u="none" strike="noStrike" kern="1200" dirty="0">
                          <a:solidFill>
                            <a:srgbClr val="FF0000"/>
                          </a:solidFill>
                          <a:effectLst/>
                          <a:latin typeface="Amazon Ember" panose="020B0603020204020204" pitchFamily="34" charset="0"/>
                          <a:ea typeface="Microsoft JhengHei" panose="020B0604030504040204" pitchFamily="34" charset="-120"/>
                          <a:cs typeface="Amazon Ember" panose="020B0603020204020204" pitchFamily="34" charset="0"/>
                        </a:rPr>
                        <a:t>公告</a:t>
                      </a:r>
                      <a:endParaRPr lang="en-US" altLang="zh-TW" sz="1050" b="1" i="0" u="none" strike="noStrike" kern="1200" dirty="0">
                        <a:solidFill>
                          <a:srgbClr val="FF0000"/>
                        </a:solidFill>
                        <a:effectLst/>
                        <a:latin typeface="Amazon Ember" panose="020B0603020204020204" pitchFamily="34" charset="0"/>
                        <a:ea typeface="Microsoft JhengHei" panose="020B0604030504040204" pitchFamily="34" charset="-120"/>
                        <a:cs typeface="Amazon Ember" panose="020B0603020204020204" pitchFamily="34" charset="0"/>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050" b="0" i="0" u="none" strike="noStrike" kern="1200" dirty="0">
                          <a:solidFill>
                            <a:schemeClr val="bg1">
                              <a:lumMod val="50000"/>
                            </a:schemeClr>
                          </a:solidFill>
                          <a:effectLst/>
                          <a:latin typeface="Amazon Ember" panose="020B0603020204020204" pitchFamily="34" charset="0"/>
                          <a:ea typeface="Microsoft JhengHei" panose="020B0604030504040204" pitchFamily="34" charset="-120"/>
                          <a:cs typeface="Amazon Ember" panose="020B0603020204020204" pitchFamily="34" charset="0"/>
                        </a:rPr>
                        <a:t>2024/10/17~11/14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50" b="1" dirty="0">
                          <a:solidFill>
                            <a:schemeClr val="tx1"/>
                          </a:solidFill>
                        </a:rPr>
                        <a:t>即日起</a:t>
                      </a:r>
                      <a:endParaRPr lang="en-US" altLang="zh-TW" sz="105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數位發展部</a:t>
                      </a:r>
                      <a:endParaRPr lang="en-US" altLang="zh-TW" sz="1050" dirty="0"/>
                    </a:p>
                    <a:p>
                      <a:pPr algn="ctr"/>
                      <a:r>
                        <a:rPr lang="zh-TW" altLang="en-US" sz="1050" dirty="0"/>
                        <a:t>數位產業署</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dirty="0">
                          <a:hlinkClick r:id="rId3"/>
                        </a:rPr>
                        <a:t>公告網頁</a:t>
                      </a:r>
                      <a:endParaRPr lang="en-US" altLang="zh-TW" sz="1050" dirty="0"/>
                    </a:p>
                    <a:p>
                      <a:pPr algn="ctr"/>
                      <a:r>
                        <a:rPr lang="zh-TW" altLang="en-US" sz="1050" dirty="0">
                          <a:hlinkClick r:id="rId4"/>
                        </a:rPr>
                        <a:t>申請須知下載</a:t>
                      </a:r>
                      <a:endParaRPr lang="en-US" altLang="zh-TW" sz="1050" dirty="0"/>
                    </a:p>
                    <a:p>
                      <a:pPr algn="ctr"/>
                      <a:r>
                        <a:rPr lang="zh-TW" altLang="en-US" sz="1050" dirty="0">
                          <a:hlinkClick r:id="rId5"/>
                        </a:rPr>
                        <a:t>雲市集平台契約書</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en-US" altLang="zh-TW" sz="2000" dirty="0"/>
              <a:t>【</a:t>
            </a:r>
            <a:r>
              <a:rPr lang="zh-TW" altLang="en-US" sz="2000" dirty="0"/>
              <a:t>引領中小微型企業數位轉型戰略攻頂計畫</a:t>
            </a:r>
            <a:r>
              <a:rPr lang="en-US" altLang="zh-TW" sz="2000" dirty="0"/>
              <a:t>】</a:t>
            </a:r>
            <a:r>
              <a:rPr lang="zh-TW" altLang="en-US" dirty="0"/>
              <a:t>臺灣雲市集</a:t>
            </a:r>
            <a:r>
              <a:rPr lang="zh-TW" altLang="en-US" u="sng" dirty="0"/>
              <a:t>國際</a:t>
            </a:r>
            <a:r>
              <a:rPr lang="zh-TW" altLang="en-US" dirty="0"/>
              <a:t>專區</a:t>
            </a:r>
            <a:r>
              <a:rPr lang="zh-TW" altLang="en-US" sz="2000" dirty="0"/>
              <a:t>方案遴選</a:t>
            </a:r>
            <a:endParaRPr 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740230" y="1700693"/>
            <a:ext cx="1676964"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申請對象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740228" y="2684222"/>
            <a:ext cx="1676964"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740228" y="3667751"/>
            <a:ext cx="1676964"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審查重點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TextBox 13">
            <a:hlinkClick r:id="rId6" action="ppaction://hlinksldjump"/>
            <a:extLst>
              <a:ext uri="{FF2B5EF4-FFF2-40B4-BE49-F238E27FC236}">
                <a16:creationId xmlns:a16="http://schemas.microsoft.com/office/drawing/2014/main" id="{7DB68062-1B64-4521-BA9D-5EB8EF411A53}"/>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7" action="ppaction://hlinksldjump"/>
            <a:extLst>
              <a:ext uri="{FF2B5EF4-FFF2-40B4-BE49-F238E27FC236}">
                <a16:creationId xmlns:a16="http://schemas.microsoft.com/office/drawing/2014/main" id="{DBEF4BD5-1D19-AC5E-DFB6-E1B0A5600006}"/>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7" name="TextBox 6">
            <a:hlinkClick r:id="rId8" action="ppaction://hlinksldjump"/>
            <a:extLst>
              <a:ext uri="{FF2B5EF4-FFF2-40B4-BE49-F238E27FC236}">
                <a16:creationId xmlns:a16="http://schemas.microsoft.com/office/drawing/2014/main" id="{301E42EF-763F-C975-08BF-A7C5BAEA8D50}"/>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1216754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2011476628"/>
              </p:ext>
            </p:extLst>
          </p:nvPr>
        </p:nvGraphicFramePr>
        <p:xfrm>
          <a:off x="10335986" y="323818"/>
          <a:ext cx="1796143" cy="3138416"/>
        </p:xfrm>
        <a:graphic>
          <a:graphicData uri="http://schemas.openxmlformats.org/drawingml/2006/table">
            <a:tbl>
              <a:tblPr firstRow="1" bandRow="1">
                <a:tableStyleId>{5940675A-B579-460E-94D1-54222C63F5DA}</a:tableStyleId>
              </a:tblPr>
              <a:tblGrid>
                <a:gridCol w="1796143">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altLang="zh-TW" sz="1050" b="1" kern="1200" dirty="0">
                          <a:solidFill>
                            <a:schemeClr val="tx1"/>
                          </a:solidFill>
                          <a:latin typeface="+mn-lt"/>
                          <a:ea typeface="+mn-ea"/>
                          <a:cs typeface="+mn-cs"/>
                        </a:rPr>
                        <a:t>113/5/29-7/15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即日起 </a:t>
                      </a:r>
                      <a:r>
                        <a:rPr lang="en-US" altLang="zh-TW" sz="1050" dirty="0"/>
                        <a:t>(1</a:t>
                      </a:r>
                      <a:r>
                        <a:rPr lang="zh-TW" altLang="en-US" sz="1050" dirty="0"/>
                        <a:t>個月</a:t>
                      </a:r>
                      <a:r>
                        <a:rPr lang="en-US" altLang="zh-TW" sz="1050" dirty="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b="0" dirty="0"/>
                        <a:t>數位發展部</a:t>
                      </a:r>
                      <a:endParaRPr lang="en-US" altLang="zh-TW" sz="1050" b="0" dirty="0"/>
                    </a:p>
                    <a:p>
                      <a:pPr algn="ctr"/>
                      <a:r>
                        <a:rPr lang="en-US" sz="900" dirty="0"/>
                        <a:t>DIGITAL+</a:t>
                      </a:r>
                      <a:r>
                        <a:rPr lang="zh-TW" altLang="en-US" sz="900" dirty="0"/>
                        <a:t>數位創新補助平台</a:t>
                      </a:r>
                      <a:endParaRPr lang="en-US" altLang="zh-TW" sz="9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42801">
                <a:tc>
                  <a:txBody>
                    <a:bodyPr/>
                    <a:lstStyle/>
                    <a:p>
                      <a:pPr algn="ctr"/>
                      <a:r>
                        <a:rPr lang="zh-TW" altLang="en-US" sz="1050" b="0" dirty="0">
                          <a:hlinkClick r:id="rId3"/>
                        </a:rPr>
                        <a:t>計畫官網</a:t>
                      </a:r>
                      <a:endParaRPr lang="en-US" altLang="zh-TW" sz="1050" b="0" dirty="0"/>
                    </a:p>
                    <a:p>
                      <a:pPr algn="ctr"/>
                      <a:r>
                        <a:rPr lang="zh-TW" altLang="en-US" sz="1050" b="0" dirty="0">
                          <a:hlinkClick r:id="rId4"/>
                        </a:rPr>
                        <a:t>申請須知</a:t>
                      </a:r>
                      <a:endParaRPr lang="en-US" altLang="zh-TW" sz="1050" b="0" dirty="0"/>
                    </a:p>
                    <a:p>
                      <a:pPr algn="ctr"/>
                      <a:r>
                        <a:rPr lang="zh-TW" altLang="en-US" sz="1050" b="0" dirty="0">
                          <a:hlinkClick r:id="rId5"/>
                        </a:rPr>
                        <a:t>說明會資料下載</a:t>
                      </a:r>
                      <a:endParaRPr lang="en-US" altLang="zh-TW" sz="1050" b="0" dirty="0"/>
                    </a:p>
                    <a:p>
                      <a:pPr algn="ctr"/>
                      <a:r>
                        <a:rPr lang="zh-TW" altLang="en-US" sz="1050" b="0" dirty="0">
                          <a:hlinkClick r:id="rId6"/>
                        </a:rPr>
                        <a:t>說明會錄影</a:t>
                      </a:r>
                      <a:endParaRPr lang="en-US" sz="105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867697" cy="4376667"/>
        </p:xfrm>
        <a:graphic>
          <a:graphicData uri="http://schemas.openxmlformats.org/drawingml/2006/table">
            <a:tbl>
              <a:tblPr firstRow="1" bandRow="1">
                <a:tableStyleId>{5940675A-B579-460E-94D1-54222C63F5DA}</a:tableStyleId>
              </a:tblPr>
              <a:tblGrid>
                <a:gridCol w="2022765">
                  <a:extLst>
                    <a:ext uri="{9D8B030D-6E8A-4147-A177-3AD203B41FA5}">
                      <a16:colId xmlns:a16="http://schemas.microsoft.com/office/drawing/2014/main" val="270881897"/>
                    </a:ext>
                  </a:extLst>
                </a:gridCol>
                <a:gridCol w="7844932">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accent1"/>
                          </a:solidFill>
                          <a:latin typeface="+mn-lt"/>
                          <a:ea typeface="+mn-ea"/>
                          <a:cs typeface="+mn-cs"/>
                        </a:rPr>
                        <a:t>#</a:t>
                      </a:r>
                      <a:r>
                        <a:rPr lang="zh-TW" altLang="en-US" sz="1800" b="1" kern="1200" dirty="0">
                          <a:solidFill>
                            <a:schemeClr val="accent1"/>
                          </a:solidFill>
                          <a:latin typeface="+mn-lt"/>
                          <a:ea typeface="+mn-ea"/>
                          <a:cs typeface="+mn-cs"/>
                        </a:rPr>
                        <a:t>軟體出版業 </a:t>
                      </a:r>
                      <a:r>
                        <a:rPr lang="en-US" altLang="zh-TW" sz="1800" b="1" kern="1200" dirty="0">
                          <a:solidFill>
                            <a:schemeClr val="accent1"/>
                          </a:solidFill>
                          <a:latin typeface="+mn-lt"/>
                          <a:ea typeface="+mn-ea"/>
                          <a:cs typeface="+mn-cs"/>
                        </a:rPr>
                        <a:t>#</a:t>
                      </a:r>
                      <a:r>
                        <a:rPr lang="zh-TW" altLang="en-US" sz="1800" b="1" kern="1200" dirty="0">
                          <a:solidFill>
                            <a:schemeClr val="accent1"/>
                          </a:solidFill>
                          <a:latin typeface="+mn-lt"/>
                          <a:ea typeface="+mn-ea"/>
                          <a:cs typeface="+mn-cs"/>
                        </a:rPr>
                        <a:t>電腦程式設計 </a:t>
                      </a:r>
                      <a:r>
                        <a:rPr lang="en-US" altLang="zh-TW" sz="1800" b="1" kern="1200" dirty="0">
                          <a:solidFill>
                            <a:schemeClr val="accent1"/>
                          </a:solidFill>
                          <a:latin typeface="+mn-lt"/>
                          <a:ea typeface="+mn-ea"/>
                          <a:cs typeface="+mn-cs"/>
                        </a:rPr>
                        <a:t>#</a:t>
                      </a:r>
                      <a:r>
                        <a:rPr lang="zh-TW" altLang="en-US" sz="1800" b="1" kern="1200" dirty="0">
                          <a:solidFill>
                            <a:schemeClr val="accent1"/>
                          </a:solidFill>
                          <a:latin typeface="+mn-lt"/>
                          <a:ea typeface="+mn-ea"/>
                          <a:cs typeface="+mn-cs"/>
                        </a:rPr>
                        <a:t>資訊服務業</a:t>
                      </a:r>
                      <a:r>
                        <a:rPr lang="zh-TW" altLang="en-US" sz="1400" kern="1200" dirty="0">
                          <a:solidFill>
                            <a:schemeClr val="bg1">
                              <a:lumMod val="50000"/>
                            </a:schemeClr>
                          </a:solidFill>
                          <a:latin typeface="+mn-lt"/>
                          <a:ea typeface="+mn-ea"/>
                          <a:cs typeface="+mn-cs"/>
                        </a:rPr>
                        <a:t>財政部稅務行業 </a:t>
                      </a:r>
                      <a:r>
                        <a:rPr lang="en-US" altLang="zh-TW" sz="1400" kern="1200" dirty="0">
                          <a:solidFill>
                            <a:schemeClr val="bg1">
                              <a:lumMod val="50000"/>
                            </a:schemeClr>
                          </a:solidFill>
                          <a:latin typeface="+mn-lt"/>
                          <a:ea typeface="+mn-ea"/>
                          <a:cs typeface="+mn-cs"/>
                        </a:rPr>
                        <a:t>(9</a:t>
                      </a:r>
                      <a:r>
                        <a:rPr lang="en-US" altLang="zh-TW" sz="1400" kern="1200" baseline="30000" dirty="0">
                          <a:solidFill>
                            <a:schemeClr val="bg1">
                              <a:lumMod val="50000"/>
                            </a:schemeClr>
                          </a:solidFill>
                          <a:latin typeface="+mn-lt"/>
                          <a:ea typeface="+mn-ea"/>
                          <a:cs typeface="+mn-cs"/>
                        </a:rPr>
                        <a:t>th</a:t>
                      </a:r>
                      <a:r>
                        <a:rPr lang="zh-TW" altLang="en-US" sz="1400" kern="1200" dirty="0">
                          <a:solidFill>
                            <a:schemeClr val="bg1">
                              <a:lumMod val="50000"/>
                            </a:schemeClr>
                          </a:solidFill>
                          <a:latin typeface="+mn-lt"/>
                          <a:ea typeface="+mn-ea"/>
                          <a:cs typeface="+mn-cs"/>
                        </a:rPr>
                        <a:t>版</a:t>
                      </a:r>
                      <a:r>
                        <a:rPr lang="en-US" altLang="zh-TW" sz="1400" kern="1200" dirty="0">
                          <a:solidFill>
                            <a:schemeClr val="bg1">
                              <a:lumMod val="50000"/>
                            </a:schemeClr>
                          </a:solidFill>
                          <a:latin typeface="+mn-lt"/>
                          <a:ea typeface="+mn-ea"/>
                          <a:cs typeface="+mn-cs"/>
                        </a:rPr>
                        <a:t>)</a:t>
                      </a:r>
                      <a:r>
                        <a:rPr lang="zh-TW" altLang="en-US" sz="1400" kern="1200" dirty="0">
                          <a:solidFill>
                            <a:schemeClr val="bg1">
                              <a:lumMod val="50000"/>
                            </a:schemeClr>
                          </a:solidFill>
                          <a:latin typeface="+mn-lt"/>
                          <a:ea typeface="+mn-ea"/>
                          <a:cs typeface="+mn-cs"/>
                        </a:rPr>
                        <a:t>須為</a:t>
                      </a:r>
                      <a:r>
                        <a:rPr lang="en-US" altLang="zh-TW" sz="1400" kern="1200" dirty="0">
                          <a:solidFill>
                            <a:schemeClr val="bg1">
                              <a:lumMod val="50000"/>
                            </a:schemeClr>
                          </a:solidFill>
                          <a:latin typeface="+mn-lt"/>
                          <a:ea typeface="+mn-ea"/>
                          <a:cs typeface="+mn-cs"/>
                        </a:rPr>
                        <a:t>J582</a:t>
                      </a:r>
                      <a:r>
                        <a:rPr lang="zh-TW" altLang="en-US" sz="1400" kern="1200" dirty="0">
                          <a:solidFill>
                            <a:schemeClr val="bg1">
                              <a:lumMod val="50000"/>
                            </a:schemeClr>
                          </a:solidFill>
                          <a:latin typeface="+mn-lt"/>
                          <a:ea typeface="+mn-ea"/>
                          <a:cs typeface="+mn-cs"/>
                        </a:rPr>
                        <a:t>、</a:t>
                      </a:r>
                      <a:r>
                        <a:rPr lang="en-US" altLang="zh-TW" sz="1400" kern="1200" dirty="0">
                          <a:solidFill>
                            <a:schemeClr val="bg1">
                              <a:lumMod val="50000"/>
                            </a:schemeClr>
                          </a:solidFill>
                          <a:latin typeface="+mn-lt"/>
                          <a:ea typeface="+mn-ea"/>
                          <a:cs typeface="+mn-cs"/>
                        </a:rPr>
                        <a:t>J62</a:t>
                      </a:r>
                      <a:r>
                        <a:rPr lang="zh-TW" altLang="en-US" sz="1400" kern="1200" dirty="0">
                          <a:solidFill>
                            <a:schemeClr val="bg1">
                              <a:lumMod val="50000"/>
                            </a:schemeClr>
                          </a:solidFill>
                          <a:latin typeface="+mn-lt"/>
                          <a:ea typeface="+mn-ea"/>
                          <a:cs typeface="+mn-cs"/>
                        </a:rPr>
                        <a:t>、</a:t>
                      </a:r>
                      <a:r>
                        <a:rPr lang="en-US" altLang="zh-TW" sz="1400" kern="1200" dirty="0">
                          <a:solidFill>
                            <a:schemeClr val="bg1">
                              <a:lumMod val="50000"/>
                            </a:schemeClr>
                          </a:solidFill>
                          <a:latin typeface="+mn-lt"/>
                          <a:ea typeface="+mn-ea"/>
                          <a:cs typeface="+mn-cs"/>
                        </a:rPr>
                        <a:t>J63</a:t>
                      </a:r>
                      <a:endParaRPr lang="en-US" altLang="zh-TW" sz="18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chemeClr val="tx1"/>
                          </a:solidFill>
                          <a:latin typeface="+mn-lt"/>
                          <a:ea typeface="+mn-ea"/>
                          <a:cs typeface="+mn-cs"/>
                        </a:rPr>
                        <a:t>淨值為正，非陸資，不得為本國設立及外國事業在台設立之分公司</a:t>
                      </a:r>
                      <a:r>
                        <a:rPr lang="zh-TW" altLang="en-US" sz="1600" dirty="0">
                          <a:solidFill>
                            <a:schemeClr val="tx1"/>
                          </a:solidFill>
                          <a:latin typeface="Arial"/>
                          <a:ea typeface="Arial"/>
                          <a:cs typeface="Arial"/>
                          <a:sym typeface="Arial"/>
                        </a:rPr>
                        <a:t>。</a:t>
                      </a:r>
                      <a:endParaRPr lang="en-US" altLang="zh-TW"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最高補助</a:t>
                      </a:r>
                      <a:r>
                        <a:rPr lang="en-US" altLang="zh-TW" dirty="0"/>
                        <a:t>50%</a:t>
                      </a:r>
                      <a:r>
                        <a:rPr lang="zh-TW" altLang="en-US" dirty="0"/>
                        <a:t>，以</a:t>
                      </a:r>
                      <a:r>
                        <a:rPr lang="en-US" altLang="zh-TW" dirty="0"/>
                        <a:t>NT$1000</a:t>
                      </a:r>
                      <a:r>
                        <a:rPr lang="zh-TW" altLang="en-US" dirty="0"/>
                        <a:t>萬為上限</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200" dirty="0">
                          <a:solidFill>
                            <a:schemeClr val="tx1"/>
                          </a:solidFill>
                          <a:latin typeface="+mn-lt"/>
                          <a:ea typeface="+mn-ea"/>
                          <a:cs typeface="+mn-cs"/>
                        </a:rPr>
                        <a:t>規劃與開發</a:t>
                      </a:r>
                      <a:r>
                        <a:rPr lang="zh-TW" altLang="en-US" sz="1800" b="1" kern="1200" dirty="0">
                          <a:solidFill>
                            <a:schemeClr val="accent1"/>
                          </a:solidFill>
                          <a:latin typeface="+mn-lt"/>
                          <a:ea typeface="+mn-ea"/>
                          <a:cs typeface="+mn-cs"/>
                        </a:rPr>
                        <a:t>高齡科技應用產品或服務</a:t>
                      </a:r>
                      <a:r>
                        <a:rPr lang="zh-TW" altLang="en-US" sz="1800" kern="1200" dirty="0">
                          <a:solidFill>
                            <a:schemeClr val="tx1"/>
                          </a:solidFill>
                          <a:latin typeface="+mn-lt"/>
                          <a:ea typeface="+mn-ea"/>
                          <a:cs typeface="+mn-cs"/>
                        </a:rPr>
                        <a:t>，完成關鍵客戶之應用，進而成功落地。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kern="1200" dirty="0">
                          <a:solidFill>
                            <a:schemeClr val="tx1"/>
                          </a:solidFill>
                          <a:latin typeface="+mn-lt"/>
                          <a:ea typeface="+mn-ea"/>
                          <a:cs typeface="+mn-cs"/>
                        </a:rPr>
                        <a:t>運用數位科技提升照顧者跟高齡者連結，解決高齡者於學習及社交前、中、後的痛點或缺口。</a:t>
                      </a:r>
                      <a:endParaRPr lang="en-US" altLang="zh-TW" sz="140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kern="1200" dirty="0">
                          <a:solidFill>
                            <a:schemeClr val="tx1"/>
                          </a:solidFill>
                          <a:latin typeface="+mn-lt"/>
                          <a:ea typeface="+mn-ea"/>
                          <a:cs typeface="+mn-cs"/>
                        </a:rPr>
                        <a:t>針對協助高齡者進行學習資源、社交活動或生活支援之痛點或缺口，開發創新服務解決方案。</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kern="1200" dirty="0">
                          <a:solidFill>
                            <a:schemeClr val="tx1"/>
                          </a:solidFill>
                          <a:latin typeface="+mn-lt"/>
                          <a:ea typeface="+mn-ea"/>
                          <a:cs typeface="+mn-cs"/>
                        </a:rPr>
                        <a:t>創新服務解決方案至少須整合</a:t>
                      </a:r>
                      <a:r>
                        <a:rPr lang="en-US" altLang="zh-TW" sz="1400" kern="1200" dirty="0">
                          <a:solidFill>
                            <a:schemeClr val="tx1"/>
                          </a:solidFill>
                          <a:latin typeface="+mn-lt"/>
                          <a:ea typeface="+mn-ea"/>
                          <a:cs typeface="+mn-cs"/>
                        </a:rPr>
                        <a:t>5</a:t>
                      </a:r>
                      <a:r>
                        <a:rPr lang="zh-TW" altLang="en-US" sz="1400" kern="1200" dirty="0">
                          <a:solidFill>
                            <a:schemeClr val="tx1"/>
                          </a:solidFill>
                          <a:latin typeface="+mn-lt"/>
                          <a:ea typeface="+mn-ea"/>
                          <a:cs typeface="+mn-cs"/>
                        </a:rPr>
                        <a:t>個合作廠商之產品或服務，共同對高齡者或其照顧者提供服務。</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kern="1200" dirty="0">
                          <a:solidFill>
                            <a:schemeClr val="tx1"/>
                          </a:solidFill>
                          <a:latin typeface="+mn-lt"/>
                          <a:ea typeface="+mn-ea"/>
                          <a:cs typeface="+mn-cs"/>
                        </a:rPr>
                        <a:t>計畫期間須於全國數位發展分群二或分群三，至少</a:t>
                      </a:r>
                      <a:r>
                        <a:rPr lang="en-US" altLang="zh-TW" sz="1400" kern="1200" dirty="0">
                          <a:solidFill>
                            <a:schemeClr val="tx1"/>
                          </a:solidFill>
                          <a:latin typeface="+mn-lt"/>
                          <a:ea typeface="+mn-ea"/>
                          <a:cs typeface="+mn-cs"/>
                        </a:rPr>
                        <a:t>2</a:t>
                      </a:r>
                      <a:r>
                        <a:rPr lang="zh-TW" altLang="en-US" sz="1400" kern="1200" dirty="0">
                          <a:solidFill>
                            <a:schemeClr val="tx1"/>
                          </a:solidFill>
                          <a:latin typeface="+mn-lt"/>
                          <a:ea typeface="+mn-ea"/>
                          <a:cs typeface="+mn-cs"/>
                        </a:rPr>
                        <a:t>個鄉／鎮／市／區導入服務或應用實績；</a:t>
                      </a:r>
                      <a:endParaRPr lang="en-US" altLang="zh-TW" sz="140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kern="1200" dirty="0">
                          <a:solidFill>
                            <a:schemeClr val="tx1"/>
                          </a:solidFill>
                          <a:latin typeface="+mn-lt"/>
                          <a:ea typeface="+mn-ea"/>
                          <a:cs typeface="+mn-cs"/>
                        </a:rPr>
                        <a:t>服務驗證至少須完成服務模式驗證（</a:t>
                      </a:r>
                      <a:r>
                        <a:rPr lang="en-US" altLang="zh-TW" sz="1400" kern="1200" dirty="0" err="1">
                          <a:solidFill>
                            <a:schemeClr val="tx1"/>
                          </a:solidFill>
                          <a:latin typeface="+mn-lt"/>
                          <a:ea typeface="+mn-ea"/>
                          <a:cs typeface="+mn-cs"/>
                        </a:rPr>
                        <a:t>PoS</a:t>
                      </a:r>
                      <a:r>
                        <a:rPr lang="zh-TW" altLang="en-US" sz="1400" kern="1200" dirty="0">
                          <a:solidFill>
                            <a:schemeClr val="tx1"/>
                          </a:solidFill>
                          <a:latin typeface="+mn-lt"/>
                          <a:ea typeface="+mn-ea"/>
                          <a:cs typeface="+mn-cs"/>
                        </a:rPr>
                        <a:t>），鼓勵完成商業模式驗證（</a:t>
                      </a:r>
                      <a:r>
                        <a:rPr lang="en-US" altLang="zh-TW" sz="1400" kern="1200" dirty="0">
                          <a:solidFill>
                            <a:schemeClr val="tx1"/>
                          </a:solidFill>
                          <a:latin typeface="+mn-lt"/>
                          <a:ea typeface="+mn-ea"/>
                          <a:cs typeface="+mn-cs"/>
                        </a:rPr>
                        <a:t>PoB</a:t>
                      </a:r>
                      <a:r>
                        <a:rPr lang="zh-TW" altLang="en-US" sz="1400" kern="1200" dirty="0">
                          <a:solidFill>
                            <a:schemeClr val="tx1"/>
                          </a:solidFill>
                          <a:latin typeface="+mn-lt"/>
                          <a:ea typeface="+mn-ea"/>
                          <a:cs typeface="+mn-cs"/>
                        </a:rPr>
                        <a:t>）。</a:t>
                      </a:r>
                      <a:endParaRPr lang="zh-TW" altLang="en-US" sz="16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zh-TW" altLang="en-US"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zh-TW" altLang="en-US" dirty="0">
                <a:latin typeface="微軟正黑體" panose="020B0604030504040204" pitchFamily="34" charset="-120"/>
                <a:ea typeface="微軟正黑體" panose="020B0604030504040204" pitchFamily="34" charset="-120"/>
              </a:rPr>
              <a:t>高齡數位賦能</a:t>
            </a:r>
            <a:r>
              <a:rPr lang="zh-TW" altLang="en-US" sz="2000" dirty="0"/>
              <a:t>創新服務補助計畫</a:t>
            </a:r>
            <a:endParaRPr 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fld id="{EB4B8DE2-A4E8-46E4-8BBF-D75455EFF32C}" type="slidenum">
              <a:rPr lang="en-US" smtClean="0"/>
              <a:pPr/>
              <a:t>31</a:t>
            </a:fld>
            <a:endParaRPr lang="en-US" dirty="0"/>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補助對象</a:t>
            </a:r>
            <a:endParaRPr lang="en-US" b="1" dirty="0">
              <a:solidFill>
                <a:schemeClr val="bg1"/>
              </a:solidFill>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補助金額</a:t>
            </a:r>
            <a:endParaRPr lang="en-US" b="1" dirty="0">
              <a:solidFill>
                <a:schemeClr val="bg1"/>
              </a:solidFill>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補助重點</a:t>
            </a:r>
            <a:endParaRPr lang="en-US" b="1" dirty="0">
              <a:solidFill>
                <a:schemeClr val="bg1"/>
              </a:solidFill>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計畫提交時程</a:t>
            </a:r>
            <a:endParaRPr lang="en-US" sz="1000" b="1" dirty="0">
              <a:solidFill>
                <a:schemeClr val="bg1"/>
              </a:solidFill>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建議開始準備</a:t>
            </a:r>
            <a:endParaRPr lang="en-US" sz="1000" b="1" dirty="0">
              <a:solidFill>
                <a:schemeClr val="bg1"/>
              </a:solidFill>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主辦單位</a:t>
            </a:r>
            <a:endParaRPr lang="en-US" sz="1000" b="1" dirty="0">
              <a:solidFill>
                <a:schemeClr val="bg1"/>
              </a:solidFill>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參考資料</a:t>
            </a:r>
            <a:endParaRPr lang="en-US" sz="1000" b="1" dirty="0">
              <a:solidFill>
                <a:schemeClr val="bg1"/>
              </a:solidFill>
            </a:endParaRPr>
          </a:p>
        </p:txBody>
      </p:sp>
      <p:sp>
        <p:nvSpPr>
          <p:cNvPr id="14" name="Rectangle 13">
            <a:extLst>
              <a:ext uri="{FF2B5EF4-FFF2-40B4-BE49-F238E27FC236}">
                <a16:creationId xmlns:a16="http://schemas.microsoft.com/office/drawing/2014/main" id="{384805EE-65A7-4079-A5E1-6166851E3E07}"/>
              </a:ext>
            </a:extLst>
          </p:cNvPr>
          <p:cNvSpPr/>
          <p:nvPr/>
        </p:nvSpPr>
        <p:spPr>
          <a:xfrm>
            <a:off x="842831" y="465371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提案方向</a:t>
            </a:r>
            <a:endParaRPr lang="en-US" b="1" dirty="0">
              <a:solidFill>
                <a:schemeClr val="bg1"/>
              </a:solidFill>
            </a:endParaRPr>
          </a:p>
        </p:txBody>
      </p:sp>
      <p:sp>
        <p:nvSpPr>
          <p:cNvPr id="15" name="TextBox 14">
            <a:hlinkClick r:id="rId7" action="ppaction://hlinksldjump"/>
            <a:extLst>
              <a:ext uri="{FF2B5EF4-FFF2-40B4-BE49-F238E27FC236}">
                <a16:creationId xmlns:a16="http://schemas.microsoft.com/office/drawing/2014/main" id="{F0309E55-262B-40D7-AD7A-0C24EE456C78}"/>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8" action="ppaction://hlinksldjump"/>
            <a:extLst>
              <a:ext uri="{FF2B5EF4-FFF2-40B4-BE49-F238E27FC236}">
                <a16:creationId xmlns:a16="http://schemas.microsoft.com/office/drawing/2014/main" id="{A71227C3-6DCA-74A0-B795-8BA770BAE5BF}"/>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9" action="ppaction://hlinksldjump"/>
            <a:extLst>
              <a:ext uri="{FF2B5EF4-FFF2-40B4-BE49-F238E27FC236}">
                <a16:creationId xmlns:a16="http://schemas.microsoft.com/office/drawing/2014/main" id="{79011452-8962-EB9E-3C13-3CAA691109CE}"/>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2150174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867698" cy="4041387"/>
        </p:xfrm>
        <a:graphic>
          <a:graphicData uri="http://schemas.openxmlformats.org/drawingml/2006/table">
            <a:tbl>
              <a:tblPr firstRow="1" bandRow="1">
                <a:tableStyleId>{5940675A-B579-460E-94D1-54222C63F5DA}</a:tableStyleId>
              </a:tblPr>
              <a:tblGrid>
                <a:gridCol w="2040468">
                  <a:extLst>
                    <a:ext uri="{9D8B030D-6E8A-4147-A177-3AD203B41FA5}">
                      <a16:colId xmlns:a16="http://schemas.microsoft.com/office/drawing/2014/main" val="270881897"/>
                    </a:ext>
                  </a:extLst>
                </a:gridCol>
                <a:gridCol w="7827230">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tx1"/>
                          </a:solidFill>
                          <a:effectLst/>
                          <a:latin typeface="+mn-lt"/>
                          <a:ea typeface="+mn-ea"/>
                          <a:cs typeface="+mn-cs"/>
                        </a:rPr>
                        <a:t>1) </a:t>
                      </a:r>
                      <a:r>
                        <a:rPr lang="zh-TW" altLang="en-US" sz="1600" kern="1200" dirty="0">
                          <a:solidFill>
                            <a:schemeClr val="tx1"/>
                          </a:solidFill>
                          <a:effectLst/>
                          <a:latin typeface="+mn-lt"/>
                          <a:ea typeface="+mn-ea"/>
                          <a:cs typeface="+mn-cs"/>
                        </a:rPr>
                        <a:t>有行銷、體驗、經營管理等</a:t>
                      </a:r>
                      <a:r>
                        <a:rPr lang="en-US" altLang="zh-TW" sz="1600" kern="1200" dirty="0">
                          <a:solidFill>
                            <a:schemeClr val="tx1"/>
                          </a:solidFill>
                          <a:effectLst/>
                          <a:latin typeface="+mn-lt"/>
                          <a:ea typeface="+mn-ea"/>
                          <a:cs typeface="+mn-cs"/>
                        </a:rPr>
                        <a:t>5G</a:t>
                      </a:r>
                      <a:r>
                        <a:rPr lang="zh-TW" altLang="en-US" sz="1600" kern="1200" dirty="0">
                          <a:solidFill>
                            <a:schemeClr val="tx1"/>
                          </a:solidFill>
                          <a:effectLst/>
                          <a:latin typeface="+mn-lt"/>
                          <a:ea typeface="+mn-ea"/>
                          <a:cs typeface="+mn-cs"/>
                        </a:rPr>
                        <a:t>應用需求的</a:t>
                      </a:r>
                      <a:r>
                        <a:rPr lang="zh-TW" altLang="en-US" sz="1800" b="1" kern="1200" dirty="0">
                          <a:solidFill>
                            <a:srgbClr val="0070C0"/>
                          </a:solidFill>
                          <a:latin typeface="+mn-lt"/>
                          <a:ea typeface="+mn-ea"/>
                          <a:cs typeface="+mn-cs"/>
                        </a:rPr>
                        <a:t>場域業者</a:t>
                      </a:r>
                      <a:r>
                        <a:rPr lang="en-US" altLang="zh-TW" sz="1600" b="1" kern="1200" dirty="0">
                          <a:solidFill>
                            <a:srgbClr val="0070C0"/>
                          </a:solidFill>
                          <a:latin typeface="+mn-lt"/>
                          <a:ea typeface="+mn-ea"/>
                          <a:cs typeface="+mn-cs"/>
                        </a:rPr>
                        <a:t>(</a:t>
                      </a:r>
                      <a:r>
                        <a:rPr lang="zh-TW" altLang="en-US" sz="1600" b="1" kern="1200" dirty="0">
                          <a:solidFill>
                            <a:srgbClr val="0070C0"/>
                          </a:solidFill>
                          <a:latin typeface="+mn-lt"/>
                          <a:ea typeface="+mn-ea"/>
                          <a:cs typeface="+mn-cs"/>
                        </a:rPr>
                        <a:t>零售</a:t>
                      </a:r>
                      <a:r>
                        <a:rPr lang="en-US" altLang="zh-TW" sz="1600" b="1" kern="1200" dirty="0">
                          <a:solidFill>
                            <a:srgbClr val="0070C0"/>
                          </a:solidFill>
                          <a:latin typeface="+mn-lt"/>
                          <a:ea typeface="+mn-ea"/>
                          <a:cs typeface="+mn-cs"/>
                        </a:rPr>
                        <a:t>/</a:t>
                      </a:r>
                      <a:r>
                        <a:rPr lang="zh-TW" altLang="en-US" sz="1600" b="1" kern="1200" dirty="0">
                          <a:solidFill>
                            <a:srgbClr val="0070C0"/>
                          </a:solidFill>
                          <a:latin typeface="+mn-lt"/>
                          <a:ea typeface="+mn-ea"/>
                          <a:cs typeface="+mn-cs"/>
                        </a:rPr>
                        <a:t>餐飲</a:t>
                      </a:r>
                      <a:r>
                        <a:rPr lang="en-US" altLang="zh-TW" sz="1600" b="1" kern="1200" dirty="0">
                          <a:solidFill>
                            <a:srgbClr val="0070C0"/>
                          </a:solidFill>
                          <a:latin typeface="+mn-lt"/>
                          <a:ea typeface="+mn-ea"/>
                          <a:cs typeface="+mn-cs"/>
                        </a:rPr>
                        <a:t>/</a:t>
                      </a:r>
                      <a:r>
                        <a:rPr lang="zh-TW" altLang="en-US" sz="1600" b="1" kern="1200" dirty="0">
                          <a:solidFill>
                            <a:srgbClr val="0070C0"/>
                          </a:solidFill>
                          <a:latin typeface="+mn-lt"/>
                          <a:ea typeface="+mn-ea"/>
                          <a:cs typeface="+mn-cs"/>
                        </a:rPr>
                        <a:t>旅遊景點</a:t>
                      </a:r>
                      <a:r>
                        <a:rPr lang="en-US" altLang="zh-TW" sz="1600" b="1" kern="1200" dirty="0">
                          <a:solidFill>
                            <a:srgbClr val="0070C0"/>
                          </a:solidFill>
                          <a:latin typeface="+mn-lt"/>
                          <a:ea typeface="+mn-ea"/>
                          <a:cs typeface="+mn-cs"/>
                        </a:rPr>
                        <a:t>…)</a:t>
                      </a:r>
                      <a:endParaRPr lang="en-US" altLang="zh-TW" sz="1800" b="1" kern="1200" dirty="0">
                        <a:solidFill>
                          <a:srgbClr val="0070C0"/>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tx1"/>
                          </a:solidFill>
                          <a:effectLst/>
                          <a:latin typeface="+mn-lt"/>
                          <a:ea typeface="+mn-ea"/>
                          <a:cs typeface="+mn-cs"/>
                        </a:rPr>
                        <a:t>2) </a:t>
                      </a:r>
                      <a:r>
                        <a:rPr lang="zh-TW" altLang="en-US" sz="1600" kern="1200" dirty="0">
                          <a:solidFill>
                            <a:schemeClr val="tx1"/>
                          </a:solidFill>
                          <a:effectLst/>
                          <a:latin typeface="+mn-lt"/>
                          <a:ea typeface="+mn-ea"/>
                          <a:cs typeface="+mn-cs"/>
                        </a:rPr>
                        <a:t>可導入多個場域</a:t>
                      </a:r>
                      <a:r>
                        <a:rPr lang="en-US" altLang="zh-TW" sz="1600" kern="1200" dirty="0">
                          <a:solidFill>
                            <a:schemeClr val="tx1"/>
                          </a:solidFill>
                          <a:effectLst/>
                          <a:latin typeface="+mn-lt"/>
                          <a:ea typeface="+mn-ea"/>
                          <a:cs typeface="+mn-cs"/>
                        </a:rPr>
                        <a:t>/</a:t>
                      </a:r>
                      <a:r>
                        <a:rPr lang="zh-TW" altLang="en-US" sz="1600" kern="1200" dirty="0">
                          <a:solidFill>
                            <a:schemeClr val="tx1"/>
                          </a:solidFill>
                          <a:effectLst/>
                          <a:latin typeface="+mn-lt"/>
                          <a:ea typeface="+mn-ea"/>
                          <a:cs typeface="+mn-cs"/>
                        </a:rPr>
                        <a:t>中小企業</a:t>
                      </a:r>
                      <a:r>
                        <a:rPr lang="en-US" altLang="zh-TW" sz="1600" kern="1200" dirty="0">
                          <a:solidFill>
                            <a:schemeClr val="tx1"/>
                          </a:solidFill>
                          <a:effectLst/>
                          <a:latin typeface="+mn-lt"/>
                          <a:ea typeface="+mn-ea"/>
                          <a:cs typeface="+mn-cs"/>
                        </a:rPr>
                        <a:t>/</a:t>
                      </a:r>
                      <a:r>
                        <a:rPr lang="zh-TW" altLang="en-US" sz="1600" kern="1200" dirty="0">
                          <a:solidFill>
                            <a:schemeClr val="tx1"/>
                          </a:solidFill>
                          <a:effectLst/>
                          <a:latin typeface="+mn-lt"/>
                          <a:ea typeface="+mn-ea"/>
                          <a:cs typeface="+mn-cs"/>
                        </a:rPr>
                        <a:t>店家之</a:t>
                      </a:r>
                      <a:r>
                        <a:rPr lang="en-US" altLang="zh-TW" sz="1800" b="1" kern="1200" dirty="0">
                          <a:solidFill>
                            <a:schemeClr val="tx1"/>
                          </a:solidFill>
                          <a:effectLst/>
                          <a:latin typeface="+mn-lt"/>
                          <a:ea typeface="+mn-ea"/>
                          <a:cs typeface="+mn-cs"/>
                        </a:rPr>
                        <a:t>5G</a:t>
                      </a:r>
                      <a:r>
                        <a:rPr lang="zh-TW" altLang="en-US" sz="1800" b="1" kern="1200" dirty="0">
                          <a:solidFill>
                            <a:schemeClr val="tx1"/>
                          </a:solidFill>
                          <a:effectLst/>
                          <a:latin typeface="+mn-lt"/>
                          <a:ea typeface="+mn-ea"/>
                          <a:cs typeface="+mn-cs"/>
                        </a:rPr>
                        <a:t>解決方案</a:t>
                      </a:r>
                      <a:r>
                        <a:rPr lang="en-US" altLang="zh-TW" sz="1400" b="1" kern="1200" dirty="0">
                          <a:solidFill>
                            <a:schemeClr val="tx1"/>
                          </a:solidFill>
                          <a:effectLst/>
                          <a:latin typeface="+mn-lt"/>
                          <a:ea typeface="+mn-ea"/>
                          <a:cs typeface="+mn-cs"/>
                        </a:rPr>
                        <a:t>(AI/</a:t>
                      </a:r>
                      <a:r>
                        <a:rPr lang="zh-TW" altLang="en-US" sz="1400" b="1" kern="1200" dirty="0">
                          <a:solidFill>
                            <a:schemeClr val="tx1"/>
                          </a:solidFill>
                          <a:effectLst/>
                          <a:latin typeface="+mn-lt"/>
                          <a:ea typeface="+mn-ea"/>
                          <a:cs typeface="+mn-cs"/>
                        </a:rPr>
                        <a:t>直播導購</a:t>
                      </a:r>
                      <a:r>
                        <a:rPr lang="en-US" altLang="zh-TW" sz="1400" b="1" kern="1200" dirty="0">
                          <a:solidFill>
                            <a:schemeClr val="tx1"/>
                          </a:solidFill>
                          <a:effectLst/>
                          <a:latin typeface="+mn-lt"/>
                          <a:ea typeface="+mn-ea"/>
                          <a:cs typeface="+mn-cs"/>
                        </a:rPr>
                        <a:t>/AR/VR/</a:t>
                      </a:r>
                      <a:r>
                        <a:rPr lang="zh-TW" altLang="en-US" sz="1400" b="1" kern="1200" dirty="0">
                          <a:solidFill>
                            <a:schemeClr val="tx1"/>
                          </a:solidFill>
                          <a:effectLst/>
                          <a:latin typeface="+mn-lt"/>
                          <a:ea typeface="+mn-ea"/>
                          <a:cs typeface="+mn-cs"/>
                        </a:rPr>
                        <a:t>跨屏互動遊戲</a:t>
                      </a:r>
                      <a:r>
                        <a:rPr lang="en-US" altLang="zh-TW" sz="1400" b="1" kern="1200" dirty="0">
                          <a:solidFill>
                            <a:schemeClr val="tx1"/>
                          </a:solidFill>
                          <a:effectLst/>
                          <a:latin typeface="+mn-lt"/>
                          <a:ea typeface="+mn-ea"/>
                          <a:cs typeface="+mn-cs"/>
                        </a:rPr>
                        <a:t>)</a:t>
                      </a:r>
                      <a:endParaRPr lang="en-US" altLang="zh-TW" sz="1800" b="1" kern="1200" dirty="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最高補助</a:t>
                      </a:r>
                      <a:r>
                        <a:rPr kumimoji="0" lang="en-US" altLang="zh-TW" sz="1800" b="0" i="0" u="none" strike="noStrike" kern="1200" cap="none" spc="0" normalizeH="0" baseline="0" noProof="0" dirty="0">
                          <a:ln>
                            <a:noFill/>
                          </a:ln>
                          <a:solidFill>
                            <a:srgbClr val="000000"/>
                          </a:solidFill>
                          <a:effectLst/>
                          <a:uLnTx/>
                          <a:uFillTx/>
                          <a:latin typeface="+mn-lt"/>
                          <a:ea typeface="+mn-ea"/>
                          <a:cs typeface="+mn-cs"/>
                        </a:rPr>
                        <a:t>50%</a:t>
                      </a: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a:t>
                      </a:r>
                      <a:r>
                        <a:rPr kumimoji="0" lang="en-US" altLang="zh-TW" sz="1800" b="0" i="0" u="none" strike="noStrike" kern="1200" cap="none" spc="0" normalizeH="0" baseline="0" noProof="0" dirty="0">
                          <a:ln>
                            <a:noFill/>
                          </a:ln>
                          <a:solidFill>
                            <a:srgbClr val="000000"/>
                          </a:solidFill>
                          <a:effectLst/>
                          <a:uLnTx/>
                          <a:uFillTx/>
                          <a:latin typeface="+mn-lt"/>
                          <a:ea typeface="+mn-ea"/>
                          <a:cs typeface="+mn-cs"/>
                        </a:rPr>
                        <a:t>NT$6</a:t>
                      </a:r>
                      <a:r>
                        <a:rPr kumimoji="0" lang="en-US" sz="1800" b="0" i="0" u="none" strike="noStrike" kern="1200" cap="none" spc="0" normalizeH="0" baseline="0" noProof="0" dirty="0">
                          <a:ln>
                            <a:noFill/>
                          </a:ln>
                          <a:solidFill>
                            <a:srgbClr val="000000"/>
                          </a:solidFill>
                          <a:effectLst/>
                          <a:uLnTx/>
                          <a:uFillTx/>
                          <a:latin typeface="+mn-lt"/>
                          <a:ea typeface="+mn-ea"/>
                          <a:cs typeface="+mn-cs"/>
                        </a:rPr>
                        <a:t>00</a:t>
                      </a: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萬</a:t>
                      </a: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rPr>
                        <a:t> </a:t>
                      </a:r>
                      <a:r>
                        <a:rPr kumimoji="0" lang="en-US" altLang="zh-TW" sz="1400" b="0" i="0" u="none" strike="noStrike" kern="1200" cap="none" spc="0" normalizeH="0" baseline="0" noProof="0" dirty="0">
                          <a:ln>
                            <a:noFill/>
                          </a:ln>
                          <a:solidFill>
                            <a:srgbClr val="FFFFFF">
                              <a:lumMod val="50000"/>
                            </a:srgbClr>
                          </a:solidFill>
                          <a:effectLst/>
                          <a:uLnTx/>
                          <a:uFillTx/>
                          <a:latin typeface="+mn-lt"/>
                          <a:ea typeface="+mn-ea"/>
                          <a:cs typeface="+mn-cs"/>
                        </a:rPr>
                        <a:t>(</a:t>
                      </a: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rPr>
                        <a:t>補助款≦自籌款≦實收資本額</a:t>
                      </a:r>
                      <a:r>
                        <a:rPr kumimoji="0" lang="en-US" altLang="zh-TW" sz="1400" b="0" i="0" u="none" strike="noStrike" kern="1200" cap="none" spc="0" normalizeH="0" baseline="0" noProof="0" dirty="0">
                          <a:ln>
                            <a:noFill/>
                          </a:ln>
                          <a:solidFill>
                            <a:srgbClr val="FFFFFF">
                              <a:lumMod val="50000"/>
                            </a:srgbClr>
                          </a:solidFill>
                          <a:effectLst/>
                          <a:uLnTx/>
                          <a:uFillTx/>
                          <a:latin typeface="+mn-lt"/>
                          <a:ea typeface="+mn-ea"/>
                          <a:cs typeface="+mn-cs"/>
                        </a:rPr>
                        <a:t>)</a:t>
                      </a:r>
                      <a:endParaRPr kumimoji="0" lang="en-US" sz="1400" b="0" i="0" u="none" strike="noStrike" kern="1200" cap="none" spc="0" normalizeH="0" baseline="0" noProof="0" dirty="0">
                        <a:ln>
                          <a:noFill/>
                        </a:ln>
                        <a:solidFill>
                          <a:srgbClr val="FFFFFF">
                            <a:lumMod val="50000"/>
                          </a:srgbClr>
                        </a:solidFill>
                        <a:effectLst/>
                        <a:uLnTx/>
                        <a:uFillTx/>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0" dirty="0"/>
                        <a:t>鼓勵業者</a:t>
                      </a:r>
                      <a:r>
                        <a:rPr lang="zh-TW" altLang="en-US" sz="1600" b="1" dirty="0"/>
                        <a:t>以大帶小</a:t>
                      </a:r>
                      <a:r>
                        <a:rPr lang="zh-TW" altLang="en-US" sz="1600" b="0" dirty="0"/>
                        <a:t>，帶動中小企業參與</a:t>
                      </a:r>
                      <a:r>
                        <a:rPr lang="zh-TW" altLang="en-US" sz="1600" dirty="0"/>
                        <a:t>：針對場域與中小企業需求，發展整合性</a:t>
                      </a:r>
                      <a:r>
                        <a:rPr lang="en-US" altLang="zh-TW" sz="1600" dirty="0"/>
                        <a:t>5G</a:t>
                      </a:r>
                      <a:r>
                        <a:rPr lang="zh-TW" altLang="en-US" sz="1600" dirty="0"/>
                        <a:t>應用服務方案，形成場域營運之服務特色，推動場域業者與解決方案業者之長期合作模式，透過輔導資源、協作機制及推廣。</a:t>
                      </a:r>
                      <a:endParaRPr lang="en-US" altLang="zh-TW"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r>
                        <a:rPr lang="zh-TW" altLang="en-US" dirty="0"/>
                        <a:t>成功案例</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l">
                        <a:buNone/>
                      </a:pPr>
                      <a:r>
                        <a:rPr lang="zh-TW" altLang="en-US" sz="1600" dirty="0"/>
                        <a:t>提案計畫內容應敘明：價值鏈團隊組成、未來營運主體、長期營運規劃等，建立未來</a:t>
                      </a:r>
                      <a:r>
                        <a:rPr lang="en-US" altLang="zh-TW" sz="1600" dirty="0"/>
                        <a:t>5G</a:t>
                      </a:r>
                      <a:r>
                        <a:rPr lang="zh-TW" altLang="en-US" sz="1600" dirty="0"/>
                        <a:t>應用方案的商轉</a:t>
                      </a:r>
                      <a:r>
                        <a:rPr lang="en-US" altLang="zh-TW" sz="1600" dirty="0"/>
                        <a:t>(</a:t>
                      </a:r>
                      <a:r>
                        <a:rPr lang="zh-TW" altLang="en-US" sz="1600" dirty="0"/>
                        <a:t>租賃或購置</a:t>
                      </a:r>
                      <a:r>
                        <a:rPr lang="en-US" altLang="zh-TW" sz="1600" dirty="0"/>
                        <a:t>)</a:t>
                      </a:r>
                      <a:r>
                        <a:rPr lang="zh-TW" altLang="en-US" sz="1600" dirty="0"/>
                        <a:t>收費機制，設計中小企業願意主動參與或導入的創新商業模式，以確保提案內容得以持續經營。</a:t>
                      </a:r>
                      <a:endParaRPr lang="en-US" altLang="zh-TW" sz="1600" dirty="0"/>
                    </a:p>
                    <a:p>
                      <a:pPr marL="285750" indent="-285750" algn="l">
                        <a:buFont typeface="Arial" panose="020B0604020202020204" pitchFamily="34" charset="0"/>
                        <a:buChar char="•"/>
                      </a:pPr>
                      <a:r>
                        <a:rPr lang="zh-TW" altLang="en-US" sz="1600" kern="1200" dirty="0">
                          <a:solidFill>
                            <a:schemeClr val="tx1"/>
                          </a:solidFill>
                          <a:latin typeface="+mn-lt"/>
                          <a:ea typeface="+mn-ea"/>
                          <a:cs typeface="+mn-cs"/>
                        </a:rPr>
                        <a:t>必要</a:t>
                      </a:r>
                      <a:r>
                        <a:rPr lang="en-US" altLang="zh-TW" sz="1600" kern="1200" dirty="0">
                          <a:solidFill>
                            <a:schemeClr val="tx1"/>
                          </a:solidFill>
                          <a:latin typeface="+mn-lt"/>
                          <a:ea typeface="+mn-ea"/>
                          <a:cs typeface="+mn-cs"/>
                        </a:rPr>
                        <a:t>KPI</a:t>
                      </a:r>
                      <a:r>
                        <a:rPr lang="zh-TW" altLang="en-US" sz="1600" kern="1200" dirty="0">
                          <a:solidFill>
                            <a:schemeClr val="tx1"/>
                          </a:solidFill>
                          <a:latin typeface="+mn-lt"/>
                          <a:ea typeface="+mn-ea"/>
                          <a:cs typeface="+mn-cs"/>
                        </a:rPr>
                        <a:t>：帶動至少</a:t>
                      </a:r>
                      <a:r>
                        <a:rPr lang="en-US" altLang="zh-TW" sz="1600" kern="1200" dirty="0">
                          <a:solidFill>
                            <a:schemeClr val="tx1"/>
                          </a:solidFill>
                          <a:latin typeface="+mn-lt"/>
                          <a:ea typeface="+mn-ea"/>
                          <a:cs typeface="+mn-cs"/>
                        </a:rPr>
                        <a:t>100</a:t>
                      </a:r>
                      <a:r>
                        <a:rPr lang="zh-TW" altLang="en-US" sz="1600" kern="1200" dirty="0">
                          <a:solidFill>
                            <a:schemeClr val="tx1"/>
                          </a:solidFill>
                          <a:latin typeface="+mn-lt"/>
                          <a:ea typeface="+mn-ea"/>
                          <a:cs typeface="+mn-cs"/>
                        </a:rPr>
                        <a:t>家中小企業</a:t>
                      </a:r>
                      <a:r>
                        <a:rPr lang="en-US" altLang="zh-TW" sz="1600" kern="1200" dirty="0">
                          <a:solidFill>
                            <a:schemeClr val="tx1"/>
                          </a:solidFill>
                          <a:latin typeface="+mn-lt"/>
                          <a:ea typeface="+mn-ea"/>
                          <a:cs typeface="+mn-cs"/>
                        </a:rPr>
                        <a:t>/</a:t>
                      </a:r>
                      <a:r>
                        <a:rPr lang="zh-TW" altLang="en-US" sz="1600" kern="1200" dirty="0">
                          <a:solidFill>
                            <a:schemeClr val="tx1"/>
                          </a:solidFill>
                          <a:latin typeface="+mn-lt"/>
                          <a:ea typeface="+mn-ea"/>
                          <a:cs typeface="+mn-cs"/>
                        </a:rPr>
                        <a:t>店家</a:t>
                      </a:r>
                      <a:r>
                        <a:rPr kumimoji="0" lang="en-US" altLang="zh-TW" sz="1400" b="0" i="0" u="none" strike="noStrike" kern="1200" cap="none" spc="0" normalizeH="0" baseline="0" dirty="0">
                          <a:ln>
                            <a:noFill/>
                          </a:ln>
                          <a:solidFill>
                            <a:srgbClr val="FFFFFF">
                              <a:lumMod val="50000"/>
                            </a:srgbClr>
                          </a:solidFill>
                          <a:effectLst/>
                          <a:uLnTx/>
                          <a:uFillTx/>
                          <a:latin typeface="+mn-lt"/>
                          <a:ea typeface="+mn-ea"/>
                          <a:cs typeface="+mn-cs"/>
                        </a:rPr>
                        <a:t>(</a:t>
                      </a:r>
                      <a:r>
                        <a:rPr kumimoji="0" lang="zh-TW" altLang="en-US" sz="1400" b="0" i="0" u="none" strike="noStrike" kern="1200" cap="none" spc="0" normalizeH="0" baseline="0" dirty="0">
                          <a:ln>
                            <a:noFill/>
                          </a:ln>
                          <a:solidFill>
                            <a:srgbClr val="FFFFFF">
                              <a:lumMod val="50000"/>
                            </a:srgbClr>
                          </a:solidFill>
                          <a:effectLst/>
                          <a:uLnTx/>
                          <a:uFillTx/>
                          <a:latin typeface="+mn-lt"/>
                          <a:ea typeface="+mn-ea"/>
                          <a:cs typeface="+mn-cs"/>
                        </a:rPr>
                        <a:t>統一編號</a:t>
                      </a:r>
                      <a:r>
                        <a:rPr kumimoji="0" lang="en-US" altLang="zh-TW" sz="1400" b="0" i="0" u="none" strike="noStrike" kern="1200" cap="none" spc="0" normalizeH="0" baseline="0" dirty="0">
                          <a:ln>
                            <a:noFill/>
                          </a:ln>
                          <a:solidFill>
                            <a:srgbClr val="FFFFFF">
                              <a:lumMod val="50000"/>
                            </a:srgbClr>
                          </a:solidFill>
                          <a:effectLst/>
                          <a:uLnTx/>
                          <a:uFillTx/>
                          <a:latin typeface="+mn-lt"/>
                          <a:ea typeface="+mn-ea"/>
                          <a:cs typeface="+mn-cs"/>
                        </a:rPr>
                        <a:t>)</a:t>
                      </a:r>
                      <a:r>
                        <a:rPr lang="zh-TW" altLang="en-US" sz="1600" kern="1200" dirty="0">
                          <a:solidFill>
                            <a:schemeClr val="tx1"/>
                          </a:solidFill>
                          <a:latin typeface="+mn-lt"/>
                          <a:ea typeface="+mn-ea"/>
                          <a:cs typeface="+mn-cs"/>
                        </a:rPr>
                        <a:t>、至少</a:t>
                      </a:r>
                      <a:r>
                        <a:rPr lang="en-US" altLang="zh-TW" sz="1600" kern="1200" dirty="0">
                          <a:solidFill>
                            <a:schemeClr val="tx1"/>
                          </a:solidFill>
                          <a:latin typeface="+mn-lt"/>
                          <a:ea typeface="+mn-ea"/>
                          <a:cs typeface="+mn-cs"/>
                        </a:rPr>
                        <a:t>2000</a:t>
                      </a:r>
                      <a:r>
                        <a:rPr lang="zh-TW" altLang="en-US" sz="1600" kern="1200" dirty="0">
                          <a:solidFill>
                            <a:schemeClr val="tx1"/>
                          </a:solidFill>
                          <a:latin typeface="+mn-lt"/>
                          <a:ea typeface="+mn-ea"/>
                          <a:cs typeface="+mn-cs"/>
                        </a:rPr>
                        <a:t>萬元產業效益</a:t>
                      </a:r>
                      <a:r>
                        <a:rPr kumimoji="0" lang="en-US" altLang="zh-TW" sz="1400" b="0" i="0" u="none" strike="noStrike" kern="1200" cap="none" spc="0" normalizeH="0" baseline="0" dirty="0">
                          <a:ln>
                            <a:noFill/>
                          </a:ln>
                          <a:solidFill>
                            <a:srgbClr val="FFFFFF">
                              <a:lumMod val="50000"/>
                            </a:srgbClr>
                          </a:solidFill>
                          <a:effectLst/>
                          <a:uLnTx/>
                          <a:uFillTx/>
                          <a:latin typeface="+mn-lt"/>
                          <a:ea typeface="+mn-ea"/>
                          <a:cs typeface="+mn-cs"/>
                        </a:rPr>
                        <a:t>(</a:t>
                      </a:r>
                      <a:r>
                        <a:rPr kumimoji="0" lang="zh-TW" altLang="en-US" sz="1400" b="0" i="0" u="none" strike="noStrike" kern="1200" cap="none" spc="0" normalizeH="0" baseline="0" dirty="0">
                          <a:ln>
                            <a:noFill/>
                          </a:ln>
                          <a:solidFill>
                            <a:srgbClr val="FFFFFF">
                              <a:lumMod val="50000"/>
                            </a:srgbClr>
                          </a:solidFill>
                          <a:effectLst/>
                          <a:uLnTx/>
                          <a:uFillTx/>
                          <a:latin typeface="+mn-lt"/>
                          <a:ea typeface="+mn-ea"/>
                          <a:cs typeface="+mn-cs"/>
                        </a:rPr>
                        <a:t>營收</a:t>
                      </a:r>
                      <a:r>
                        <a:rPr kumimoji="0" lang="en-US" altLang="zh-TW" sz="1400" b="0" i="0" u="none" strike="noStrike" kern="1200" cap="none" spc="0" normalizeH="0" baseline="0" dirty="0">
                          <a:ln>
                            <a:noFill/>
                          </a:ln>
                          <a:solidFill>
                            <a:srgbClr val="FFFFFF">
                              <a:lumMod val="50000"/>
                            </a:srgbClr>
                          </a:solidFill>
                          <a:effectLst/>
                          <a:uLnTx/>
                          <a:uFillTx/>
                          <a:latin typeface="+mn-lt"/>
                          <a:ea typeface="+mn-ea"/>
                          <a:cs typeface="+mn-cs"/>
                        </a:rPr>
                        <a:t>)</a:t>
                      </a:r>
                      <a:endParaRPr kumimoji="0" lang="en-US" sz="1400" b="0" i="0" u="none" strike="noStrike" kern="1200" cap="none" spc="0" normalizeH="0" baseline="0" dirty="0">
                        <a:ln>
                          <a:noFill/>
                        </a:ln>
                        <a:solidFill>
                          <a:srgbClr val="FFFFFF">
                            <a:lumMod val="50000"/>
                          </a:srgbClr>
                        </a:solidFill>
                        <a:effectLst/>
                        <a:uLnTx/>
                        <a:uFillTx/>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3073290927"/>
              </p:ext>
            </p:extLst>
          </p:nvPr>
        </p:nvGraphicFramePr>
        <p:xfrm>
          <a:off x="10477296" y="323818"/>
          <a:ext cx="1516039" cy="3001256"/>
        </p:xfrm>
        <a:graphic>
          <a:graphicData uri="http://schemas.openxmlformats.org/drawingml/2006/table">
            <a:tbl>
              <a:tblPr firstRow="1" bandRow="1">
                <a:tableStyleId>{5940675A-B579-460E-94D1-54222C63F5DA}</a:tableStyleId>
              </a:tblPr>
              <a:tblGrid>
                <a:gridCol w="151603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sz="1050" dirty="0">
                          <a:solidFill>
                            <a:schemeClr val="tx1"/>
                          </a:solidFill>
                        </a:rPr>
                        <a:t>113/10/11~</a:t>
                      </a:r>
                      <a:r>
                        <a:rPr lang="en-US" sz="1050" b="1" dirty="0">
                          <a:solidFill>
                            <a:srgbClr val="FF0000"/>
                          </a:solidFill>
                        </a:rPr>
                        <a:t>12/2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即日起</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fontAlgn="t"/>
                      <a:r>
                        <a:rPr lang="zh-TW" altLang="en-US" sz="1050" kern="1200" dirty="0">
                          <a:solidFill>
                            <a:schemeClr val="tx1"/>
                          </a:solidFill>
                          <a:latin typeface="+mn-lt"/>
                          <a:ea typeface="+mn-ea"/>
                          <a:cs typeface="+mn-cs"/>
                        </a:rPr>
                        <a:t>經濟部</a:t>
                      </a:r>
                      <a:endParaRPr lang="en-US" altLang="zh-TW" sz="1050" kern="1200" dirty="0">
                        <a:solidFill>
                          <a:schemeClr val="tx1"/>
                        </a:solidFill>
                        <a:latin typeface="+mn-lt"/>
                        <a:ea typeface="+mn-ea"/>
                        <a:cs typeface="+mn-cs"/>
                      </a:endParaRPr>
                    </a:p>
                    <a:p>
                      <a:pPr algn="ctr" fontAlgn="t"/>
                      <a:r>
                        <a:rPr lang="zh-TW" altLang="en-US" sz="1050" kern="1200" dirty="0">
                          <a:solidFill>
                            <a:schemeClr val="tx1"/>
                          </a:solidFill>
                          <a:latin typeface="+mn-lt"/>
                          <a:ea typeface="+mn-ea"/>
                          <a:cs typeface="+mn-cs"/>
                        </a:rPr>
                        <a:t>中小及新創企業署</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100" u="sng" kern="1200" dirty="0">
                          <a:solidFill>
                            <a:schemeClr val="tx1"/>
                          </a:solidFill>
                          <a:effectLst/>
                          <a:latin typeface="+mn-lt"/>
                          <a:ea typeface="+mn-ea"/>
                          <a:cs typeface="+mn-cs"/>
                          <a:hlinkClick r:id="rId3"/>
                        </a:rPr>
                        <a:t>公告網頁</a:t>
                      </a:r>
                      <a:endParaRPr lang="en-US" altLang="zh-TW" sz="1100" u="sng" kern="1200" dirty="0">
                        <a:solidFill>
                          <a:schemeClr val="tx1"/>
                        </a:solidFill>
                        <a:effectLst/>
                        <a:latin typeface="+mn-lt"/>
                        <a:ea typeface="+mn-ea"/>
                        <a:cs typeface="+mn-cs"/>
                        <a:hlinkClick r:id="rId4"/>
                      </a:endParaRPr>
                    </a:p>
                    <a:p>
                      <a:pPr algn="ctr"/>
                      <a:r>
                        <a:rPr lang="zh-TW" altLang="en-US" sz="1100" u="sng" kern="1200" dirty="0">
                          <a:solidFill>
                            <a:schemeClr val="tx1"/>
                          </a:solidFill>
                          <a:effectLst/>
                          <a:latin typeface="+mn-lt"/>
                          <a:ea typeface="+mn-ea"/>
                          <a:cs typeface="+mn-cs"/>
                          <a:hlinkClick r:id="rId4"/>
                        </a:rPr>
                        <a:t>提案說明會報名</a:t>
                      </a:r>
                      <a:endParaRPr lang="en-US" altLang="zh-TW" sz="1100" u="sng" kern="1200" dirty="0">
                        <a:solidFill>
                          <a:schemeClr val="tx1"/>
                        </a:solidFill>
                        <a:effectLst/>
                        <a:latin typeface="+mn-lt"/>
                        <a:ea typeface="+mn-ea"/>
                        <a:cs typeface="+mn-cs"/>
                      </a:endParaRPr>
                    </a:p>
                    <a:p>
                      <a:pPr algn="ctr"/>
                      <a:r>
                        <a:rPr lang="zh-TW" altLang="en-US" sz="1100" u="sng" kern="1200" dirty="0">
                          <a:solidFill>
                            <a:schemeClr val="tx1"/>
                          </a:solidFill>
                          <a:effectLst/>
                          <a:latin typeface="+mn-lt"/>
                          <a:ea typeface="+mn-ea"/>
                          <a:cs typeface="+mn-cs"/>
                          <a:hlinkClick r:id="rId5"/>
                        </a:rPr>
                        <a:t>申請須知</a:t>
                      </a:r>
                      <a:endParaRPr lang="en-US" sz="1100" u="sng" kern="1200" dirty="0">
                        <a:solidFill>
                          <a:schemeClr val="tx1"/>
                        </a:solidFill>
                        <a:effectLst/>
                        <a:latin typeface="+mn-lt"/>
                        <a:ea typeface="+mn-ea"/>
                        <a:cs typeface="+mn-cs"/>
                        <a:hlinkClick r:id="" action="ppaction://noaction"/>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zh-TW" altLang="en-US" sz="2000" dirty="0"/>
              <a:t>擴大中小企業</a:t>
            </a:r>
            <a:r>
              <a:rPr lang="en-US" altLang="zh-TW" dirty="0">
                <a:solidFill>
                  <a:srgbClr val="2B3643"/>
                </a:solidFill>
              </a:rPr>
              <a:t>5G</a:t>
            </a:r>
            <a:r>
              <a:rPr lang="zh-TW" altLang="en-US" dirty="0">
                <a:solidFill>
                  <a:srgbClr val="2B3643"/>
                </a:solidFill>
              </a:rPr>
              <a:t>創新服務</a:t>
            </a:r>
            <a:r>
              <a:rPr lang="zh-TW" altLang="en-US" sz="2000" dirty="0"/>
              <a:t>應用計畫</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a:t>
            </a:r>
            <a:r>
              <a:rPr lang="zh-TW" altLang="en-US" b="1" dirty="0">
                <a:solidFill>
                  <a:srgbClr val="FFFFFF"/>
                </a:solidFill>
                <a:latin typeface="Amazon Ember"/>
              </a:rPr>
              <a:t>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TextBox 14">
            <a:hlinkClick r:id="rId6" action="ppaction://hlinksldjump"/>
            <a:extLst>
              <a:ext uri="{FF2B5EF4-FFF2-40B4-BE49-F238E27FC236}">
                <a16:creationId xmlns:a16="http://schemas.microsoft.com/office/drawing/2014/main" id="{38334A12-044C-4D18-8C5E-02D9538157B6}"/>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9" name="TextBox 8">
            <a:hlinkClick r:id="rId7" action="ppaction://hlinksldjump"/>
            <a:extLst>
              <a:ext uri="{FF2B5EF4-FFF2-40B4-BE49-F238E27FC236}">
                <a16:creationId xmlns:a16="http://schemas.microsoft.com/office/drawing/2014/main" id="{106BD921-EF65-9733-ED5C-3BD8B9744B57}"/>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8" action="ppaction://hlinksldjump"/>
            <a:extLst>
              <a:ext uri="{FF2B5EF4-FFF2-40B4-BE49-F238E27FC236}">
                <a16:creationId xmlns:a16="http://schemas.microsoft.com/office/drawing/2014/main" id="{4E19C274-2C5D-93FC-0C17-08E1569D4895}"/>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數位轉型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3154915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600" y="1447132"/>
          <a:ext cx="9576202" cy="3966116"/>
        </p:xfrm>
        <a:graphic>
          <a:graphicData uri="http://schemas.openxmlformats.org/drawingml/2006/table">
            <a:tbl>
              <a:tblPr firstRow="1" bandRow="1">
                <a:tableStyleId>{5940675A-B579-460E-94D1-54222C63F5DA}</a:tableStyleId>
              </a:tblPr>
              <a:tblGrid>
                <a:gridCol w="2040467">
                  <a:extLst>
                    <a:ext uri="{9D8B030D-6E8A-4147-A177-3AD203B41FA5}">
                      <a16:colId xmlns:a16="http://schemas.microsoft.com/office/drawing/2014/main" val="270881897"/>
                    </a:ext>
                  </a:extLst>
                </a:gridCol>
                <a:gridCol w="7535735">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dirty="0">
                          <a:solidFill>
                            <a:srgbClr val="0070C0"/>
                          </a:solidFill>
                          <a:effectLst/>
                        </a:rPr>
                        <a:t>#</a:t>
                      </a:r>
                      <a:r>
                        <a:rPr lang="zh-TW" altLang="en-US" sz="1800" b="1" dirty="0">
                          <a:solidFill>
                            <a:srgbClr val="0070C0"/>
                          </a:solidFill>
                          <a:effectLst/>
                        </a:rPr>
                        <a:t>製造業</a:t>
                      </a:r>
                      <a:r>
                        <a:rPr lang="zh-TW" altLang="en-US" sz="1800" dirty="0">
                          <a:effectLst/>
                        </a:rPr>
                        <a:t> 經常雇用員工</a:t>
                      </a:r>
                      <a:r>
                        <a:rPr lang="zh-TW" altLang="en-US" sz="1800" kern="1200" dirty="0">
                          <a:solidFill>
                            <a:schemeClr val="tx1"/>
                          </a:solidFill>
                          <a:effectLst/>
                          <a:latin typeface="+mn-lt"/>
                          <a:ea typeface="+mn-ea"/>
                          <a:cs typeface="+mn-cs"/>
                        </a:rPr>
                        <a:t>數</a:t>
                      </a:r>
                      <a:r>
                        <a:rPr lang="en-US" altLang="zh-TW" sz="1800" b="1" u="sng" dirty="0">
                          <a:effectLst/>
                        </a:rPr>
                        <a:t>9</a:t>
                      </a:r>
                      <a:r>
                        <a:rPr lang="zh-TW" altLang="en-US" sz="1800" b="1" u="sng" dirty="0">
                          <a:effectLst/>
                        </a:rPr>
                        <a:t>人以下</a:t>
                      </a:r>
                      <a:r>
                        <a:rPr lang="zh-TW" altLang="en-US" sz="1800" dirty="0">
                          <a:effectLst/>
                        </a:rPr>
                        <a:t>之中小企業，具</a:t>
                      </a:r>
                      <a:r>
                        <a:rPr lang="zh-TW" altLang="en-US" sz="1800" b="1" dirty="0">
                          <a:effectLst/>
                        </a:rPr>
                        <a:t>工廠登記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最高補助</a:t>
                      </a:r>
                      <a:r>
                        <a:rPr lang="en-US" altLang="zh-TW" dirty="0"/>
                        <a:t>50%</a:t>
                      </a:r>
                      <a:r>
                        <a:rPr lang="zh-TW" altLang="en-US" dirty="0"/>
                        <a:t>，上限</a:t>
                      </a:r>
                      <a:r>
                        <a:rPr lang="en-US" altLang="zh-TW" dirty="0"/>
                        <a:t>NT$300</a:t>
                      </a:r>
                      <a:r>
                        <a:rPr lang="zh-TW" altLang="en-US" dirty="0"/>
                        <a:t>萬</a:t>
                      </a:r>
                      <a:endParaRPr lang="en-US" altLang="zh-TW"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rPr>
                        <a:t>符合其中一項標的</a:t>
                      </a:r>
                      <a:r>
                        <a:rPr lang="zh-TW" altLang="en-US" sz="1400" kern="1200" dirty="0">
                          <a:solidFill>
                            <a:schemeClr val="bg1">
                              <a:lumMod val="50000"/>
                            </a:schemeClr>
                          </a:solidFill>
                          <a:effectLst/>
                          <a:latin typeface="+mn-lt"/>
                          <a:ea typeface="+mn-ea"/>
                          <a:cs typeface="+mn-cs"/>
                        </a:rPr>
                        <a:t>  </a:t>
                      </a:r>
                      <a:r>
                        <a:rPr lang="zh-TW" altLang="en-US" sz="1800" b="1" dirty="0">
                          <a:solidFill>
                            <a:schemeClr val="accent1"/>
                          </a:solidFill>
                          <a:effectLst/>
                        </a:rPr>
                        <a:t>智慧化</a:t>
                      </a:r>
                      <a:r>
                        <a:rPr lang="zh-TW" altLang="en-US" sz="1800" dirty="0">
                          <a:effectLst/>
                        </a:rPr>
                        <a:t>：智慧製造、營運管理優化</a:t>
                      </a:r>
                      <a:endParaRPr lang="en-US" altLang="zh-TW" sz="18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rPr>
                        <a:t>                         低碳化：碳排放減量、低碳技術導入</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r>
                        <a:rPr lang="zh-TW" altLang="en-US" dirty="0"/>
                        <a:t>成功案例</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rPr>
                        <a:t>智慧化：運用數位化管理、物聯網、人工智慧等智慧技術元素</a:t>
                      </a:r>
                      <a:endParaRPr lang="en-US" altLang="zh-TW" sz="18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rPr>
                        <a:t>低碳化：低碳製程、節能減碳與熱能回收利用、耗能設備汰換等方式</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2029328284"/>
              </p:ext>
            </p:extLst>
          </p:nvPr>
        </p:nvGraphicFramePr>
        <p:xfrm>
          <a:off x="10392627" y="323818"/>
          <a:ext cx="1692000" cy="2858295"/>
        </p:xfrm>
        <a:graphic>
          <a:graphicData uri="http://schemas.openxmlformats.org/drawingml/2006/table">
            <a:tbl>
              <a:tblPr firstRow="1" bandRow="1">
                <a:tableStyleId>{5940675A-B579-460E-94D1-54222C63F5DA}</a:tableStyleId>
              </a:tblPr>
              <a:tblGrid>
                <a:gridCol w="1692000">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zh-TW" altLang="en-US" sz="1050" b="1" dirty="0">
                          <a:solidFill>
                            <a:srgbClr val="FF0000"/>
                          </a:solidFill>
                        </a:rPr>
                        <a:t>預計</a:t>
                      </a:r>
                      <a:r>
                        <a:rPr lang="en-US" altLang="zh-TW" sz="1050" b="1" dirty="0">
                          <a:solidFill>
                            <a:srgbClr val="FF0000"/>
                          </a:solidFill>
                        </a:rPr>
                        <a:t>2025Q1</a:t>
                      </a:r>
                      <a:r>
                        <a:rPr lang="zh-TW" altLang="en-US" sz="1050" b="1" dirty="0">
                          <a:solidFill>
                            <a:srgbClr val="FF0000"/>
                          </a:solidFill>
                        </a:rPr>
                        <a:t>公告</a:t>
                      </a:r>
                      <a:endParaRPr lang="en-US" altLang="zh-TW" sz="1050" b="1" dirty="0">
                        <a:solidFill>
                          <a:srgbClr val="FF0000"/>
                        </a:solidFill>
                      </a:endParaRPr>
                    </a:p>
                    <a:p>
                      <a:pPr algn="ctr"/>
                      <a:r>
                        <a:rPr lang="en-US" altLang="zh-TW" sz="1050" b="0" dirty="0">
                          <a:solidFill>
                            <a:schemeClr val="tx1"/>
                          </a:solidFill>
                        </a:rPr>
                        <a:t>(112/12/29-</a:t>
                      </a:r>
                      <a:r>
                        <a:rPr lang="zh-TW" altLang="en-US" sz="1050" b="0" dirty="0">
                          <a:solidFill>
                            <a:schemeClr val="tx1"/>
                          </a:solidFill>
                        </a:rPr>
                        <a:t>經費用罄</a:t>
                      </a:r>
                      <a:r>
                        <a:rPr lang="en-US" altLang="zh-TW" sz="1050" b="0" dirty="0">
                          <a:solidFill>
                            <a:schemeClr val="tx1"/>
                          </a:solidFill>
                        </a:rPr>
                        <a:t>)</a:t>
                      </a:r>
                      <a:endParaRPr lang="en-US" altLang="zh-TW" sz="1050" b="1"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50" dirty="0"/>
                        <a:t>即日起 </a:t>
                      </a:r>
                      <a:r>
                        <a:rPr lang="en-US" altLang="zh-TW" sz="1050" dirty="0"/>
                        <a:t>(1.5</a:t>
                      </a:r>
                      <a:r>
                        <a:rPr lang="zh-TW" altLang="en-US" sz="1050" dirty="0"/>
                        <a:t>個月</a:t>
                      </a:r>
                      <a:r>
                        <a:rPr lang="en-US" altLang="zh-TW" sz="1050" dirty="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rPr>
                        <a:t>經濟部中小及新創企業署</a:t>
                      </a:r>
                      <a:endParaRPr lang="en-US" altLang="zh-TW" sz="1050"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rPr>
                        <a:t>產業競爭力發展中心</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hlinkClick r:id="rId3"/>
                        </a:rPr>
                        <a:t>申請須知</a:t>
                      </a:r>
                      <a:br>
                        <a:rPr lang="zh-TW" altLang="en-US" sz="1050" dirty="0">
                          <a:effectLst/>
                          <a:hlinkClick r:id="rId3"/>
                        </a:rPr>
                      </a:br>
                      <a:r>
                        <a:rPr lang="zh-TW" altLang="en-US" sz="1050" dirty="0">
                          <a:effectLst/>
                          <a:hlinkClick r:id="rId3"/>
                        </a:rPr>
                        <a:t>說明會簡報</a:t>
                      </a:r>
                      <a:endParaRPr lang="zh-TW" altLang="en-US" sz="1050"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zh-TW" altLang="en-US" sz="2000" dirty="0"/>
              <a:t>中小型</a:t>
            </a:r>
            <a:r>
              <a:rPr lang="zh-TW" altLang="en-US" dirty="0"/>
              <a:t>製造業</a:t>
            </a:r>
            <a:r>
              <a:rPr lang="en-US" altLang="zh-TW" dirty="0"/>
              <a:t>(≤9</a:t>
            </a:r>
            <a:r>
              <a:rPr lang="zh-TW" altLang="en-US" dirty="0"/>
              <a:t>人</a:t>
            </a:r>
            <a:r>
              <a:rPr lang="en-US" altLang="zh-TW" dirty="0"/>
              <a:t>) </a:t>
            </a:r>
            <a:r>
              <a:rPr lang="zh-TW" altLang="en-US" sz="2000" dirty="0"/>
              <a:t>低碳及智慧化升級轉型補助作業</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fld id="{EB4B8DE2-A4E8-46E4-8BBF-D75455EFF32C}" type="slidenum">
              <a:rPr lang="en-US" smtClean="0"/>
              <a:pPr/>
              <a:t>33</a:t>
            </a:fld>
            <a:endParaRPr lang="en-US" dirty="0"/>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補助對象</a:t>
            </a:r>
            <a:endParaRPr lang="en-US" b="1" dirty="0">
              <a:solidFill>
                <a:schemeClr val="bg1"/>
              </a:solidFill>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補助金額</a:t>
            </a:r>
            <a:endParaRPr lang="en-US" b="1" dirty="0">
              <a:solidFill>
                <a:schemeClr val="bg1"/>
              </a:solidFill>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補助條件</a:t>
            </a:r>
            <a:endParaRPr lang="en-US" b="1" dirty="0">
              <a:solidFill>
                <a:schemeClr val="bg1"/>
              </a:solidFill>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提案方向</a:t>
            </a:r>
            <a:endParaRPr lang="en-US" b="1" dirty="0">
              <a:solidFill>
                <a:schemeClr val="bg1"/>
              </a:solidFill>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計畫提交時程</a:t>
            </a:r>
            <a:endParaRPr lang="en-US" sz="1000" b="1" dirty="0">
              <a:solidFill>
                <a:schemeClr val="bg1"/>
              </a:solidFill>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建議開始準備</a:t>
            </a:r>
            <a:endParaRPr lang="en-US" sz="1000" b="1" dirty="0">
              <a:solidFill>
                <a:schemeClr val="bg1"/>
              </a:solidFill>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主辦單位</a:t>
            </a:r>
            <a:endParaRPr lang="en-US" sz="1000" b="1" dirty="0">
              <a:solidFill>
                <a:schemeClr val="bg1"/>
              </a:solidFill>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參考資料</a:t>
            </a:r>
            <a:endParaRPr lang="en-US" sz="1000" b="1" dirty="0">
              <a:solidFill>
                <a:schemeClr val="bg1"/>
              </a:solidFill>
            </a:endParaRPr>
          </a:p>
        </p:txBody>
      </p:sp>
      <p:sp>
        <p:nvSpPr>
          <p:cNvPr id="15" name="TextBox 14">
            <a:hlinkClick r:id="rId4" action="ppaction://hlinksldjump"/>
            <a:extLst>
              <a:ext uri="{FF2B5EF4-FFF2-40B4-BE49-F238E27FC236}">
                <a16:creationId xmlns:a16="http://schemas.microsoft.com/office/drawing/2014/main" id="{8885ED36-D960-40E7-8EA3-DBEC022D3A11}"/>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5" action="ppaction://hlinksldjump"/>
            <a:extLst>
              <a:ext uri="{FF2B5EF4-FFF2-40B4-BE49-F238E27FC236}">
                <a16:creationId xmlns:a16="http://schemas.microsoft.com/office/drawing/2014/main" id="{83D31DC3-4DDE-AF91-75EE-80E3341696C8}"/>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6" action="ppaction://hlinksldjump"/>
            <a:extLst>
              <a:ext uri="{FF2B5EF4-FFF2-40B4-BE49-F238E27FC236}">
                <a16:creationId xmlns:a16="http://schemas.microsoft.com/office/drawing/2014/main" id="{4F3FAFD7-A583-87BB-999B-D0365C502049}"/>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數位轉型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1498326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867697" cy="4666587"/>
        </p:xfrm>
        <a:graphic>
          <a:graphicData uri="http://schemas.openxmlformats.org/drawingml/2006/table">
            <a:tbl>
              <a:tblPr firstRow="1" bandRow="1">
                <a:tableStyleId>{5940675A-B579-460E-94D1-54222C63F5DA}</a:tableStyleId>
              </a:tblPr>
              <a:tblGrid>
                <a:gridCol w="2040468">
                  <a:extLst>
                    <a:ext uri="{9D8B030D-6E8A-4147-A177-3AD203B41FA5}">
                      <a16:colId xmlns:a16="http://schemas.microsoft.com/office/drawing/2014/main" val="270881897"/>
                    </a:ext>
                  </a:extLst>
                </a:gridCol>
                <a:gridCol w="7827229">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chemeClr val="bg1">
                              <a:lumMod val="50000"/>
                            </a:schemeClr>
                          </a:solidFill>
                          <a:latin typeface="+mn-lt"/>
                          <a:ea typeface="+mn-ea"/>
                          <a:cs typeface="+mn-cs"/>
                        </a:rPr>
                        <a:t>主軸</a:t>
                      </a:r>
                      <a:r>
                        <a:rPr lang="en-US" altLang="zh-TW" sz="1600" kern="1200" dirty="0">
                          <a:solidFill>
                            <a:schemeClr val="bg1">
                              <a:lumMod val="50000"/>
                            </a:schemeClr>
                          </a:solidFill>
                          <a:latin typeface="+mn-lt"/>
                          <a:ea typeface="+mn-ea"/>
                          <a:cs typeface="+mn-cs"/>
                        </a:rPr>
                        <a:t>1</a:t>
                      </a:r>
                      <a:r>
                        <a:rPr lang="zh-TW" altLang="en-US" sz="1600" kern="1200" dirty="0">
                          <a:solidFill>
                            <a:schemeClr val="bg1">
                              <a:lumMod val="50000"/>
                            </a:schemeClr>
                          </a:solidFill>
                          <a:latin typeface="+mn-lt"/>
                          <a:ea typeface="+mn-ea"/>
                          <a:cs typeface="+mn-cs"/>
                        </a:rPr>
                        <a:t>：</a:t>
                      </a:r>
                      <a:r>
                        <a:rPr lang="zh-TW" altLang="en-US" sz="1800" b="1" kern="1200" dirty="0">
                          <a:solidFill>
                            <a:srgbClr val="0070C0"/>
                          </a:solidFill>
                          <a:latin typeface="+mn-lt"/>
                          <a:ea typeface="+mn-ea"/>
                          <a:cs typeface="+mn-cs"/>
                        </a:rPr>
                        <a:t>電子製造服務</a:t>
                      </a:r>
                      <a:r>
                        <a:rPr lang="en-US" altLang="zh-TW" sz="1800" b="1" kern="1200" dirty="0">
                          <a:solidFill>
                            <a:srgbClr val="0070C0"/>
                          </a:solidFill>
                          <a:latin typeface="+mn-lt"/>
                          <a:ea typeface="+mn-ea"/>
                          <a:cs typeface="+mn-cs"/>
                        </a:rPr>
                        <a:t>(EMS)</a:t>
                      </a:r>
                      <a:r>
                        <a:rPr lang="zh-TW" altLang="en-US" sz="1800" b="1" kern="1200" dirty="0">
                          <a:solidFill>
                            <a:srgbClr val="0070C0"/>
                          </a:solidFill>
                          <a:latin typeface="+mn-lt"/>
                          <a:ea typeface="+mn-ea"/>
                          <a:cs typeface="+mn-cs"/>
                        </a:rPr>
                        <a:t>業者 </a:t>
                      </a:r>
                      <a:r>
                        <a:rPr lang="zh-TW" altLang="en-US" sz="1800" kern="1200" dirty="0">
                          <a:solidFill>
                            <a:schemeClr val="tx1"/>
                          </a:solidFill>
                          <a:latin typeface="+mn-lt"/>
                          <a:ea typeface="+mn-ea"/>
                          <a:cs typeface="+mn-cs"/>
                        </a:rPr>
                        <a:t>或 </a:t>
                      </a:r>
                      <a:r>
                        <a:rPr lang="zh-TW" altLang="en-US" sz="1800" b="1" kern="1200" dirty="0">
                          <a:solidFill>
                            <a:srgbClr val="0070C0"/>
                          </a:solidFill>
                          <a:latin typeface="+mn-lt"/>
                          <a:ea typeface="+mn-ea"/>
                          <a:cs typeface="+mn-cs"/>
                        </a:rPr>
                        <a:t>系統整合服務業者 </a:t>
                      </a:r>
                      <a:r>
                        <a:rPr lang="zh-TW" altLang="en-US" sz="1800" kern="1200" dirty="0">
                          <a:solidFill>
                            <a:schemeClr val="tx1"/>
                          </a:solidFill>
                          <a:latin typeface="+mn-lt"/>
                          <a:ea typeface="+mn-ea"/>
                          <a:cs typeface="+mn-cs"/>
                        </a:rPr>
                        <a:t>提案申請；</a:t>
                      </a:r>
                      <a:endParaRPr lang="en-US" altLang="zh-TW" sz="18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chemeClr val="bg1">
                              <a:lumMod val="50000"/>
                            </a:schemeClr>
                          </a:solidFill>
                          <a:latin typeface="+mn-lt"/>
                          <a:ea typeface="+mn-ea"/>
                          <a:cs typeface="+mn-cs"/>
                        </a:rPr>
                        <a:t>主軸</a:t>
                      </a:r>
                      <a:r>
                        <a:rPr lang="en-US" altLang="zh-TW" sz="1600" kern="1200" dirty="0">
                          <a:solidFill>
                            <a:schemeClr val="bg1">
                              <a:lumMod val="50000"/>
                            </a:schemeClr>
                          </a:solidFill>
                          <a:latin typeface="+mn-lt"/>
                          <a:ea typeface="+mn-ea"/>
                          <a:cs typeface="+mn-cs"/>
                        </a:rPr>
                        <a:t>2</a:t>
                      </a:r>
                      <a:r>
                        <a:rPr lang="zh-TW" altLang="en-US" sz="1600" kern="1200" dirty="0">
                          <a:solidFill>
                            <a:schemeClr val="bg1">
                              <a:lumMod val="50000"/>
                            </a:schemeClr>
                          </a:solidFill>
                          <a:latin typeface="+mn-lt"/>
                          <a:ea typeface="+mn-ea"/>
                          <a:cs typeface="+mn-cs"/>
                        </a:rPr>
                        <a:t>：</a:t>
                      </a:r>
                      <a:r>
                        <a:rPr lang="zh-TW" altLang="en-US" sz="1800" b="1" kern="1200" dirty="0">
                          <a:solidFill>
                            <a:srgbClr val="0070C0"/>
                          </a:solidFill>
                          <a:latin typeface="+mn-lt"/>
                          <a:ea typeface="+mn-ea"/>
                          <a:cs typeface="+mn-cs"/>
                        </a:rPr>
                        <a:t>工業電腦業者</a:t>
                      </a:r>
                      <a:r>
                        <a:rPr lang="zh-TW" altLang="en-US" sz="1800" kern="1200" dirty="0">
                          <a:solidFill>
                            <a:schemeClr val="tx1"/>
                          </a:solidFill>
                          <a:latin typeface="+mn-lt"/>
                          <a:ea typeface="+mn-ea"/>
                          <a:cs typeface="+mn-cs"/>
                        </a:rPr>
                        <a:t> 與 </a:t>
                      </a:r>
                      <a:r>
                        <a:rPr lang="zh-TW" altLang="en-US" sz="1800" b="1" kern="1200" dirty="0">
                          <a:solidFill>
                            <a:srgbClr val="0070C0"/>
                          </a:solidFill>
                          <a:latin typeface="+mn-lt"/>
                          <a:ea typeface="+mn-ea"/>
                          <a:cs typeface="+mn-cs"/>
                        </a:rPr>
                        <a:t>系統整合服務業者</a:t>
                      </a:r>
                      <a:r>
                        <a:rPr lang="zh-TW" altLang="en-US" sz="1800" kern="1200" dirty="0">
                          <a:solidFill>
                            <a:schemeClr val="tx1"/>
                          </a:solidFill>
                          <a:latin typeface="+mn-lt"/>
                          <a:ea typeface="+mn-ea"/>
                          <a:cs typeface="+mn-cs"/>
                        </a:rPr>
                        <a:t> 共同提案申請</a:t>
                      </a:r>
                      <a:endParaRPr lang="en-US" altLang="zh-TW" sz="18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chemeClr val="tx1"/>
                          </a:solidFill>
                          <a:latin typeface="+mn-lt"/>
                          <a:ea typeface="+mn-ea"/>
                          <a:cs typeface="+mn-cs"/>
                        </a:rPr>
                        <a:t>近</a:t>
                      </a:r>
                      <a:r>
                        <a:rPr lang="en-US" altLang="zh-TW" sz="1600" kern="1200" dirty="0">
                          <a:solidFill>
                            <a:schemeClr val="tx1"/>
                          </a:solidFill>
                          <a:latin typeface="+mn-lt"/>
                          <a:ea typeface="+mn-ea"/>
                          <a:cs typeface="+mn-cs"/>
                        </a:rPr>
                        <a:t>5</a:t>
                      </a:r>
                      <a:r>
                        <a:rPr lang="zh-TW" altLang="en-US" sz="1600" kern="1200" dirty="0">
                          <a:solidFill>
                            <a:schemeClr val="tx1"/>
                          </a:solidFill>
                          <a:latin typeface="+mn-lt"/>
                          <a:ea typeface="+mn-ea"/>
                          <a:cs typeface="+mn-cs"/>
                        </a:rPr>
                        <a:t>年未有重大違約紀錄、淨值為正、非陸資 </a:t>
                      </a:r>
                      <a:r>
                        <a:rPr lang="en-US" altLang="zh-TW" sz="1200" kern="1200" dirty="0">
                          <a:solidFill>
                            <a:schemeClr val="bg1">
                              <a:lumMod val="50000"/>
                            </a:schemeClr>
                          </a:solidFill>
                          <a:latin typeface="+mn-lt"/>
                          <a:ea typeface="+mn-ea"/>
                          <a:cs typeface="+mn-cs"/>
                        </a:rPr>
                        <a:t>(</a:t>
                      </a:r>
                      <a:r>
                        <a:rPr lang="zh-TW" altLang="en-US" sz="1200" kern="1200" dirty="0">
                          <a:solidFill>
                            <a:schemeClr val="bg1">
                              <a:lumMod val="50000"/>
                            </a:schemeClr>
                          </a:solidFill>
                          <a:latin typeface="+mn-lt"/>
                          <a:ea typeface="+mn-ea"/>
                          <a:cs typeface="+mn-cs"/>
                        </a:rPr>
                        <a:t>詳見申請須知附件六：資格文件自檢表</a:t>
                      </a:r>
                      <a:r>
                        <a:rPr lang="en-US" altLang="zh-TW" sz="1200" kern="1200" dirty="0">
                          <a:solidFill>
                            <a:schemeClr val="bg1">
                              <a:lumMod val="50000"/>
                            </a:schemeClr>
                          </a:solidFill>
                          <a:latin typeface="+mn-lt"/>
                          <a:ea typeface="+mn-ea"/>
                          <a:cs typeface="+mn-cs"/>
                        </a:rPr>
                        <a:t>)</a:t>
                      </a:r>
                      <a:endParaRPr lang="en-US" altLang="zh-TW" sz="16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TW" altLang="en-US" dirty="0"/>
                        <a:t>最高補助 </a:t>
                      </a:r>
                      <a:r>
                        <a:rPr lang="en-US" altLang="zh-TW" dirty="0"/>
                        <a:t>50%</a:t>
                      </a:r>
                      <a:r>
                        <a:rPr lang="zh-TW" altLang="en-US" dirty="0"/>
                        <a:t>，金額無上限</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rPr>
                        <a:t>兩個主軸，擇一申請</a:t>
                      </a:r>
                      <a:r>
                        <a:rPr lang="zh-TW" altLang="en-US" sz="1400" kern="1200" dirty="0">
                          <a:solidFill>
                            <a:schemeClr val="tx1"/>
                          </a:solidFill>
                          <a:latin typeface="+mn-lt"/>
                          <a:ea typeface="+mn-ea"/>
                          <a:cs typeface="+mn-cs"/>
                        </a:rPr>
                        <a:t>  </a:t>
                      </a:r>
                      <a:r>
                        <a:rPr lang="en-US" altLang="zh-TW" sz="1600" kern="1200" dirty="0">
                          <a:solidFill>
                            <a:schemeClr val="tx1"/>
                          </a:solidFill>
                          <a:latin typeface="+mn-lt"/>
                          <a:ea typeface="+mn-ea"/>
                          <a:cs typeface="+mn-cs"/>
                        </a:rPr>
                        <a:t>1. EMS </a:t>
                      </a:r>
                      <a:r>
                        <a:rPr lang="zh-TW" altLang="en-US" sz="1600" kern="1200" dirty="0">
                          <a:solidFill>
                            <a:schemeClr val="tx1"/>
                          </a:solidFill>
                          <a:latin typeface="+mn-lt"/>
                          <a:ea typeface="+mn-ea"/>
                          <a:cs typeface="+mn-cs"/>
                        </a:rPr>
                        <a:t>產業生成式 </a:t>
                      </a:r>
                      <a:r>
                        <a:rPr lang="en-US" altLang="zh-TW" sz="1600" kern="1200" dirty="0">
                          <a:solidFill>
                            <a:schemeClr val="tx1"/>
                          </a:solidFill>
                          <a:latin typeface="+mn-lt"/>
                          <a:ea typeface="+mn-ea"/>
                          <a:cs typeface="+mn-cs"/>
                        </a:rPr>
                        <a:t>AI </a:t>
                      </a:r>
                      <a:r>
                        <a:rPr lang="zh-TW" altLang="en-US" sz="1600" kern="1200" dirty="0">
                          <a:solidFill>
                            <a:schemeClr val="tx1"/>
                          </a:solidFill>
                          <a:latin typeface="+mn-lt"/>
                          <a:ea typeface="+mn-ea"/>
                          <a:cs typeface="+mn-cs"/>
                        </a:rPr>
                        <a:t>應用開發主軸</a:t>
                      </a:r>
                      <a:endParaRPr lang="en-US" altLang="zh-TW" sz="16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chemeClr val="tx1"/>
                          </a:solidFill>
                          <a:latin typeface="+mn-lt"/>
                          <a:ea typeface="+mn-ea"/>
                          <a:cs typeface="+mn-cs"/>
                        </a:rPr>
                        <a:t>                               </a:t>
                      </a:r>
                      <a:r>
                        <a:rPr lang="zh-TW" altLang="en-US" sz="800" kern="1200" dirty="0">
                          <a:solidFill>
                            <a:schemeClr val="tx1"/>
                          </a:solidFill>
                          <a:latin typeface="+mn-lt"/>
                          <a:ea typeface="+mn-ea"/>
                          <a:cs typeface="+mn-cs"/>
                        </a:rPr>
                        <a:t> </a:t>
                      </a:r>
                      <a:r>
                        <a:rPr lang="en-US" altLang="zh-TW" sz="1600" kern="1200" dirty="0">
                          <a:solidFill>
                            <a:schemeClr val="tx1"/>
                          </a:solidFill>
                          <a:latin typeface="+mn-lt"/>
                          <a:ea typeface="+mn-ea"/>
                          <a:cs typeface="+mn-cs"/>
                        </a:rPr>
                        <a:t>2. </a:t>
                      </a:r>
                      <a:r>
                        <a:rPr lang="zh-TW" altLang="en-US" sz="1600" kern="1200" dirty="0">
                          <a:solidFill>
                            <a:schemeClr val="tx1"/>
                          </a:solidFill>
                          <a:latin typeface="+mn-lt"/>
                          <a:ea typeface="+mn-ea"/>
                          <a:cs typeface="+mn-cs"/>
                        </a:rPr>
                        <a:t>工業電腦產業供應鏈共同管理平台主軸</a:t>
                      </a:r>
                      <a:endParaRPr lang="en-US"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1692000">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lang="en-US" altLang="zh-TW" sz="1600" b="1" kern="1200" dirty="0">
                          <a:solidFill>
                            <a:schemeClr val="tx1"/>
                          </a:solidFill>
                          <a:latin typeface="+mn-lt"/>
                          <a:ea typeface="+mn-ea"/>
                          <a:cs typeface="+mn-cs"/>
                        </a:rPr>
                        <a:t>EMS </a:t>
                      </a:r>
                      <a:r>
                        <a:rPr lang="zh-TW" altLang="en-US" sz="1600" b="1" kern="1200" dirty="0">
                          <a:solidFill>
                            <a:schemeClr val="tx1"/>
                          </a:solidFill>
                          <a:latin typeface="+mn-lt"/>
                          <a:ea typeface="+mn-ea"/>
                          <a:cs typeface="+mn-cs"/>
                        </a:rPr>
                        <a:t>產業生成式 </a:t>
                      </a:r>
                      <a:r>
                        <a:rPr lang="en-US" altLang="zh-TW" sz="1600" b="1" kern="1200" dirty="0">
                          <a:solidFill>
                            <a:schemeClr val="tx1"/>
                          </a:solidFill>
                          <a:latin typeface="+mn-lt"/>
                          <a:ea typeface="+mn-ea"/>
                          <a:cs typeface="+mn-cs"/>
                        </a:rPr>
                        <a:t>AI </a:t>
                      </a:r>
                      <a:r>
                        <a:rPr lang="zh-TW" altLang="en-US" sz="1600" b="1" kern="1200" dirty="0">
                          <a:solidFill>
                            <a:schemeClr val="tx1"/>
                          </a:solidFill>
                          <a:latin typeface="+mn-lt"/>
                          <a:ea typeface="+mn-ea"/>
                          <a:cs typeface="+mn-cs"/>
                        </a:rPr>
                        <a:t>應用開發主軸</a:t>
                      </a:r>
                      <a:r>
                        <a:rPr lang="zh-TW" altLang="en-US" sz="1600" kern="1200" dirty="0">
                          <a:solidFill>
                            <a:schemeClr val="tx1"/>
                          </a:solidFill>
                          <a:latin typeface="+mn-lt"/>
                          <a:ea typeface="+mn-ea"/>
                          <a:cs typeface="+mn-cs"/>
                        </a:rPr>
                        <a:t>：運用生成式 </a:t>
                      </a:r>
                      <a:r>
                        <a:rPr lang="en-US" altLang="zh-TW" sz="1600" kern="1200" dirty="0">
                          <a:solidFill>
                            <a:schemeClr val="tx1"/>
                          </a:solidFill>
                          <a:latin typeface="+mn-lt"/>
                          <a:ea typeface="+mn-ea"/>
                          <a:cs typeface="+mn-cs"/>
                        </a:rPr>
                        <a:t>AI </a:t>
                      </a:r>
                      <a:r>
                        <a:rPr lang="zh-TW" altLang="en-US" sz="1600" kern="1200" dirty="0">
                          <a:solidFill>
                            <a:schemeClr val="tx1"/>
                          </a:solidFill>
                          <a:latin typeface="+mn-lt"/>
                          <a:ea typeface="+mn-ea"/>
                          <a:cs typeface="+mn-cs"/>
                        </a:rPr>
                        <a:t>協助 </a:t>
                      </a:r>
                      <a:r>
                        <a:rPr lang="en-US" altLang="zh-TW" sz="1600" kern="1200" dirty="0">
                          <a:solidFill>
                            <a:schemeClr val="tx1"/>
                          </a:solidFill>
                          <a:latin typeface="+mn-lt"/>
                          <a:ea typeface="+mn-ea"/>
                          <a:cs typeface="+mn-cs"/>
                        </a:rPr>
                        <a:t>EMS </a:t>
                      </a:r>
                      <a:r>
                        <a:rPr lang="zh-TW" altLang="en-US" sz="1600" kern="1200" dirty="0">
                          <a:solidFill>
                            <a:schemeClr val="tx1"/>
                          </a:solidFill>
                          <a:latin typeface="+mn-lt"/>
                          <a:ea typeface="+mn-ea"/>
                          <a:cs typeface="+mn-cs"/>
                        </a:rPr>
                        <a:t>業者做設計研發、生產管理、供應鏈管理、業務行銷、營運管理等應用，以提高工作效率、減少溝通成本、優化流程並改進決策以強化產業管理的效率。</a:t>
                      </a:r>
                      <a:r>
                        <a:rPr lang="en-US" sz="1600" kern="1200" dirty="0">
                          <a:solidFill>
                            <a:schemeClr val="tx1"/>
                          </a:solidFill>
                          <a:latin typeface="+mn-lt"/>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lang="zh-TW" altLang="en-US" sz="1600" b="1" kern="1200" dirty="0">
                          <a:solidFill>
                            <a:schemeClr val="tx1"/>
                          </a:solidFill>
                          <a:latin typeface="+mn-lt"/>
                          <a:ea typeface="+mn-ea"/>
                          <a:cs typeface="+mn-cs"/>
                        </a:rPr>
                        <a:t>工業電腦產業供應鏈共同管理平台主軸</a:t>
                      </a:r>
                      <a:r>
                        <a:rPr lang="zh-TW" altLang="en-US" sz="1600" kern="1200" dirty="0">
                          <a:solidFill>
                            <a:schemeClr val="tx1"/>
                          </a:solidFill>
                          <a:latin typeface="+mn-lt"/>
                          <a:ea typeface="+mn-ea"/>
                          <a:cs typeface="+mn-cs"/>
                        </a:rPr>
                        <a:t>：需與供應鏈業者合作，探討可能的應變措施，建立供應鏈料件共同管理平台，整合供應鏈上下游資訊，即時更新供應鏈相關訊息，掌握關鍵料況，當風險發生時能透過協作快速反應。</a:t>
                      </a:r>
                      <a:endParaRPr lang="en-US"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3037455648"/>
              </p:ext>
            </p:extLst>
          </p:nvPr>
        </p:nvGraphicFramePr>
        <p:xfrm>
          <a:off x="10444641" y="323818"/>
          <a:ext cx="1714703" cy="2858295"/>
        </p:xfrm>
        <a:graphic>
          <a:graphicData uri="http://schemas.openxmlformats.org/drawingml/2006/table">
            <a:tbl>
              <a:tblPr firstRow="1" bandRow="1">
                <a:tableStyleId>{5940675A-B579-460E-94D1-54222C63F5DA}</a:tableStyleId>
              </a:tblPr>
              <a:tblGrid>
                <a:gridCol w="1714703">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50" b="1" kern="1200" dirty="0">
                          <a:solidFill>
                            <a:schemeClr val="tx1"/>
                          </a:solidFill>
                          <a:latin typeface="+mn-lt"/>
                          <a:ea typeface="+mn-ea"/>
                          <a:cs typeface="+mn-cs"/>
                        </a:rPr>
                        <a:t>113/5/23-6/30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50" dirty="0"/>
                        <a:t>即日起 </a:t>
                      </a:r>
                      <a:r>
                        <a:rPr lang="en-US" altLang="zh-TW" sz="1050" dirty="0"/>
                        <a:t>(1.5</a:t>
                      </a:r>
                      <a:r>
                        <a:rPr lang="zh-TW" altLang="en-US" sz="1050" dirty="0"/>
                        <a:t>個月</a:t>
                      </a:r>
                      <a:r>
                        <a:rPr lang="en-US" altLang="zh-TW" sz="1050" dirty="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經濟部 產業發展署</a:t>
                      </a:r>
                      <a:endParaRPr lang="en-US" altLang="zh-TW" sz="1050" dirty="0"/>
                    </a:p>
                    <a:p>
                      <a:pPr algn="ctr"/>
                      <a:r>
                        <a:rPr lang="en-US" altLang="zh-TW" sz="1050" dirty="0"/>
                        <a:t>TIPP</a:t>
                      </a:r>
                      <a:r>
                        <a:rPr lang="zh-TW" altLang="en-US" sz="1050" dirty="0"/>
                        <a:t> 產業升級創新平台</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en-US" sz="1050" dirty="0">
                          <a:hlinkClick r:id="rId3"/>
                        </a:rPr>
                        <a:t>113</a:t>
                      </a:r>
                      <a:r>
                        <a:rPr lang="zh-TW" altLang="en-US" sz="1050" dirty="0">
                          <a:hlinkClick r:id="rId3"/>
                        </a:rPr>
                        <a:t>年公告 </a:t>
                      </a:r>
                      <a:r>
                        <a:rPr lang="en-US" altLang="zh-TW" sz="1050" dirty="0">
                          <a:solidFill>
                            <a:srgbClr val="FF0000"/>
                          </a:solidFill>
                        </a:rPr>
                        <a:t>(new)</a:t>
                      </a:r>
                      <a:endParaRPr lang="en-US" altLang="zh-TW" sz="1050" dirty="0">
                        <a:hlinkClick r:id="rId3"/>
                      </a:endParaRPr>
                    </a:p>
                    <a:p>
                      <a:pPr algn="ctr"/>
                      <a:r>
                        <a:rPr lang="en-US" altLang="zh-TW" sz="1050" dirty="0">
                          <a:hlinkClick r:id="rId4"/>
                        </a:rPr>
                        <a:t>113</a:t>
                      </a:r>
                      <a:r>
                        <a:rPr lang="zh-TW" altLang="en-US" sz="1050" dirty="0">
                          <a:hlinkClick r:id="rId4"/>
                        </a:rPr>
                        <a:t>年申請須知</a:t>
                      </a:r>
                      <a:r>
                        <a:rPr lang="zh-TW" altLang="en-US" sz="1050" dirty="0"/>
                        <a:t> </a:t>
                      </a:r>
                      <a:r>
                        <a:rPr lang="en-US" altLang="zh-TW" sz="1050" dirty="0">
                          <a:solidFill>
                            <a:srgbClr val="FF0000"/>
                          </a:solidFill>
                        </a:rPr>
                        <a:t>(new)</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en-US" altLang="zh-TW" sz="2000" dirty="0"/>
              <a:t>EMS </a:t>
            </a:r>
            <a:r>
              <a:rPr lang="zh-TW" altLang="en-US" sz="2000" dirty="0"/>
              <a:t>產業</a:t>
            </a:r>
            <a:r>
              <a:rPr lang="zh-TW" altLang="en-US" dirty="0"/>
              <a:t>生成式 </a:t>
            </a:r>
            <a:r>
              <a:rPr lang="en-US" altLang="zh-TW" dirty="0"/>
              <a:t>AI </a:t>
            </a:r>
            <a:r>
              <a:rPr lang="zh-TW" altLang="en-US" sz="2000" dirty="0"/>
              <a:t>應用開發及 </a:t>
            </a:r>
            <a:r>
              <a:rPr lang="en-US" altLang="zh-TW" sz="2000" dirty="0"/>
              <a:t>IPC </a:t>
            </a:r>
            <a:r>
              <a:rPr lang="zh-TW" altLang="en-US" sz="2000" dirty="0"/>
              <a:t>產業</a:t>
            </a:r>
            <a:r>
              <a:rPr lang="zh-TW" altLang="en-US" dirty="0"/>
              <a:t>供應鏈優化</a:t>
            </a:r>
            <a:r>
              <a:rPr lang="zh-TW" altLang="en-US" sz="2000" dirty="0"/>
              <a:t>計畫</a:t>
            </a:r>
            <a:endParaRPr 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補助條件</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TextBox 14">
            <a:hlinkClick r:id="rId5" action="ppaction://hlinksldjump"/>
            <a:extLst>
              <a:ext uri="{FF2B5EF4-FFF2-40B4-BE49-F238E27FC236}">
                <a16:creationId xmlns:a16="http://schemas.microsoft.com/office/drawing/2014/main" id="{9E65F439-5F19-4CAA-8611-5106921CF16D}"/>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6" action="ppaction://hlinksldjump"/>
            <a:extLst>
              <a:ext uri="{FF2B5EF4-FFF2-40B4-BE49-F238E27FC236}">
                <a16:creationId xmlns:a16="http://schemas.microsoft.com/office/drawing/2014/main" id="{ED9487ED-7963-36BB-09A9-458574A38A9F}"/>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7" action="ppaction://hlinksldjump"/>
            <a:extLst>
              <a:ext uri="{FF2B5EF4-FFF2-40B4-BE49-F238E27FC236}">
                <a16:creationId xmlns:a16="http://schemas.microsoft.com/office/drawing/2014/main" id="{ADAF3978-8AD4-B7A8-ACAC-04937C88E026}"/>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數位轉型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510133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3865537040"/>
              </p:ext>
            </p:extLst>
          </p:nvPr>
        </p:nvGraphicFramePr>
        <p:xfrm>
          <a:off x="10335893" y="323818"/>
          <a:ext cx="1828800" cy="2858295"/>
        </p:xfrm>
        <a:graphic>
          <a:graphicData uri="http://schemas.openxmlformats.org/drawingml/2006/table">
            <a:tbl>
              <a:tblPr firstRow="1" bandRow="1">
                <a:tableStyleId>{5940675A-B579-460E-94D1-54222C63F5DA}</a:tableStyleId>
              </a:tblPr>
              <a:tblGrid>
                <a:gridCol w="1828800">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50" b="1" dirty="0">
                          <a:solidFill>
                            <a:schemeClr val="tx1"/>
                          </a:solidFill>
                        </a:rPr>
                        <a:t>113/2/7</a:t>
                      </a:r>
                      <a:r>
                        <a:rPr lang="en-US" altLang="zh-TW" sz="1050" b="1" kern="1200" dirty="0">
                          <a:solidFill>
                            <a:schemeClr val="tx1"/>
                          </a:solidFill>
                          <a:latin typeface="+mn-lt"/>
                          <a:ea typeface="+mn-ea"/>
                          <a:cs typeface="+mn-cs"/>
                        </a:rPr>
                        <a:t>-3/29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b="0" dirty="0"/>
                        <a:t>即日起 </a:t>
                      </a:r>
                      <a:r>
                        <a:rPr lang="en-US" altLang="zh-TW" sz="1050" b="0" dirty="0"/>
                        <a:t>(1</a:t>
                      </a:r>
                      <a:r>
                        <a:rPr lang="zh-TW" altLang="en-US" sz="1050" b="0" dirty="0"/>
                        <a:t>個月</a:t>
                      </a:r>
                      <a:r>
                        <a:rPr lang="en-US" altLang="zh-TW" sz="1050" b="0" dirty="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200" kern="1200" dirty="0">
                          <a:solidFill>
                            <a:schemeClr val="tx1"/>
                          </a:solidFill>
                          <a:latin typeface="+mn-lt"/>
                          <a:ea typeface="+mn-ea"/>
                          <a:cs typeface="+mn-cs"/>
                        </a:rPr>
                        <a:t>數位發展部</a:t>
                      </a:r>
                      <a:endParaRPr lang="en-US" altLang="zh-TW" sz="1200" kern="1200" dirty="0">
                        <a:solidFill>
                          <a:schemeClr val="tx1"/>
                        </a:solidFill>
                        <a:latin typeface="+mn-lt"/>
                        <a:ea typeface="+mn-ea"/>
                        <a:cs typeface="+mn-cs"/>
                      </a:endParaRPr>
                    </a:p>
                    <a:p>
                      <a:pPr algn="ctr"/>
                      <a:r>
                        <a:rPr lang="en-US" sz="1000" kern="1200" dirty="0">
                          <a:solidFill>
                            <a:schemeClr val="tx1"/>
                          </a:solidFill>
                          <a:latin typeface="+mn-lt"/>
                          <a:ea typeface="+mn-ea"/>
                          <a:cs typeface="+mn-cs"/>
                        </a:rPr>
                        <a:t>DIGITAL+</a:t>
                      </a:r>
                      <a:r>
                        <a:rPr lang="zh-TW" altLang="en-US" sz="1000" kern="1200" dirty="0">
                          <a:solidFill>
                            <a:schemeClr val="tx1"/>
                          </a:solidFill>
                          <a:latin typeface="+mn-lt"/>
                          <a:ea typeface="+mn-ea"/>
                          <a:cs typeface="+mn-cs"/>
                        </a:rPr>
                        <a:t>數位創新補助平台</a:t>
                      </a:r>
                      <a:endParaRPr lang="en-US" sz="10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hlinkClick r:id="rId3"/>
                        </a:rPr>
                        <a:t>計畫公告與申請須知</a:t>
                      </a:r>
                      <a:endParaRPr lang="zh-TW" altLang="en-US" sz="1050"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8730343" cy="4163307"/>
        </p:xfrm>
        <a:graphic>
          <a:graphicData uri="http://schemas.openxmlformats.org/drawingml/2006/table">
            <a:tbl>
              <a:tblPr firstRow="1" bandRow="1">
                <a:tableStyleId>{5940675A-B579-460E-94D1-54222C63F5DA}</a:tableStyleId>
              </a:tblPr>
              <a:tblGrid>
                <a:gridCol w="2076451">
                  <a:extLst>
                    <a:ext uri="{9D8B030D-6E8A-4147-A177-3AD203B41FA5}">
                      <a16:colId xmlns:a16="http://schemas.microsoft.com/office/drawing/2014/main" val="270881897"/>
                    </a:ext>
                  </a:extLst>
                </a:gridCol>
                <a:gridCol w="6653892">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依法登記成立之公司，淨值為正，不得為陸資或外商在台分公司</a:t>
                      </a:r>
                      <a:endParaRPr lang="en-US" b="1" dirty="0">
                        <a:solidFill>
                          <a:srgbClr val="0070C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TW" altLang="en-US" dirty="0"/>
                        <a:t>啟動型 上限 </a:t>
                      </a:r>
                      <a:r>
                        <a:rPr lang="en-US" altLang="zh-TW" dirty="0"/>
                        <a:t>NT$ 350</a:t>
                      </a:r>
                      <a:r>
                        <a:rPr lang="zh-TW" altLang="en-US" dirty="0"/>
                        <a:t>萬</a:t>
                      </a:r>
                      <a:endParaRPr lang="en-US" altLang="zh-TW" dirty="0"/>
                    </a:p>
                    <a:p>
                      <a:pPr algn="l"/>
                      <a:r>
                        <a:rPr lang="zh-TW" altLang="en-US" dirty="0"/>
                        <a:t>一般型 上限</a:t>
                      </a:r>
                      <a:r>
                        <a:rPr lang="en-US" altLang="zh-TW" dirty="0"/>
                        <a:t>NT$1000</a:t>
                      </a:r>
                      <a:r>
                        <a:rPr lang="zh-TW" altLang="en-US" dirty="0"/>
                        <a:t>萬</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一般型計畫：</a:t>
                      </a:r>
                      <a:r>
                        <a:rPr lang="en-US" altLang="zh-TW" dirty="0"/>
                        <a:t>1)</a:t>
                      </a:r>
                      <a:r>
                        <a:rPr lang="zh-TW" altLang="en-US" dirty="0"/>
                        <a:t>攻防演練平台、</a:t>
                      </a:r>
                      <a:r>
                        <a:rPr lang="en-US" altLang="zh-TW" dirty="0"/>
                        <a:t>2)</a:t>
                      </a:r>
                      <a:r>
                        <a:rPr lang="zh-TW" altLang="en-US" dirty="0"/>
                        <a:t>供應鏈安全、</a:t>
                      </a:r>
                      <a:br>
                        <a:rPr lang="en-US" altLang="zh-TW" dirty="0"/>
                      </a:br>
                      <a:r>
                        <a:rPr lang="zh-TW" altLang="en-US" dirty="0"/>
                        <a:t>                       </a:t>
                      </a:r>
                      <a:r>
                        <a:rPr lang="en-US" altLang="zh-TW" dirty="0"/>
                        <a:t>3)</a:t>
                      </a:r>
                      <a:r>
                        <a:rPr lang="zh-TW" altLang="en-US" dirty="0"/>
                        <a:t>通訊與端點安全、</a:t>
                      </a:r>
                      <a:r>
                        <a:rPr lang="en-US" altLang="zh-TW" dirty="0"/>
                        <a:t>4)</a:t>
                      </a:r>
                      <a:r>
                        <a:rPr lang="zh-TW" altLang="en-US" dirty="0"/>
                        <a:t>新興資安技術</a:t>
                      </a:r>
                      <a:r>
                        <a:rPr lang="en-US" altLang="zh-TW" dirty="0"/>
                        <a:t>(AI, </a:t>
                      </a:r>
                      <a:r>
                        <a:rPr lang="zh-TW" altLang="en-US" dirty="0"/>
                        <a:t>零信任等</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啟動型研究：符合軍民通用資安技術主題之新興產品技術研發</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p:txBody>
          <a:bodyPr/>
          <a:lstStyle/>
          <a:p>
            <a:r>
              <a:rPr lang="zh-TW" altLang="en-US" sz="2000" dirty="0"/>
              <a:t>軍民通用</a:t>
            </a:r>
            <a:r>
              <a:rPr lang="zh-TW" altLang="en-US" dirty="0"/>
              <a:t>資安技術</a:t>
            </a:r>
            <a:r>
              <a:rPr lang="zh-TW" altLang="en-US" sz="2000" dirty="0"/>
              <a:t>研發補助計畫</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fld id="{EB4B8DE2-A4E8-46E4-8BBF-D75455EFF32C}" type="slidenum">
              <a:rPr lang="en-US" smtClean="0"/>
              <a:pPr/>
              <a:t>35</a:t>
            </a:fld>
            <a:endParaRPr lang="en-US" dirty="0"/>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補助對象</a:t>
            </a:r>
            <a:endParaRPr lang="en-US" b="1" dirty="0">
              <a:solidFill>
                <a:schemeClr val="bg1"/>
              </a:solidFill>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補助金額</a:t>
            </a:r>
            <a:endParaRPr lang="en-US" b="1" dirty="0">
              <a:solidFill>
                <a:schemeClr val="bg1"/>
              </a:solidFill>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880020"/>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補助主題</a:t>
            </a:r>
            <a:endParaRPr lang="en-US" b="1" dirty="0">
              <a:solidFill>
                <a:schemeClr val="bg1"/>
              </a:solidFill>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計畫提交時程</a:t>
            </a:r>
            <a:endParaRPr lang="en-US" sz="1000" b="1" dirty="0">
              <a:solidFill>
                <a:schemeClr val="bg1"/>
              </a:solidFill>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建議開始準備</a:t>
            </a:r>
            <a:endParaRPr lang="en-US" sz="1000" b="1" dirty="0">
              <a:solidFill>
                <a:schemeClr val="bg1"/>
              </a:solidFill>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主辦單位</a:t>
            </a:r>
            <a:endParaRPr lang="en-US" sz="1000" b="1" dirty="0">
              <a:solidFill>
                <a:schemeClr val="bg1"/>
              </a:solidFill>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參考資料</a:t>
            </a:r>
            <a:endParaRPr lang="en-US" sz="1000" b="1" dirty="0">
              <a:solidFill>
                <a:schemeClr val="bg1"/>
              </a:solidFill>
            </a:endParaRPr>
          </a:p>
        </p:txBody>
      </p:sp>
      <p:sp>
        <p:nvSpPr>
          <p:cNvPr id="15" name="TextBox 14">
            <a:hlinkClick r:id="rId4" action="ppaction://hlinksldjump"/>
            <a:extLst>
              <a:ext uri="{FF2B5EF4-FFF2-40B4-BE49-F238E27FC236}">
                <a16:creationId xmlns:a16="http://schemas.microsoft.com/office/drawing/2014/main" id="{3F6761DF-F6FE-4538-AE84-0AEE76614143}"/>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5" action="ppaction://hlinksldjump"/>
            <a:extLst>
              <a:ext uri="{FF2B5EF4-FFF2-40B4-BE49-F238E27FC236}">
                <a16:creationId xmlns:a16="http://schemas.microsoft.com/office/drawing/2014/main" id="{1C72CA36-6050-29A0-A84E-B95DE03BDFE0}"/>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6" action="ppaction://hlinksldjump"/>
            <a:extLst>
              <a:ext uri="{FF2B5EF4-FFF2-40B4-BE49-F238E27FC236}">
                <a16:creationId xmlns:a16="http://schemas.microsoft.com/office/drawing/2014/main" id="{08E854F5-FC1F-AA79-11C5-6B134CEEE2A7}"/>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4168808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2046844675"/>
              </p:ext>
            </p:extLst>
          </p:nvPr>
        </p:nvGraphicFramePr>
        <p:xfrm>
          <a:off x="10278836" y="323818"/>
          <a:ext cx="1864179" cy="2858295"/>
        </p:xfrm>
        <a:graphic>
          <a:graphicData uri="http://schemas.openxmlformats.org/drawingml/2006/table">
            <a:tbl>
              <a:tblPr firstRow="1" bandRow="1">
                <a:tableStyleId>{5940675A-B579-460E-94D1-54222C63F5DA}</a:tableStyleId>
              </a:tblPr>
              <a:tblGrid>
                <a:gridCol w="186417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altLang="zh-TW" sz="1050" b="1" kern="1200" dirty="0">
                          <a:solidFill>
                            <a:schemeClr val="tx1"/>
                          </a:solidFill>
                          <a:latin typeface="+mn-lt"/>
                          <a:ea typeface="+mn-ea"/>
                          <a:cs typeface="+mn-cs"/>
                        </a:rPr>
                        <a:t>113/4/9-5/22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即日起</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b="0" dirty="0"/>
                        <a:t>數位發展部</a:t>
                      </a:r>
                      <a:endParaRPr lang="en-US" altLang="zh-TW" sz="1050" b="0" dirty="0"/>
                    </a:p>
                    <a:p>
                      <a:pPr algn="ctr"/>
                      <a:r>
                        <a:rPr lang="en-US" sz="900" dirty="0"/>
                        <a:t>DIGITAL+</a:t>
                      </a:r>
                      <a:r>
                        <a:rPr lang="zh-TW" altLang="en-US" sz="900" dirty="0"/>
                        <a:t>數位創新補助平台</a:t>
                      </a:r>
                      <a:endParaRPr lang="en-US" altLang="zh-TW" sz="9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b="0" dirty="0">
                          <a:hlinkClick r:id="rId3"/>
                        </a:rPr>
                        <a:t>計畫官網</a:t>
                      </a:r>
                      <a:endParaRPr lang="en-US" altLang="zh-TW" sz="1050" b="0"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b="0" dirty="0">
                          <a:hlinkClick r:id="rId4"/>
                        </a:rPr>
                        <a:t>計畫公告</a:t>
                      </a:r>
                      <a:endParaRPr lang="en-US" sz="1050" b="0" dirty="0">
                        <a:hlinkClick r:id="rId5"/>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867697" cy="4360498"/>
        </p:xfrm>
        <a:graphic>
          <a:graphicData uri="http://schemas.openxmlformats.org/drawingml/2006/table">
            <a:tbl>
              <a:tblPr firstRow="1" bandRow="1">
                <a:tableStyleId>{5940675A-B579-460E-94D1-54222C63F5DA}</a:tableStyleId>
              </a:tblPr>
              <a:tblGrid>
                <a:gridCol w="2022765">
                  <a:extLst>
                    <a:ext uri="{9D8B030D-6E8A-4147-A177-3AD203B41FA5}">
                      <a16:colId xmlns:a16="http://schemas.microsoft.com/office/drawing/2014/main" val="270881897"/>
                    </a:ext>
                  </a:extLst>
                </a:gridCol>
                <a:gridCol w="7844932">
                  <a:extLst>
                    <a:ext uri="{9D8B030D-6E8A-4147-A177-3AD203B41FA5}">
                      <a16:colId xmlns:a16="http://schemas.microsoft.com/office/drawing/2014/main" val="4232878379"/>
                    </a:ext>
                  </a:extLst>
                </a:gridCol>
              </a:tblGrid>
              <a:tr h="967704">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產業場域主及至少一家資安</a:t>
                      </a:r>
                      <a:r>
                        <a:rPr lang="en-US" altLang="zh-TW" dirty="0"/>
                        <a:t>/</a:t>
                      </a:r>
                      <a:r>
                        <a:rPr lang="zh-TW" altLang="en-US" dirty="0"/>
                        <a:t>資訊服務業者</a:t>
                      </a:r>
                      <a:r>
                        <a:rPr lang="zh-TW" altLang="en-US" sz="1200" kern="1200" dirty="0">
                          <a:solidFill>
                            <a:schemeClr val="bg1">
                              <a:lumMod val="50000"/>
                            </a:schemeClr>
                          </a:solidFill>
                          <a:latin typeface="+mn-lt"/>
                          <a:ea typeface="+mn-ea"/>
                          <a:cs typeface="+mn-cs"/>
                        </a:rPr>
                        <a:t>財政部稅務行業類別須為</a:t>
                      </a:r>
                      <a:r>
                        <a:rPr lang="en-US" altLang="zh-TW" sz="1200" kern="1200" dirty="0">
                          <a:solidFill>
                            <a:schemeClr val="bg1">
                              <a:lumMod val="50000"/>
                            </a:schemeClr>
                          </a:solidFill>
                          <a:latin typeface="+mn-lt"/>
                          <a:ea typeface="+mn-ea"/>
                          <a:cs typeface="+mn-cs"/>
                        </a:rPr>
                        <a:t>J582</a:t>
                      </a:r>
                      <a:r>
                        <a:rPr lang="zh-TW" altLang="en-US" sz="1200" kern="1200" dirty="0">
                          <a:solidFill>
                            <a:schemeClr val="bg1">
                              <a:lumMod val="50000"/>
                            </a:schemeClr>
                          </a:solidFill>
                          <a:latin typeface="+mn-lt"/>
                          <a:ea typeface="+mn-ea"/>
                          <a:cs typeface="+mn-cs"/>
                        </a:rPr>
                        <a:t>、</a:t>
                      </a:r>
                      <a:r>
                        <a:rPr lang="en-US" altLang="zh-TW" sz="1200" kern="1200" dirty="0">
                          <a:solidFill>
                            <a:schemeClr val="bg1">
                              <a:lumMod val="50000"/>
                            </a:schemeClr>
                          </a:solidFill>
                          <a:latin typeface="+mn-lt"/>
                          <a:ea typeface="+mn-ea"/>
                          <a:cs typeface="+mn-cs"/>
                        </a:rPr>
                        <a:t>J62</a:t>
                      </a:r>
                      <a:r>
                        <a:rPr lang="zh-TW" altLang="en-US" sz="1200" kern="1200" dirty="0">
                          <a:solidFill>
                            <a:schemeClr val="bg1">
                              <a:lumMod val="50000"/>
                            </a:schemeClr>
                          </a:solidFill>
                          <a:latin typeface="+mn-lt"/>
                          <a:ea typeface="+mn-ea"/>
                          <a:cs typeface="+mn-cs"/>
                        </a:rPr>
                        <a:t>、</a:t>
                      </a:r>
                      <a:r>
                        <a:rPr lang="en-US" altLang="zh-TW" sz="1200" kern="1200" dirty="0">
                          <a:solidFill>
                            <a:schemeClr val="bg1">
                              <a:lumMod val="50000"/>
                            </a:schemeClr>
                          </a:solidFill>
                          <a:latin typeface="+mn-lt"/>
                          <a:ea typeface="+mn-ea"/>
                          <a:cs typeface="+mn-cs"/>
                        </a:rPr>
                        <a:t>J63</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bg1">
                              <a:lumMod val="50000"/>
                            </a:schemeClr>
                          </a:solidFill>
                          <a:latin typeface="+mn-lt"/>
                          <a:ea typeface="+mn-ea"/>
                          <a:cs typeface="+mn-cs"/>
                        </a:rPr>
                        <a:t>優先支持：</a:t>
                      </a:r>
                      <a:r>
                        <a:rPr lang="en-US" altLang="zh-TW" sz="1400" b="1" kern="1200" dirty="0">
                          <a:solidFill>
                            <a:schemeClr val="accent1"/>
                          </a:solidFill>
                          <a:latin typeface="+mn-lt"/>
                          <a:ea typeface="+mn-ea"/>
                          <a:cs typeface="+mn-cs"/>
                        </a:rPr>
                        <a:t>#</a:t>
                      </a:r>
                      <a:r>
                        <a:rPr lang="zh-TW" altLang="en-US" sz="1400" b="1" kern="1200" dirty="0">
                          <a:solidFill>
                            <a:schemeClr val="accent1"/>
                          </a:solidFill>
                          <a:latin typeface="+mn-lt"/>
                          <a:ea typeface="+mn-ea"/>
                          <a:cs typeface="+mn-cs"/>
                        </a:rPr>
                        <a:t>國內產業供應鏈的中心廠商</a:t>
                      </a:r>
                      <a:r>
                        <a:rPr lang="zh-TW" altLang="en-US" sz="1050" kern="1200" dirty="0">
                          <a:solidFill>
                            <a:schemeClr val="bg1">
                              <a:lumMod val="50000"/>
                            </a:schemeClr>
                          </a:solidFill>
                          <a:latin typeface="+mn-lt"/>
                          <a:ea typeface="+mn-ea"/>
                          <a:cs typeface="+mn-cs"/>
                        </a:rPr>
                        <a:t>、</a:t>
                      </a:r>
                      <a:r>
                        <a:rPr lang="en-US" altLang="zh-TW" sz="1050" b="1" kern="1200" dirty="0">
                          <a:solidFill>
                            <a:schemeClr val="accent1"/>
                          </a:solidFill>
                          <a:latin typeface="+mn-lt"/>
                          <a:ea typeface="+mn-ea"/>
                          <a:cs typeface="+mn-cs"/>
                        </a:rPr>
                        <a:t>#</a:t>
                      </a:r>
                      <a:r>
                        <a:rPr lang="zh-TW" altLang="en-US" sz="1400" b="1" kern="1200" dirty="0">
                          <a:solidFill>
                            <a:schemeClr val="accent1"/>
                          </a:solidFill>
                          <a:latin typeface="+mn-lt"/>
                          <a:ea typeface="+mn-ea"/>
                          <a:cs typeface="+mn-cs"/>
                        </a:rPr>
                        <a:t>國際供應鏈廠商</a:t>
                      </a:r>
                      <a:r>
                        <a:rPr lang="zh-TW" altLang="en-US" sz="1050" kern="1200" dirty="0">
                          <a:solidFill>
                            <a:schemeClr val="bg1">
                              <a:lumMod val="50000"/>
                            </a:schemeClr>
                          </a:solidFill>
                          <a:latin typeface="+mn-lt"/>
                          <a:ea typeface="+mn-ea"/>
                          <a:cs typeface="+mn-cs"/>
                        </a:rPr>
                        <a:t>（如具國際市場或國際客戶者）</a:t>
                      </a:r>
                      <a:br>
                        <a:rPr lang="en-US" altLang="zh-TW" sz="1050" kern="1200" dirty="0">
                          <a:solidFill>
                            <a:schemeClr val="bg1">
                              <a:lumMod val="50000"/>
                            </a:schemeClr>
                          </a:solidFill>
                          <a:latin typeface="+mn-lt"/>
                          <a:ea typeface="+mn-ea"/>
                          <a:cs typeface="+mn-cs"/>
                        </a:rPr>
                      </a:br>
                      <a:r>
                        <a:rPr lang="en-US" altLang="zh-TW" sz="1050" kern="1200" dirty="0">
                          <a:solidFill>
                            <a:schemeClr val="bg1">
                              <a:lumMod val="50000"/>
                            </a:schemeClr>
                          </a:solidFill>
                          <a:latin typeface="+mn-lt"/>
                          <a:ea typeface="+mn-ea"/>
                          <a:cs typeface="+mn-cs"/>
                        </a:rPr>
                        <a:t>                     </a:t>
                      </a:r>
                      <a:r>
                        <a:rPr lang="en-US" altLang="zh-TW" sz="1400" b="1" kern="1200" dirty="0">
                          <a:solidFill>
                            <a:schemeClr val="accent1"/>
                          </a:solidFill>
                          <a:latin typeface="+mn-lt"/>
                          <a:ea typeface="+mn-ea"/>
                          <a:cs typeface="+mn-cs"/>
                        </a:rPr>
                        <a:t>#</a:t>
                      </a:r>
                      <a:r>
                        <a:rPr lang="zh-TW" altLang="en-US" sz="1400" b="1" kern="1200" dirty="0">
                          <a:solidFill>
                            <a:schemeClr val="accent1"/>
                          </a:solidFill>
                          <a:latin typeface="+mn-lt"/>
                          <a:ea typeface="+mn-ea"/>
                          <a:cs typeface="+mn-cs"/>
                        </a:rPr>
                        <a:t>受資安法規要求者</a:t>
                      </a:r>
                      <a:r>
                        <a:rPr lang="zh-TW" altLang="en-US" sz="1050" kern="1200" dirty="0">
                          <a:solidFill>
                            <a:schemeClr val="bg1">
                              <a:lumMod val="50000"/>
                            </a:schemeClr>
                          </a:solidFill>
                          <a:latin typeface="+mn-lt"/>
                          <a:ea typeface="+mn-ea"/>
                          <a:cs typeface="+mn-cs"/>
                        </a:rPr>
                        <a:t>、</a:t>
                      </a:r>
                      <a:r>
                        <a:rPr lang="en-US" altLang="zh-TW" sz="1400" b="1" kern="1200" dirty="0">
                          <a:solidFill>
                            <a:schemeClr val="accent1"/>
                          </a:solidFill>
                          <a:latin typeface="+mn-lt"/>
                          <a:ea typeface="+mn-ea"/>
                          <a:cs typeface="+mn-cs"/>
                        </a:rPr>
                        <a:t>#</a:t>
                      </a:r>
                      <a:r>
                        <a:rPr lang="zh-TW" altLang="en-US" sz="1400" b="1" kern="1200" dirty="0">
                          <a:solidFill>
                            <a:schemeClr val="accent1"/>
                          </a:solidFill>
                          <a:latin typeface="+mn-lt"/>
                          <a:ea typeface="+mn-ea"/>
                          <a:cs typeface="+mn-cs"/>
                        </a:rPr>
                        <a:t>受國際</a:t>
                      </a:r>
                      <a:r>
                        <a:rPr lang="en-US" altLang="zh-TW" sz="1400" b="1" kern="1200" dirty="0">
                          <a:solidFill>
                            <a:schemeClr val="accent1"/>
                          </a:solidFill>
                          <a:latin typeface="+mn-lt"/>
                          <a:ea typeface="+mn-ea"/>
                          <a:cs typeface="+mn-cs"/>
                        </a:rPr>
                        <a:t>/</a:t>
                      </a:r>
                      <a:r>
                        <a:rPr lang="zh-TW" altLang="en-US" sz="1400" b="1" kern="1200" dirty="0">
                          <a:solidFill>
                            <a:schemeClr val="accent1"/>
                          </a:solidFill>
                          <a:latin typeface="+mn-lt"/>
                          <a:ea typeface="+mn-ea"/>
                          <a:cs typeface="+mn-cs"/>
                        </a:rPr>
                        <a:t>大廠客戶資安稽核要求者</a:t>
                      </a:r>
                      <a:endParaRPr lang="en-US" sz="1800" b="1" kern="1200" dirty="0">
                        <a:solidFill>
                          <a:schemeClr val="accent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TW" altLang="en-US" dirty="0"/>
                        <a:t>最高補助</a:t>
                      </a:r>
                      <a:r>
                        <a:rPr lang="en-US" altLang="zh-TW" dirty="0"/>
                        <a:t>50%</a:t>
                      </a:r>
                      <a:r>
                        <a:rPr lang="zh-TW" altLang="en-US" dirty="0"/>
                        <a:t>，上限 </a:t>
                      </a:r>
                      <a:r>
                        <a:rPr lang="en-US" altLang="zh-TW" dirty="0"/>
                        <a:t>NT$ 800</a:t>
                      </a:r>
                      <a:r>
                        <a:rPr lang="zh-TW" altLang="en-US" dirty="0"/>
                        <a:t>萬</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零信任物聯網解決方案研發、供應鏈資安治理、場域成果展示與擴散規劃</a:t>
                      </a:r>
                      <a:endParaRPr lang="en-US" altLang="zh-TW"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Arial" panose="020B0604020202020204" pitchFamily="34" charset="0"/>
                        <a:buChar char="•"/>
                      </a:pPr>
                      <a:r>
                        <a:rPr lang="zh-TW" altLang="en-US" sz="1400" b="1" dirty="0"/>
                        <a:t>打造零信任物聯網資安示範場域</a:t>
                      </a:r>
                      <a:r>
                        <a:rPr lang="zh-TW" altLang="en-US" sz="1400" dirty="0"/>
                        <a:t>：藉由場域業者的零信任資安強化需求，推動資安業者開發場域需求的資安解決方案進行場域試煉，建立零信任資安示範場域。</a:t>
                      </a:r>
                    </a:p>
                    <a:p>
                      <a:pPr marL="285750" indent="-285750" algn="l">
                        <a:buFont typeface="Arial" panose="020B0604020202020204" pitchFamily="34" charset="0"/>
                        <a:buChar char="•"/>
                      </a:pPr>
                      <a:r>
                        <a:rPr lang="zh-TW" altLang="en-US" sz="1400" b="1" dirty="0"/>
                        <a:t>研發零信任資安自主技術整合解決方案</a:t>
                      </a:r>
                      <a:r>
                        <a:rPr lang="zh-TW" altLang="en-US" sz="1400" dirty="0"/>
                        <a:t>：由資安業者鎖定產業資安需求開發零信任資安整合解決方案，深化資安技術能量。</a:t>
                      </a:r>
                    </a:p>
                    <a:p>
                      <a:pPr marL="285750" indent="-285750" algn="l">
                        <a:buFont typeface="Arial" panose="020B0604020202020204" pitchFamily="34" charset="0"/>
                        <a:buChar char="•"/>
                      </a:pPr>
                      <a:r>
                        <a:rPr lang="zh-TW" altLang="en-US" sz="1400" b="1" dirty="0"/>
                        <a:t>推動供應鏈資安治理，以擴散產業資安</a:t>
                      </a:r>
                      <a:r>
                        <a:rPr lang="zh-TW" altLang="en-US" sz="1400" dirty="0"/>
                        <a:t>：提案廠商帶動至少 </a:t>
                      </a:r>
                      <a:r>
                        <a:rPr lang="en-US" altLang="zh-TW" sz="1400" dirty="0"/>
                        <a:t>5 </a:t>
                      </a:r>
                      <a:r>
                        <a:rPr lang="zh-TW" altLang="en-US" sz="1400" dirty="0"/>
                        <a:t>家供應商進行資安評級及曝險分析，並導入零信任資安方案，強化資安防護，提升資安治理，打造產業生態圈示範應用。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9794636" cy="535531"/>
          </a:xfrm>
        </p:spPr>
        <p:txBody>
          <a:bodyPr/>
          <a:lstStyle/>
          <a:p>
            <a:r>
              <a:rPr lang="zh-TW" altLang="en-US" dirty="0"/>
              <a:t>零信任</a:t>
            </a:r>
            <a:r>
              <a:rPr lang="zh-TW" altLang="en-US" sz="2000" dirty="0"/>
              <a:t>物聯網資安防護推動計畫</a:t>
            </a:r>
            <a:endParaRPr 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fld id="{EB4B8DE2-A4E8-46E4-8BBF-D75455EFF32C}" type="slidenum">
              <a:rPr lang="en-US" smtClean="0"/>
              <a:pPr/>
              <a:t>36</a:t>
            </a:fld>
            <a:endParaRPr lang="en-US" dirty="0"/>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補助對象</a:t>
            </a:r>
            <a:endParaRPr lang="en-US" b="1" dirty="0">
              <a:solidFill>
                <a:schemeClr val="bg1"/>
              </a:solidFill>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補助金額</a:t>
            </a:r>
            <a:endParaRPr lang="en-US" b="1" dirty="0">
              <a:solidFill>
                <a:schemeClr val="bg1"/>
              </a:solidFill>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補助主題</a:t>
            </a:r>
            <a:endParaRPr lang="en-US" b="1" dirty="0">
              <a:solidFill>
                <a:schemeClr val="bg1"/>
              </a:solidFill>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計畫提交時程</a:t>
            </a:r>
            <a:endParaRPr lang="en-US" sz="1000" b="1" dirty="0">
              <a:solidFill>
                <a:schemeClr val="bg1"/>
              </a:solidFill>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建議開始準備</a:t>
            </a:r>
            <a:endParaRPr lang="en-US" sz="1000" b="1" dirty="0">
              <a:solidFill>
                <a:schemeClr val="bg1"/>
              </a:solidFill>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主辦單位</a:t>
            </a:r>
            <a:endParaRPr lang="en-US" sz="1000" b="1" dirty="0">
              <a:solidFill>
                <a:schemeClr val="bg1"/>
              </a:solidFill>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參考資料</a:t>
            </a:r>
            <a:endParaRPr lang="en-US" sz="1000" b="1" dirty="0">
              <a:solidFill>
                <a:schemeClr val="bg1"/>
              </a:solidFill>
            </a:endParaRPr>
          </a:p>
        </p:txBody>
      </p:sp>
      <p:sp>
        <p:nvSpPr>
          <p:cNvPr id="14" name="Rectangle 13">
            <a:extLst>
              <a:ext uri="{FF2B5EF4-FFF2-40B4-BE49-F238E27FC236}">
                <a16:creationId xmlns:a16="http://schemas.microsoft.com/office/drawing/2014/main" id="{384805EE-65A7-4079-A5E1-6166851E3E07}"/>
              </a:ext>
            </a:extLst>
          </p:cNvPr>
          <p:cNvSpPr/>
          <p:nvPr/>
        </p:nvSpPr>
        <p:spPr>
          <a:xfrm>
            <a:off x="842831" y="465371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提案方向</a:t>
            </a:r>
            <a:endParaRPr lang="en-US" b="1" dirty="0">
              <a:solidFill>
                <a:schemeClr val="bg1"/>
              </a:solidFill>
            </a:endParaRPr>
          </a:p>
        </p:txBody>
      </p:sp>
      <p:sp>
        <p:nvSpPr>
          <p:cNvPr id="15" name="TextBox 14">
            <a:hlinkClick r:id="rId6" action="ppaction://hlinksldjump"/>
            <a:extLst>
              <a:ext uri="{FF2B5EF4-FFF2-40B4-BE49-F238E27FC236}">
                <a16:creationId xmlns:a16="http://schemas.microsoft.com/office/drawing/2014/main" id="{8F4DDFB9-C8F5-46DA-A828-EFE4C3D384EE}"/>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7" action="ppaction://hlinksldjump"/>
            <a:extLst>
              <a:ext uri="{FF2B5EF4-FFF2-40B4-BE49-F238E27FC236}">
                <a16:creationId xmlns:a16="http://schemas.microsoft.com/office/drawing/2014/main" id="{70EE1C20-AFBE-83B2-85A8-006DF71554A8}"/>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8" action="ppaction://hlinksldjump"/>
            <a:extLst>
              <a:ext uri="{FF2B5EF4-FFF2-40B4-BE49-F238E27FC236}">
                <a16:creationId xmlns:a16="http://schemas.microsoft.com/office/drawing/2014/main" id="{8E0894BA-323B-ED7D-FD8D-A40CF8381506}"/>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3338781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867698" cy="4346187"/>
        </p:xfrm>
        <a:graphic>
          <a:graphicData uri="http://schemas.openxmlformats.org/drawingml/2006/table">
            <a:tbl>
              <a:tblPr firstRow="1" bandRow="1">
                <a:tableStyleId>{5940675A-B579-460E-94D1-54222C63F5DA}</a:tableStyleId>
              </a:tblPr>
              <a:tblGrid>
                <a:gridCol w="2040468">
                  <a:extLst>
                    <a:ext uri="{9D8B030D-6E8A-4147-A177-3AD203B41FA5}">
                      <a16:colId xmlns:a16="http://schemas.microsoft.com/office/drawing/2014/main" val="270881897"/>
                    </a:ext>
                  </a:extLst>
                </a:gridCol>
                <a:gridCol w="7827230">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dirty="0">
                          <a:solidFill>
                            <a:srgbClr val="0070C0"/>
                          </a:solidFill>
                        </a:rPr>
                        <a:t>#</a:t>
                      </a:r>
                      <a:r>
                        <a:rPr lang="zh-TW" altLang="en-US" b="1" dirty="0">
                          <a:solidFill>
                            <a:srgbClr val="0070C0"/>
                          </a:solidFill>
                        </a:rPr>
                        <a:t>資料服務團隊 </a:t>
                      </a:r>
                      <a:r>
                        <a:rPr lang="en-US" altLang="zh-TW" b="1" dirty="0">
                          <a:solidFill>
                            <a:srgbClr val="0070C0"/>
                          </a:solidFill>
                        </a:rPr>
                        <a:t>#</a:t>
                      </a:r>
                      <a:r>
                        <a:rPr lang="zh-TW" altLang="en-US" b="1" dirty="0">
                          <a:solidFill>
                            <a:srgbClr val="0070C0"/>
                          </a:solidFill>
                        </a:rPr>
                        <a:t>海外場域業者 </a:t>
                      </a:r>
                      <a:r>
                        <a:rPr lang="zh-TW" altLang="en-US" sz="1400" kern="1200" dirty="0">
                          <a:solidFill>
                            <a:schemeClr val="bg1">
                              <a:lumMod val="50000"/>
                            </a:schemeClr>
                          </a:solidFill>
                          <a:latin typeface="+mn-lt"/>
                          <a:ea typeface="+mn-ea"/>
                          <a:cs typeface="+mn-cs"/>
                        </a:rPr>
                        <a:t>至少三家組隊提案，具備數位服務能量經驗並附實績佐證</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200" dirty="0">
                          <a:solidFill>
                            <a:schemeClr val="tx1"/>
                          </a:solidFill>
                          <a:latin typeface="+mn-lt"/>
                          <a:ea typeface="+mn-ea"/>
                          <a:cs typeface="+mn-cs"/>
                        </a:rPr>
                        <a:t>淨值為正，非陸資，不得為本國設立及外國事業在台設立之分公司</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最高補助</a:t>
                      </a:r>
                      <a:r>
                        <a:rPr lang="en-US" altLang="zh-TW" dirty="0"/>
                        <a:t>50%</a:t>
                      </a:r>
                      <a:r>
                        <a:rPr lang="zh-TW" altLang="en-US" dirty="0"/>
                        <a:t>，上限</a:t>
                      </a:r>
                      <a:r>
                        <a:rPr lang="en-US" altLang="zh-TW" dirty="0"/>
                        <a:t>NT$500</a:t>
                      </a:r>
                      <a:r>
                        <a:rPr lang="zh-TW" altLang="en-US" dirty="0"/>
                        <a:t>萬</a:t>
                      </a:r>
                      <a:endParaRPr lang="en-US" altLang="zh-TW"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1. </a:t>
                      </a:r>
                      <a:r>
                        <a:rPr lang="zh-TW" altLang="en-US" dirty="0"/>
                        <a:t>提案內容可實現性、</a:t>
                      </a:r>
                      <a:r>
                        <a:rPr lang="en-US" altLang="zh-TW" dirty="0"/>
                        <a:t>2.</a:t>
                      </a:r>
                      <a:r>
                        <a:rPr lang="zh-TW" altLang="en-US" dirty="0"/>
                        <a:t>資料服務價值與企業發展策略、</a:t>
                      </a:r>
                      <a:r>
                        <a:rPr lang="en-US" altLang="zh-TW" dirty="0"/>
                        <a:t>3.</a:t>
                      </a:r>
                      <a:r>
                        <a:rPr lang="zh-TW" altLang="en-US" dirty="0"/>
                        <a:t>海外市場布局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Arial" panose="020B0604020202020204" pitchFamily="34" charset="0"/>
                        <a:buChar char="•"/>
                      </a:pPr>
                      <a:r>
                        <a:rPr lang="zh-TW" altLang="en-US" sz="1400" b="1" dirty="0"/>
                        <a:t>提案內容可實現性</a:t>
                      </a:r>
                      <a:r>
                        <a:rPr lang="zh-TW" altLang="en-US" sz="1400" dirty="0"/>
                        <a:t>：說明該資料服務於海外市場落地之具體做法。</a:t>
                      </a:r>
                    </a:p>
                    <a:p>
                      <a:pPr marL="285750" indent="-285750" algn="l">
                        <a:buFont typeface="Arial" panose="020B0604020202020204" pitchFamily="34" charset="0"/>
                        <a:buChar char="•"/>
                      </a:pPr>
                      <a:r>
                        <a:rPr lang="zh-TW" altLang="en-US" sz="1400" b="1" dirty="0"/>
                        <a:t>資料服務價值與企業發展策略</a:t>
                      </a:r>
                      <a:r>
                        <a:rPr lang="zh-TW" altLang="en-US" sz="1400" dirty="0"/>
                        <a:t>：說明願景、現階段策略，以及計畫與公司發展策略關聯性。突顯執行困難點及解決方式，並說明本次開發的資料服務與現有基礎的差異。細說明資料應用服務的資料處理、混搭、加值等步驟，並凸顯其對企業的價值。</a:t>
                      </a:r>
                    </a:p>
                    <a:p>
                      <a:pPr marL="285750" indent="-285750" algn="l">
                        <a:buFont typeface="Arial" panose="020B0604020202020204" pitchFamily="34" charset="0"/>
                        <a:buChar char="•"/>
                      </a:pPr>
                      <a:r>
                        <a:rPr lang="zh-TW" altLang="en-US" sz="1400" b="1" dirty="0"/>
                        <a:t>海外市場之布局</a:t>
                      </a:r>
                      <a:r>
                        <a:rPr lang="zh-TW" altLang="en-US" sz="1400" dirty="0"/>
                        <a:t>：具體說明國內外潛在目標客戶與行銷推廣策略。描述已掌握的海外合作夥伴，以及擬擴散服務規模的做法。最後，明確說明本年度和未來兩年的國際市場拓展計畫。</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1692538578"/>
              </p:ext>
            </p:extLst>
          </p:nvPr>
        </p:nvGraphicFramePr>
        <p:xfrm>
          <a:off x="10477296" y="323818"/>
          <a:ext cx="1516039" cy="2940296"/>
        </p:xfrm>
        <a:graphic>
          <a:graphicData uri="http://schemas.openxmlformats.org/drawingml/2006/table">
            <a:tbl>
              <a:tblPr firstRow="1" bandRow="1">
                <a:tableStyleId>{5940675A-B579-460E-94D1-54222C63F5DA}</a:tableStyleId>
              </a:tblPr>
              <a:tblGrid>
                <a:gridCol w="151603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altLang="zh-TW" sz="1050" b="1" kern="1200" dirty="0">
                          <a:solidFill>
                            <a:schemeClr val="tx1"/>
                          </a:solidFill>
                          <a:latin typeface="+mn-lt"/>
                          <a:ea typeface="+mn-ea"/>
                          <a:cs typeface="+mn-cs"/>
                        </a:rPr>
                        <a:t>113/4/19-5/20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50" dirty="0"/>
                        <a:t>即日起 </a:t>
                      </a:r>
                      <a:r>
                        <a:rPr lang="en-US" altLang="zh-TW" sz="1050" dirty="0"/>
                        <a:t>(1.5</a:t>
                      </a:r>
                      <a:r>
                        <a:rPr lang="zh-TW" altLang="en-US" sz="1050" dirty="0"/>
                        <a:t>個月</a:t>
                      </a:r>
                      <a:r>
                        <a:rPr lang="en-US" altLang="zh-TW" sz="1050" dirty="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200" b="0" dirty="0"/>
                        <a:t>數位發展部</a:t>
                      </a:r>
                      <a:endParaRPr lang="en-US" altLang="zh-TW" sz="1200" b="0" dirty="0"/>
                    </a:p>
                    <a:p>
                      <a:pPr algn="ctr"/>
                      <a:r>
                        <a:rPr lang="en-US" sz="900" dirty="0"/>
                        <a:t>DIGITAL+</a:t>
                      </a:r>
                      <a:r>
                        <a:rPr lang="zh-TW" altLang="en-US" sz="900" dirty="0"/>
                        <a:t>數位創新補助平台</a:t>
                      </a:r>
                      <a:endParaRPr lang="zh-TW" altLang="en-US" sz="900" kern="1200" dirty="0">
                        <a:solidFill>
                          <a:schemeClr val="tx1"/>
                        </a:solidFill>
                        <a:latin typeface="+mn-lt"/>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100" u="sng" kern="1200" noProof="0" dirty="0">
                          <a:solidFill>
                            <a:schemeClr val="accent1"/>
                          </a:solidFill>
                          <a:effectLst/>
                          <a:latin typeface="+mn-lt"/>
                          <a:ea typeface="+mn-ea"/>
                          <a:cs typeface="+mn-cs"/>
                          <a:hlinkClick r:id="rId3">
                            <a:extLst>
                              <a:ext uri="{A12FA001-AC4F-418D-AE19-62706E023703}">
                                <ahyp:hlinkClr xmlns:ahyp="http://schemas.microsoft.com/office/drawing/2018/hyperlinkcolor" val="tx"/>
                              </a:ext>
                            </a:extLst>
                          </a:hlinkClick>
                        </a:rPr>
                        <a:t>計畫官網</a:t>
                      </a:r>
                      <a:endParaRPr lang="en-US" altLang="zh-TW" sz="1100" u="sng" kern="1200" noProof="0" dirty="0">
                        <a:solidFill>
                          <a:schemeClr val="accent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100" u="sng" kern="1200" noProof="0" dirty="0">
                          <a:solidFill>
                            <a:schemeClr val="accent1"/>
                          </a:solidFill>
                          <a:effectLst/>
                          <a:latin typeface="+mn-lt"/>
                          <a:ea typeface="+mn-ea"/>
                          <a:cs typeface="+mn-cs"/>
                          <a:hlinkClick r:id="rId4">
                            <a:extLst>
                              <a:ext uri="{A12FA001-AC4F-418D-AE19-62706E023703}">
                                <ahyp:hlinkClr xmlns:ahyp="http://schemas.microsoft.com/office/drawing/2018/hyperlinkcolor" val="tx"/>
                              </a:ext>
                            </a:extLst>
                          </a:hlinkClick>
                        </a:rPr>
                        <a:t>申請須知</a:t>
                      </a:r>
                      <a:endParaRPr lang="en-US" sz="1100" u="sng" kern="1200" noProof="0" dirty="0">
                        <a:solidFill>
                          <a:schemeClr val="accent1"/>
                        </a:solidFill>
                        <a:effectLst/>
                        <a:latin typeface="+mn-lt"/>
                        <a:ea typeface="+mn-ea"/>
                        <a:cs typeface="+mn-cs"/>
                      </a:endParaRPr>
                    </a:p>
                    <a:p>
                      <a:pPr algn="ctr"/>
                      <a:endParaRPr lang="en-US" sz="7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zh-TW" altLang="en-US" sz="2000" dirty="0"/>
              <a:t>資料經濟價值躍升計畫－</a:t>
            </a:r>
            <a:r>
              <a:rPr lang="zh-TW" altLang="en-US" dirty="0">
                <a:solidFill>
                  <a:srgbClr val="2B3643"/>
                </a:solidFill>
              </a:rPr>
              <a:t>國際化資料應用</a:t>
            </a:r>
            <a:r>
              <a:rPr lang="zh-TW" altLang="en-US" sz="2000" dirty="0"/>
              <a:t>服務補助</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fld id="{EB4B8DE2-A4E8-46E4-8BBF-D75455EFF32C}" type="slidenum">
              <a:rPr lang="en-US" smtClean="0"/>
              <a:pPr/>
              <a:t>37</a:t>
            </a:fld>
            <a:endParaRPr lang="en-US" dirty="0"/>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補助對象</a:t>
            </a:r>
            <a:endParaRPr lang="en-US" b="1" dirty="0">
              <a:solidFill>
                <a:schemeClr val="bg1"/>
              </a:solidFill>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補助金額</a:t>
            </a:r>
            <a:endParaRPr lang="en-US" b="1" dirty="0">
              <a:solidFill>
                <a:schemeClr val="bg1"/>
              </a:solidFill>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補助重點</a:t>
            </a:r>
            <a:endParaRPr lang="en-US" b="1" dirty="0">
              <a:solidFill>
                <a:schemeClr val="bg1"/>
              </a:solidFill>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提案參考</a:t>
            </a:r>
            <a:endParaRPr lang="en-US" b="1" dirty="0">
              <a:solidFill>
                <a:schemeClr val="bg1"/>
              </a:solidFill>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計畫提交時程</a:t>
            </a:r>
            <a:endParaRPr lang="en-US" sz="1000" b="1" dirty="0">
              <a:solidFill>
                <a:schemeClr val="bg1"/>
              </a:solidFill>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建議開始準備</a:t>
            </a:r>
            <a:endParaRPr lang="en-US" sz="1000" b="1" dirty="0">
              <a:solidFill>
                <a:schemeClr val="bg1"/>
              </a:solidFill>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主辦單位</a:t>
            </a:r>
            <a:endParaRPr lang="en-US" sz="1000" b="1" dirty="0">
              <a:solidFill>
                <a:schemeClr val="bg1"/>
              </a:solidFill>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參考資料</a:t>
            </a:r>
            <a:endParaRPr lang="en-US" sz="1000" b="1" dirty="0">
              <a:solidFill>
                <a:schemeClr val="bg1"/>
              </a:solidFill>
            </a:endParaRPr>
          </a:p>
        </p:txBody>
      </p:sp>
      <p:sp>
        <p:nvSpPr>
          <p:cNvPr id="15" name="TextBox 14">
            <a:hlinkClick r:id="rId5" action="ppaction://hlinksldjump"/>
            <a:extLst>
              <a:ext uri="{FF2B5EF4-FFF2-40B4-BE49-F238E27FC236}">
                <a16:creationId xmlns:a16="http://schemas.microsoft.com/office/drawing/2014/main" id="{1C8D5839-6C60-4C78-9608-EAFB93392996}"/>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6" action="ppaction://hlinksldjump"/>
            <a:extLst>
              <a:ext uri="{FF2B5EF4-FFF2-40B4-BE49-F238E27FC236}">
                <a16:creationId xmlns:a16="http://schemas.microsoft.com/office/drawing/2014/main" id="{D4AC4624-1173-D73D-6299-34F3E5CABBF6}"/>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7" action="ppaction://hlinksldjump"/>
            <a:extLst>
              <a:ext uri="{FF2B5EF4-FFF2-40B4-BE49-F238E27FC236}">
                <a16:creationId xmlns:a16="http://schemas.microsoft.com/office/drawing/2014/main" id="{A5206AAA-BB85-39A1-A0CE-1B86FC3AA75A}"/>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2422940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1493992187"/>
              </p:ext>
            </p:extLst>
          </p:nvPr>
        </p:nvGraphicFramePr>
        <p:xfrm>
          <a:off x="10375693" y="323818"/>
          <a:ext cx="1737360" cy="2978396"/>
        </p:xfrm>
        <a:graphic>
          <a:graphicData uri="http://schemas.openxmlformats.org/drawingml/2006/table">
            <a:tbl>
              <a:tblPr firstRow="1" bandRow="1">
                <a:tableStyleId>{5940675A-B579-460E-94D1-54222C63F5DA}</a:tableStyleId>
              </a:tblPr>
              <a:tblGrid>
                <a:gridCol w="1737360">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altLang="zh-TW" sz="1050" b="1" kern="1200" dirty="0">
                          <a:solidFill>
                            <a:schemeClr val="tx1"/>
                          </a:solidFill>
                          <a:latin typeface="+mn-lt"/>
                          <a:ea typeface="+mn-ea"/>
                          <a:cs typeface="+mn-cs"/>
                        </a:rPr>
                        <a:t>113/7/12-9/2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 </a:t>
                      </a:r>
                      <a:r>
                        <a:rPr lang="en-US" altLang="zh-TW" sz="1050" dirty="0"/>
                        <a:t>(1.5</a:t>
                      </a:r>
                      <a:r>
                        <a:rPr lang="zh-TW" altLang="en-US" sz="1050" dirty="0"/>
                        <a:t>個月</a:t>
                      </a:r>
                      <a:r>
                        <a:rPr lang="en-US" altLang="zh-TW" sz="1050" dirty="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200" kern="1200" dirty="0">
                          <a:solidFill>
                            <a:schemeClr val="tx1"/>
                          </a:solidFill>
                          <a:latin typeface="+mn-lt"/>
                          <a:ea typeface="+mn-ea"/>
                          <a:cs typeface="+mn-cs"/>
                        </a:rPr>
                        <a:t>數位發展部</a:t>
                      </a:r>
                      <a:endParaRPr lang="en-US" altLang="zh-TW" sz="1200" kern="1200" dirty="0">
                        <a:solidFill>
                          <a:schemeClr val="tx1"/>
                        </a:solidFill>
                        <a:latin typeface="+mn-lt"/>
                        <a:ea typeface="+mn-ea"/>
                        <a:cs typeface="+mn-cs"/>
                      </a:endParaRPr>
                    </a:p>
                    <a:p>
                      <a:pPr algn="ctr"/>
                      <a:r>
                        <a:rPr lang="en-US" sz="900" kern="1200" dirty="0">
                          <a:solidFill>
                            <a:schemeClr val="tx1"/>
                          </a:solidFill>
                          <a:latin typeface="+mn-lt"/>
                          <a:ea typeface="+mn-ea"/>
                          <a:cs typeface="+mn-cs"/>
                        </a:rPr>
                        <a:t>DIGITAL+</a:t>
                      </a:r>
                      <a:r>
                        <a:rPr lang="zh-TW" altLang="en-US" sz="900" kern="1200" dirty="0">
                          <a:solidFill>
                            <a:schemeClr val="tx1"/>
                          </a:solidFill>
                          <a:latin typeface="+mn-lt"/>
                          <a:ea typeface="+mn-ea"/>
                          <a:cs typeface="+mn-cs"/>
                        </a:rPr>
                        <a:t>數位創新補助平台</a:t>
                      </a:r>
                      <a:endParaRPr lang="en-US" sz="105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b="0" dirty="0">
                          <a:hlinkClick r:id="rId3"/>
                        </a:rPr>
                        <a:t>計畫公告</a:t>
                      </a:r>
                      <a:endParaRPr lang="en-US" altLang="zh-TW" sz="1050" b="0" dirty="0"/>
                    </a:p>
                    <a:p>
                      <a:pPr algn="ctr"/>
                      <a:r>
                        <a:rPr lang="zh-TW" altLang="en-US" sz="1050" b="0" dirty="0">
                          <a:hlinkClick r:id="rId4"/>
                        </a:rPr>
                        <a:t>申請須知</a:t>
                      </a:r>
                      <a:endParaRPr lang="en-US" altLang="zh-TW" sz="1050" b="0" dirty="0"/>
                    </a:p>
                    <a:p>
                      <a:pPr algn="ctr"/>
                      <a:r>
                        <a:rPr lang="zh-TW" altLang="en-US" sz="1050" b="0" dirty="0">
                          <a:hlinkClick r:id="rId5"/>
                        </a:rPr>
                        <a:t>說明會簡報</a:t>
                      </a:r>
                      <a:endParaRPr lang="en-US" sz="105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867697" cy="4772907"/>
        </p:xfrm>
        <a:graphic>
          <a:graphicData uri="http://schemas.openxmlformats.org/drawingml/2006/table">
            <a:tbl>
              <a:tblPr firstRow="1" bandRow="1">
                <a:tableStyleId>{5940675A-B579-460E-94D1-54222C63F5DA}</a:tableStyleId>
              </a:tblPr>
              <a:tblGrid>
                <a:gridCol w="2022765">
                  <a:extLst>
                    <a:ext uri="{9D8B030D-6E8A-4147-A177-3AD203B41FA5}">
                      <a16:colId xmlns:a16="http://schemas.microsoft.com/office/drawing/2014/main" val="270881897"/>
                    </a:ext>
                  </a:extLst>
                </a:gridCol>
                <a:gridCol w="7844932">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具</a:t>
                      </a:r>
                      <a:r>
                        <a:rPr lang="en-US" altLang="zh-TW" b="1" dirty="0">
                          <a:solidFill>
                            <a:srgbClr val="2074D5"/>
                          </a:solidFill>
                        </a:rPr>
                        <a:t>AI</a:t>
                      </a:r>
                      <a:r>
                        <a:rPr lang="zh-TW" altLang="en-US" b="1" dirty="0">
                          <a:solidFill>
                            <a:srgbClr val="2074D5"/>
                          </a:solidFill>
                        </a:rPr>
                        <a:t>能量</a:t>
                      </a:r>
                      <a:r>
                        <a:rPr lang="zh-TW" altLang="en-US" dirty="0"/>
                        <a:t>之企業，依法登記之公司，淨值為正，不得為陸資、分公司。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bg1">
                              <a:lumMod val="50000"/>
                            </a:schemeClr>
                          </a:solidFill>
                          <a:latin typeface="+mn-lt"/>
                          <a:ea typeface="+mn-ea"/>
                          <a:cs typeface="+mn-cs"/>
                        </a:rPr>
                        <a:t>AI</a:t>
                      </a:r>
                      <a:r>
                        <a:rPr lang="zh-TW" altLang="en-US" sz="1200" kern="1200" dirty="0">
                          <a:solidFill>
                            <a:schemeClr val="bg1">
                              <a:lumMod val="50000"/>
                            </a:schemeClr>
                          </a:solidFill>
                          <a:latin typeface="+mn-lt"/>
                          <a:ea typeface="+mn-ea"/>
                          <a:cs typeface="+mn-cs"/>
                        </a:rPr>
                        <a:t>能量可提供佐證參考資料如：產發署人工智慧技術服務機構服務能量登錄、</a:t>
                      </a:r>
                      <a:endParaRPr lang="en-US" altLang="zh-TW" sz="1200" kern="1200" dirty="0">
                        <a:solidFill>
                          <a:schemeClr val="bg1">
                            <a:lumMod val="50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bg1">
                              <a:lumMod val="50000"/>
                            </a:schemeClr>
                          </a:solidFill>
                          <a:latin typeface="+mn-lt"/>
                          <a:ea typeface="+mn-ea"/>
                          <a:cs typeface="+mn-cs"/>
                        </a:rPr>
                        <a:t>主導執行</a:t>
                      </a:r>
                      <a:r>
                        <a:rPr lang="en-US" altLang="zh-TW" sz="1200" kern="1200" dirty="0">
                          <a:solidFill>
                            <a:schemeClr val="bg1">
                              <a:lumMod val="50000"/>
                            </a:schemeClr>
                          </a:solidFill>
                          <a:latin typeface="+mn-lt"/>
                          <a:ea typeface="+mn-ea"/>
                          <a:cs typeface="+mn-cs"/>
                        </a:rPr>
                        <a:t>/</a:t>
                      </a:r>
                      <a:r>
                        <a:rPr lang="zh-TW" altLang="en-US" sz="1200" kern="1200" dirty="0">
                          <a:solidFill>
                            <a:schemeClr val="bg1">
                              <a:lumMod val="50000"/>
                            </a:schemeClr>
                          </a:solidFill>
                          <a:latin typeface="+mn-lt"/>
                          <a:ea typeface="+mn-ea"/>
                          <a:cs typeface="+mn-cs"/>
                        </a:rPr>
                        <a:t>開發 </a:t>
                      </a:r>
                      <a:r>
                        <a:rPr lang="en-US" altLang="zh-TW" sz="1200" kern="1200" dirty="0">
                          <a:solidFill>
                            <a:schemeClr val="bg1">
                              <a:lumMod val="50000"/>
                            </a:schemeClr>
                          </a:solidFill>
                          <a:latin typeface="+mn-lt"/>
                          <a:ea typeface="+mn-ea"/>
                          <a:cs typeface="+mn-cs"/>
                        </a:rPr>
                        <a:t>AI </a:t>
                      </a:r>
                      <a:r>
                        <a:rPr lang="zh-TW" altLang="en-US" sz="1200" kern="1200" dirty="0">
                          <a:solidFill>
                            <a:schemeClr val="bg1">
                              <a:lumMod val="50000"/>
                            </a:schemeClr>
                          </a:solidFill>
                          <a:latin typeface="+mn-lt"/>
                          <a:ea typeface="+mn-ea"/>
                          <a:cs typeface="+mn-cs"/>
                        </a:rPr>
                        <a:t>相關產品服務計畫、企業已開發 </a:t>
                      </a:r>
                      <a:r>
                        <a:rPr lang="en-US" altLang="zh-TW" sz="1200" kern="1200" dirty="0">
                          <a:solidFill>
                            <a:schemeClr val="bg1">
                              <a:lumMod val="50000"/>
                            </a:schemeClr>
                          </a:solidFill>
                          <a:latin typeface="+mn-lt"/>
                          <a:ea typeface="+mn-ea"/>
                          <a:cs typeface="+mn-cs"/>
                        </a:rPr>
                        <a:t>AI </a:t>
                      </a:r>
                      <a:r>
                        <a:rPr lang="zh-TW" altLang="en-US" sz="1200" kern="1200" dirty="0">
                          <a:solidFill>
                            <a:schemeClr val="bg1">
                              <a:lumMod val="50000"/>
                            </a:schemeClr>
                          </a:solidFill>
                          <a:latin typeface="+mn-lt"/>
                          <a:ea typeface="+mn-ea"/>
                          <a:cs typeface="+mn-cs"/>
                        </a:rPr>
                        <a:t>產品或服務說明、企業內具有 </a:t>
                      </a:r>
                      <a:r>
                        <a:rPr lang="en-US" altLang="zh-TW" sz="1200" kern="1200" dirty="0">
                          <a:solidFill>
                            <a:schemeClr val="bg1">
                              <a:lumMod val="50000"/>
                            </a:schemeClr>
                          </a:solidFill>
                          <a:latin typeface="+mn-lt"/>
                          <a:ea typeface="+mn-ea"/>
                          <a:cs typeface="+mn-cs"/>
                        </a:rPr>
                        <a:t>AI </a:t>
                      </a:r>
                      <a:r>
                        <a:rPr lang="zh-TW" altLang="en-US" sz="1200" kern="1200" dirty="0">
                          <a:solidFill>
                            <a:schemeClr val="bg1">
                              <a:lumMod val="50000"/>
                            </a:schemeClr>
                          </a:solidFill>
                          <a:latin typeface="+mn-lt"/>
                          <a:ea typeface="+mn-ea"/>
                          <a:cs typeface="+mn-cs"/>
                        </a:rPr>
                        <a:t>研發人才等</a:t>
                      </a:r>
                      <a:endParaRPr lang="en-US" sz="12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TW" altLang="en-US" dirty="0"/>
                        <a:t>最高補助</a:t>
                      </a:r>
                      <a:r>
                        <a:rPr lang="en-US" altLang="zh-TW" dirty="0"/>
                        <a:t>50%</a:t>
                      </a:r>
                      <a:r>
                        <a:rPr lang="zh-TW" altLang="en-US" dirty="0"/>
                        <a:t>，上限 </a:t>
                      </a:r>
                      <a:r>
                        <a:rPr lang="en-US" altLang="zh-TW" dirty="0"/>
                        <a:t>NT$ 2000</a:t>
                      </a:r>
                      <a:r>
                        <a:rPr lang="zh-TW" altLang="en-US" dirty="0"/>
                        <a:t>萬</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三大領域選</a:t>
                      </a:r>
                      <a:r>
                        <a:rPr lang="en-US" altLang="zh-TW" dirty="0"/>
                        <a:t>1</a:t>
                      </a:r>
                      <a:r>
                        <a:rPr lang="zh-TW" altLang="en-US" dirty="0"/>
                        <a:t>：</a:t>
                      </a:r>
                      <a:r>
                        <a:rPr lang="zh-TW" altLang="en-US" sz="1800" b="1" kern="1200" dirty="0">
                          <a:solidFill>
                            <a:srgbClr val="2074D5"/>
                          </a:solidFill>
                          <a:latin typeface="+mn-lt"/>
                          <a:ea typeface="+mn-ea"/>
                          <a:cs typeface="+mn-cs"/>
                        </a:rPr>
                        <a:t>智慧商務</a:t>
                      </a:r>
                      <a:r>
                        <a:rPr lang="zh-TW" altLang="en-US" dirty="0"/>
                        <a:t>、</a:t>
                      </a:r>
                      <a:r>
                        <a:rPr lang="zh-TW" altLang="en-US" sz="1800" b="1" kern="1200" dirty="0">
                          <a:solidFill>
                            <a:srgbClr val="2074D5"/>
                          </a:solidFill>
                          <a:latin typeface="+mn-lt"/>
                          <a:ea typeface="+mn-ea"/>
                          <a:cs typeface="+mn-cs"/>
                        </a:rPr>
                        <a:t>智慧製造</a:t>
                      </a:r>
                      <a:r>
                        <a:rPr lang="zh-TW" altLang="en-US" dirty="0"/>
                        <a:t>、</a:t>
                      </a:r>
                      <a:r>
                        <a:rPr lang="zh-TW" altLang="en-US" sz="1800" b="1" kern="1200" dirty="0">
                          <a:solidFill>
                            <a:srgbClr val="2074D5"/>
                          </a:solidFill>
                          <a:latin typeface="+mn-lt"/>
                          <a:ea typeface="+mn-ea"/>
                          <a:cs typeface="+mn-cs"/>
                        </a:rPr>
                        <a:t>智慧醫療</a:t>
                      </a:r>
                      <a:endParaRPr lang="en-US" sz="1800" b="1" kern="1200" dirty="0">
                        <a:solidFill>
                          <a:srgbClr val="2074D5"/>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Arial" panose="020B0604020202020204" pitchFamily="34" charset="0"/>
                        <a:buChar char="•"/>
                      </a:pPr>
                      <a:r>
                        <a:rPr lang="zh-TW" altLang="en-US" sz="1400" dirty="0"/>
                        <a:t>智慧商務：提出人工智慧、大數據、物聯網、邊緣運算以及資訊安全等所驅動的服務，包含資訊分析與預測、廣告投放、智慧推薦、智能代理人、交易安全或防詐及打詐等服務整合，應用領域包含智慧零售及金融科技等。​</a:t>
                      </a:r>
                    </a:p>
                    <a:p>
                      <a:pPr marL="285750" indent="-285750" algn="l">
                        <a:buFont typeface="Arial" panose="020B0604020202020204" pitchFamily="34" charset="0"/>
                        <a:buChar char="•"/>
                      </a:pPr>
                      <a:r>
                        <a:rPr lang="zh-TW" altLang="en-US" sz="1400" dirty="0"/>
                        <a:t>智慧製造：提出結合物聯網、巨量資料分析、雲端服務及人工智慧（</a:t>
                      </a:r>
                      <a:r>
                        <a:rPr lang="en-US" altLang="zh-TW" sz="1400" dirty="0"/>
                        <a:t>AI</a:t>
                      </a:r>
                      <a:r>
                        <a:rPr lang="zh-TW" altLang="en-US" sz="1400" dirty="0"/>
                        <a:t>）等技術的智慧製造方案，強化工廠的製程能力、效率與彈性，進而滿足客戶少量多樣、大量客製化生產需求以及縮短新產品從研發到上市時間等需求。</a:t>
                      </a:r>
                    </a:p>
                    <a:p>
                      <a:pPr marL="285750" indent="-285750" algn="l">
                        <a:buFont typeface="Arial" panose="020B0604020202020204" pitchFamily="34" charset="0"/>
                        <a:buChar char="•"/>
                      </a:pPr>
                      <a:r>
                        <a:rPr lang="zh-TW" altLang="en-US" sz="1400" dirty="0"/>
                        <a:t>智慧醫療：透過</a:t>
                      </a:r>
                      <a:r>
                        <a:rPr lang="en-US" altLang="zh-TW" sz="1400" dirty="0"/>
                        <a:t>AI</a:t>
                      </a:r>
                      <a:r>
                        <a:rPr lang="zh-TW" altLang="en-US" sz="1400" dirty="0"/>
                        <a:t>提供更個人化且精準的醫療照護、協助遠端醫病雙方溝通，同時減輕醫護勞力負擔，在醫療保健上可創造極大的社會經濟效益，包含臨床、照護與健康促進領域。​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9867696" cy="535531"/>
          </a:xfrm>
        </p:spPr>
        <p:txBody>
          <a:bodyPr/>
          <a:lstStyle/>
          <a:p>
            <a:r>
              <a:rPr lang="en-US" altLang="zh-TW" dirty="0"/>
              <a:t>AI</a:t>
            </a:r>
            <a:r>
              <a:rPr lang="zh-TW" altLang="en-US" dirty="0"/>
              <a:t>領航</a:t>
            </a:r>
            <a:r>
              <a:rPr lang="zh-TW" altLang="en-US" sz="2000" dirty="0"/>
              <a:t>推動計畫</a:t>
            </a:r>
            <a:r>
              <a:rPr lang="en-US" altLang="zh-TW" sz="2000" dirty="0"/>
              <a:t>II</a:t>
            </a:r>
            <a:endParaRPr 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fld id="{EB4B8DE2-A4E8-46E4-8BBF-D75455EFF32C}" type="slidenum">
              <a:rPr lang="en-US" smtClean="0"/>
              <a:pPr/>
              <a:t>38</a:t>
            </a:fld>
            <a:endParaRPr lang="en-US" dirty="0"/>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補助對象</a:t>
            </a:r>
            <a:endParaRPr lang="en-US" b="1" dirty="0">
              <a:solidFill>
                <a:schemeClr val="bg1"/>
              </a:solidFill>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補助金額</a:t>
            </a:r>
            <a:endParaRPr lang="en-US" b="1" dirty="0">
              <a:solidFill>
                <a:schemeClr val="bg1"/>
              </a:solidFill>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補助主題</a:t>
            </a:r>
            <a:endParaRPr lang="en-US" b="1" dirty="0">
              <a:solidFill>
                <a:schemeClr val="bg1"/>
              </a:solidFill>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計畫提交時程</a:t>
            </a:r>
            <a:endParaRPr lang="en-US" sz="1000" b="1" dirty="0">
              <a:solidFill>
                <a:schemeClr val="bg1"/>
              </a:solidFill>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建議開始準備</a:t>
            </a:r>
            <a:endParaRPr lang="en-US" sz="1000" b="1" dirty="0">
              <a:solidFill>
                <a:schemeClr val="bg1"/>
              </a:solidFill>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主辦單位</a:t>
            </a:r>
            <a:endParaRPr lang="en-US" sz="1000" b="1" dirty="0">
              <a:solidFill>
                <a:schemeClr val="bg1"/>
              </a:solidFill>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參考資料</a:t>
            </a:r>
            <a:endParaRPr lang="en-US" sz="1000" b="1" dirty="0">
              <a:solidFill>
                <a:schemeClr val="bg1"/>
              </a:solidFill>
            </a:endParaRPr>
          </a:p>
        </p:txBody>
      </p:sp>
      <p:sp>
        <p:nvSpPr>
          <p:cNvPr id="14" name="Rectangle 13">
            <a:extLst>
              <a:ext uri="{FF2B5EF4-FFF2-40B4-BE49-F238E27FC236}">
                <a16:creationId xmlns:a16="http://schemas.microsoft.com/office/drawing/2014/main" id="{384805EE-65A7-4079-A5E1-6166851E3E07}"/>
              </a:ext>
            </a:extLst>
          </p:cNvPr>
          <p:cNvSpPr/>
          <p:nvPr/>
        </p:nvSpPr>
        <p:spPr>
          <a:xfrm>
            <a:off x="842831" y="465371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提案方向</a:t>
            </a:r>
            <a:endParaRPr lang="en-US" b="1" dirty="0">
              <a:solidFill>
                <a:schemeClr val="bg1"/>
              </a:solidFill>
            </a:endParaRPr>
          </a:p>
        </p:txBody>
      </p:sp>
      <p:sp>
        <p:nvSpPr>
          <p:cNvPr id="15" name="TextBox 14">
            <a:hlinkClick r:id="rId6" action="ppaction://hlinksldjump"/>
            <a:extLst>
              <a:ext uri="{FF2B5EF4-FFF2-40B4-BE49-F238E27FC236}">
                <a16:creationId xmlns:a16="http://schemas.microsoft.com/office/drawing/2014/main" id="{DE27BA6A-6A1A-4B2B-8D71-3DBD0F52EB15}"/>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7" action="ppaction://hlinksldjump"/>
            <a:extLst>
              <a:ext uri="{FF2B5EF4-FFF2-40B4-BE49-F238E27FC236}">
                <a16:creationId xmlns:a16="http://schemas.microsoft.com/office/drawing/2014/main" id="{99FF8A83-D7AD-5D3F-D476-3661F58353AD}"/>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8" action="ppaction://hlinksldjump"/>
            <a:extLst>
              <a:ext uri="{FF2B5EF4-FFF2-40B4-BE49-F238E27FC236}">
                <a16:creationId xmlns:a16="http://schemas.microsoft.com/office/drawing/2014/main" id="{0EA9CF56-482E-A3A7-3080-958DD418E3C5}"/>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988693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2153895174"/>
              </p:ext>
            </p:extLst>
          </p:nvPr>
        </p:nvGraphicFramePr>
        <p:xfrm>
          <a:off x="10477297" y="323818"/>
          <a:ext cx="1574359" cy="2858295"/>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altLang="zh-TW" sz="1050" b="1" kern="1200" dirty="0">
                          <a:solidFill>
                            <a:schemeClr val="bg1">
                              <a:lumMod val="50000"/>
                            </a:schemeClr>
                          </a:solidFill>
                          <a:latin typeface="+mn-lt"/>
                          <a:ea typeface="+mn-ea"/>
                          <a:cs typeface="+mn-cs"/>
                        </a:rPr>
                        <a:t>2024/11/15~</a:t>
                      </a:r>
                      <a:r>
                        <a:rPr lang="en-US" altLang="zh-TW" sz="1050" b="1" dirty="0">
                          <a:solidFill>
                            <a:srgbClr val="FF0000"/>
                          </a:solidFill>
                        </a:rPr>
                        <a:t>12/11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50" dirty="0"/>
                        <a:t>1.5</a:t>
                      </a:r>
                      <a:r>
                        <a:rPr lang="zh-TW" altLang="en-US" sz="1050" dirty="0"/>
                        <a:t>個月</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fontAlgn="t"/>
                      <a:r>
                        <a:rPr lang="zh-TW" altLang="en-US" sz="1050" dirty="0"/>
                        <a:t>經濟部</a:t>
                      </a:r>
                      <a:endParaRPr lang="en-US" altLang="zh-TW" sz="1050" dirty="0"/>
                    </a:p>
                    <a:p>
                      <a:pPr algn="ctr" fontAlgn="t"/>
                      <a:r>
                        <a:rPr lang="zh-TW" altLang="en-US" sz="1050" dirty="0"/>
                        <a:t>商業發展署</a:t>
                      </a:r>
                      <a:endParaRPr lang="zh-TW" altLang="en-US" sz="1050" kern="1200" dirty="0">
                        <a:solidFill>
                          <a:schemeClr val="tx1"/>
                        </a:solidFill>
                        <a:latin typeface="+mn-lt"/>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kern="1200" dirty="0">
                          <a:solidFill>
                            <a:schemeClr val="accent1"/>
                          </a:solidFill>
                          <a:latin typeface="+mn-lt"/>
                          <a:ea typeface="+mn-ea"/>
                          <a:cs typeface="+mn-cs"/>
                          <a:hlinkClick r:id="rId3">
                            <a:extLst>
                              <a:ext uri="{A12FA001-AC4F-418D-AE19-62706E023703}">
                                <ahyp:hlinkClr xmlns:ahyp="http://schemas.microsoft.com/office/drawing/2018/hyperlinkcolor" val="tx"/>
                              </a:ext>
                            </a:extLst>
                          </a:hlinkClick>
                        </a:rPr>
                        <a:t>計畫官網</a:t>
                      </a:r>
                      <a:endParaRPr lang="en-US" altLang="zh-TW" sz="1050" kern="1200" dirty="0">
                        <a:solidFill>
                          <a:schemeClr val="accent1"/>
                        </a:solidFill>
                        <a:latin typeface="+mn-lt"/>
                        <a:ea typeface="+mn-ea"/>
                        <a:cs typeface="+mn-cs"/>
                      </a:endParaRPr>
                    </a:p>
                    <a:p>
                      <a:pPr algn="ctr"/>
                      <a:r>
                        <a:rPr lang="zh-TW" altLang="en-US" sz="1050" kern="1200" dirty="0">
                          <a:solidFill>
                            <a:schemeClr val="accent1"/>
                          </a:solidFill>
                          <a:latin typeface="+mn-lt"/>
                          <a:ea typeface="+mn-ea"/>
                          <a:cs typeface="+mn-cs"/>
                          <a:hlinkClick r:id="rId4">
                            <a:extLst>
                              <a:ext uri="{A12FA001-AC4F-418D-AE19-62706E023703}">
                                <ahyp:hlinkClr xmlns:ahyp="http://schemas.microsoft.com/office/drawing/2018/hyperlinkcolor" val="tx"/>
                              </a:ext>
                            </a:extLst>
                          </a:hlinkClick>
                        </a:rPr>
                        <a:t>申請須知</a:t>
                      </a:r>
                      <a:endParaRPr lang="en-US" altLang="zh-TW" sz="105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extLst>
              <p:ext uri="{D42A27DB-BD31-4B8C-83A1-F6EECF244321}">
                <p14:modId xmlns:p14="http://schemas.microsoft.com/office/powerpoint/2010/main" val="3134852653"/>
              </p:ext>
            </p:extLst>
          </p:nvPr>
        </p:nvGraphicFramePr>
        <p:xfrm>
          <a:off x="609599" y="1447132"/>
          <a:ext cx="9781237" cy="4224267"/>
        </p:xfrm>
        <a:graphic>
          <a:graphicData uri="http://schemas.openxmlformats.org/drawingml/2006/table">
            <a:tbl>
              <a:tblPr firstRow="1" bandRow="1">
                <a:tableStyleId>{5940675A-B579-460E-94D1-54222C63F5DA}</a:tableStyleId>
              </a:tblPr>
              <a:tblGrid>
                <a:gridCol w="2041237">
                  <a:extLst>
                    <a:ext uri="{9D8B030D-6E8A-4147-A177-3AD203B41FA5}">
                      <a16:colId xmlns:a16="http://schemas.microsoft.com/office/drawing/2014/main" val="270881897"/>
                    </a:ext>
                  </a:extLst>
                </a:gridCol>
                <a:gridCol w="7740000">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提案廠商應為 </a:t>
                      </a:r>
                      <a:r>
                        <a:rPr lang="en-US" altLang="zh-TW" b="1" dirty="0">
                          <a:solidFill>
                            <a:schemeClr val="accent1">
                              <a:lumMod val="75000"/>
                            </a:schemeClr>
                          </a:solidFill>
                          <a:latin typeface="Amazon Ember" panose="020B0603020204020204" pitchFamily="34" charset="0"/>
                          <a:ea typeface="Amazon Ember" panose="020B0603020204020204" pitchFamily="34" charset="0"/>
                          <a:cs typeface="Amazon Ember" panose="020B0603020204020204" pitchFamily="34" charset="0"/>
                        </a:rPr>
                        <a:t>#</a:t>
                      </a:r>
                      <a:r>
                        <a:rPr lang="zh-TW" altLang="en-US" b="1" dirty="0">
                          <a:solidFill>
                            <a:schemeClr val="accent1">
                              <a:lumMod val="75000"/>
                            </a:schemeClr>
                          </a:solidFill>
                          <a:latin typeface="Amazon Ember" panose="020B0603020204020204" pitchFamily="34" charset="0"/>
                          <a:ea typeface="Microsoft JhengHei UI" panose="020B0604030504040204" pitchFamily="34" charset="-120"/>
                          <a:cs typeface="Amazon Ember" panose="020B0603020204020204" pitchFamily="34" charset="0"/>
                        </a:rPr>
                        <a:t>商業服務業 </a:t>
                      </a:r>
                      <a:r>
                        <a:rPr lang="en-US" altLang="zh-TW" sz="16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a:t>
                      </a:r>
                      <a:r>
                        <a:rPr lang="zh-TW" altLang="en-US" sz="1600" kern="1200" dirty="0">
                          <a:solidFill>
                            <a:schemeClr val="accent6">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批發、零售、物流、餐飲、休憩服務、生活服務業</a:t>
                      </a:r>
                      <a:r>
                        <a:rPr lang="en-US" altLang="zh-TW" sz="16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a:t>
                      </a:r>
                      <a:r>
                        <a:rPr lang="zh-TW" altLang="en-US" sz="16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，資訊服務業者</a:t>
                      </a:r>
                      <a:r>
                        <a:rPr lang="zh-TW" altLang="en-US" sz="1600" b="1" u="sng"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不得</a:t>
                      </a:r>
                      <a:r>
                        <a:rPr lang="zh-TW" altLang="en-US" sz="16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擔任提案廠商，可為</a:t>
                      </a:r>
                      <a:r>
                        <a:rPr lang="zh-TW" altLang="en-US" sz="1600" b="1"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合作廠商成員</a:t>
                      </a:r>
                      <a:r>
                        <a:rPr lang="zh-TW" altLang="en-US" sz="12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a:t>
                      </a:r>
                      <a:endParaRPr lang="en-US" altLang="zh-TW" sz="12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Amazon Ember" panose="020B0603020204020204" pitchFamily="34" charset="0"/>
                          <a:ea typeface="Microsoft JhengHei UI" panose="020B0604030504040204" pitchFamily="34" charset="-120"/>
                          <a:cs typeface="Amazon Ember" panose="020B0603020204020204" pitchFamily="34" charset="0"/>
                        </a:rPr>
                        <a:t>最高補助</a:t>
                      </a:r>
                      <a:r>
                        <a:rPr lang="en-US" altLang="zh-TW" dirty="0">
                          <a:latin typeface="Amazon Ember" panose="020B0603020204020204" pitchFamily="34" charset="0"/>
                          <a:ea typeface="Amazon Ember" panose="020B0603020204020204" pitchFamily="34" charset="0"/>
                          <a:cs typeface="Amazon Ember" panose="020B0603020204020204" pitchFamily="34" charset="0"/>
                        </a:rPr>
                        <a:t>50%</a:t>
                      </a:r>
                      <a:r>
                        <a:rPr lang="zh-TW" altLang="en-US" dirty="0">
                          <a:latin typeface="Amazon Ember" panose="020B0603020204020204" pitchFamily="34" charset="0"/>
                          <a:ea typeface="Microsoft JhengHei UI" panose="020B0604030504040204" pitchFamily="34" charset="-120"/>
                          <a:cs typeface="Amazon Ember" panose="020B0603020204020204" pitchFamily="34" charset="0"/>
                        </a:rPr>
                        <a:t>，上限</a:t>
                      </a:r>
                      <a:r>
                        <a:rPr lang="en-US" altLang="zh-TW" dirty="0">
                          <a:latin typeface="Amazon Ember" panose="020B0603020204020204" pitchFamily="34" charset="0"/>
                          <a:ea typeface="Amazon Ember" panose="020B0603020204020204" pitchFamily="34" charset="0"/>
                          <a:cs typeface="Amazon Ember" panose="020B0603020204020204" pitchFamily="34" charset="0"/>
                        </a:rPr>
                        <a:t>NT$800</a:t>
                      </a:r>
                      <a:r>
                        <a:rPr lang="zh-TW" altLang="en-US" dirty="0">
                          <a:latin typeface="Amazon Ember" panose="020B0603020204020204" pitchFamily="34" charset="0"/>
                          <a:ea typeface="Microsoft JhengHei UI" panose="020B0604030504040204" pitchFamily="34" charset="-120"/>
                          <a:cs typeface="Amazon Ember" panose="020B0603020204020204" pitchFamily="34" charset="0"/>
                        </a:rPr>
                        <a:t>萬 </a:t>
                      </a:r>
                      <a:r>
                        <a:rPr lang="en-US" altLang="zh-TW" sz="12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r>
                        <a:rPr lang="zh-TW" altLang="en-US" sz="1200" b="1" kern="1200" dirty="0">
                          <a:solidFill>
                            <a:schemeClr val="accent6">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補助款≦自籌款≦實收資本額</a:t>
                      </a:r>
                      <a:r>
                        <a:rPr lang="zh-TW" altLang="en-US" sz="12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a:t>
                      </a:r>
                      <a:r>
                        <a:rPr lang="en-US" altLang="zh-TW" sz="12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2025/1/1-7/20</a:t>
                      </a:r>
                      <a:r>
                        <a:rPr lang="zh-TW" altLang="en-US" sz="12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 執行計畫</a:t>
                      </a:r>
                      <a:r>
                        <a:rPr lang="en-US" altLang="zh-TW" sz="12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選擇其中一項主題</a:t>
                      </a:r>
                      <a:r>
                        <a:rPr lang="zh-TW" altLang="en-US" sz="1400" kern="1200" dirty="0">
                          <a:solidFill>
                            <a:schemeClr val="bg1">
                              <a:lumMod val="50000"/>
                            </a:schemeClr>
                          </a:solidFill>
                          <a:effectLst/>
                          <a:latin typeface="Amazon Ember" panose="020B0603020204020204" pitchFamily="34" charset="0"/>
                          <a:ea typeface="Microsoft JhengHei UI" panose="020B0604030504040204" pitchFamily="34" charset="-120"/>
                          <a:cs typeface="Amazon Ember" panose="020B0603020204020204" pitchFamily="34" charset="0"/>
                        </a:rPr>
                        <a:t>  </a:t>
                      </a:r>
                      <a:r>
                        <a:rPr lang="zh-TW" altLang="en-US" sz="1800" b="1" kern="1200" dirty="0">
                          <a:solidFill>
                            <a:schemeClr val="accent1">
                              <a:lumMod val="75000"/>
                            </a:schemeClr>
                          </a:solidFill>
                          <a:latin typeface="Amazon Ember" panose="020B0603020204020204" pitchFamily="34" charset="0"/>
                          <a:ea typeface="Microsoft JhengHei UI" panose="020B0604030504040204" pitchFamily="34" charset="-120"/>
                          <a:cs typeface="Amazon Ember" panose="020B0603020204020204" pitchFamily="34" charset="0"/>
                        </a:rPr>
                        <a:t>國際市場數據應用</a:t>
                      </a:r>
                      <a:r>
                        <a:rPr lang="zh-TW" altLang="en-US" sz="1800" b="1" dirty="0">
                          <a:solidFill>
                            <a:schemeClr val="accent1"/>
                          </a:solidFill>
                          <a:effectLst/>
                          <a:latin typeface="Amazon Ember" panose="020B0603020204020204" pitchFamily="34" charset="0"/>
                          <a:ea typeface="Microsoft JhengHei UI" panose="020B0604030504040204" pitchFamily="34" charset="-120"/>
                          <a:cs typeface="Amazon Ember" panose="020B0603020204020204" pitchFamily="34" charset="0"/>
                        </a:rPr>
                        <a:t> </a:t>
                      </a:r>
                      <a:r>
                        <a:rPr lang="en-US" altLang="zh-TW" sz="1200" kern="1200" dirty="0">
                          <a:solidFill>
                            <a:schemeClr val="accent6">
                              <a:lumMod val="50000"/>
                            </a:schemeClr>
                          </a:solidFill>
                          <a:latin typeface="Amazon Ember" panose="020B0603020204020204" pitchFamily="34" charset="0"/>
                          <a:ea typeface="Amazon Ember" panose="020B0603020204020204" pitchFamily="34" charset="0"/>
                          <a:cs typeface="Amazon Ember" panose="020B0603020204020204" pitchFamily="34" charset="0"/>
                        </a:rPr>
                        <a:t>(</a:t>
                      </a:r>
                      <a:r>
                        <a:rPr lang="zh-TW" altLang="en-US" sz="1200" kern="1200" dirty="0">
                          <a:solidFill>
                            <a:schemeClr val="accent6">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適合</a:t>
                      </a:r>
                      <a:r>
                        <a:rPr lang="zh-TW" altLang="en-US" sz="1200" b="1" kern="1200" dirty="0">
                          <a:solidFill>
                            <a:schemeClr val="accent6">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拓銷海外市場</a:t>
                      </a:r>
                      <a:r>
                        <a:rPr lang="zh-TW" altLang="en-US" sz="1200" kern="1200" dirty="0">
                          <a:solidFill>
                            <a:schemeClr val="accent6">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之業者</a:t>
                      </a:r>
                      <a:r>
                        <a:rPr lang="en-US" altLang="zh-TW" sz="1200" kern="1200" dirty="0">
                          <a:solidFill>
                            <a:schemeClr val="accent6">
                              <a:lumMod val="50000"/>
                            </a:schemeClr>
                          </a:solidFill>
                          <a:latin typeface="Amazon Ember" panose="020B0603020204020204" pitchFamily="34" charset="0"/>
                          <a:ea typeface="Amazon Ember" panose="020B0603020204020204" pitchFamily="34" charset="0"/>
                          <a:cs typeface="Amazon Ember" panose="020B0603020204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latin typeface="Amazon Ember" panose="020B0603020204020204" pitchFamily="34" charset="0"/>
                          <a:ea typeface="Microsoft JhengHei UI" panose="020B0604030504040204" pitchFamily="34" charset="-120"/>
                          <a:cs typeface="Amazon Ember" panose="020B0603020204020204" pitchFamily="34" charset="0"/>
                        </a:rPr>
                        <a:t>                         </a:t>
                      </a:r>
                      <a:r>
                        <a:rPr lang="en-US" altLang="zh-TW" sz="1800" b="1" kern="1200" dirty="0">
                          <a:solidFill>
                            <a:schemeClr val="accent1">
                              <a:lumMod val="75000"/>
                            </a:schemeClr>
                          </a:solidFill>
                          <a:latin typeface="Amazon Ember" panose="020B0603020204020204" pitchFamily="34" charset="0"/>
                          <a:ea typeface="Amazon Ember" panose="020B0603020204020204" pitchFamily="34" charset="0"/>
                          <a:cs typeface="Amazon Ember" panose="020B0603020204020204" pitchFamily="34" charset="0"/>
                        </a:rPr>
                        <a:t>AI</a:t>
                      </a:r>
                      <a:r>
                        <a:rPr lang="zh-TW" altLang="en-US" sz="1800" b="1" kern="1200" dirty="0">
                          <a:solidFill>
                            <a:schemeClr val="accent1">
                              <a:lumMod val="75000"/>
                            </a:schemeClr>
                          </a:solidFill>
                          <a:latin typeface="Amazon Ember" panose="020B0603020204020204" pitchFamily="34" charset="0"/>
                          <a:ea typeface="Microsoft JhengHei UI" panose="020B0604030504040204" pitchFamily="34" charset="-120"/>
                          <a:cs typeface="Amazon Ember" panose="020B0603020204020204" pitchFamily="34" charset="0"/>
                        </a:rPr>
                        <a:t> 普及應用</a:t>
                      </a:r>
                      <a:r>
                        <a:rPr lang="zh-TW" altLang="en-US" sz="1800" b="1" kern="1200" dirty="0">
                          <a:solidFill>
                            <a:schemeClr val="accent1"/>
                          </a:solidFill>
                          <a:effectLst/>
                          <a:latin typeface="Amazon Ember" panose="020B0603020204020204" pitchFamily="34" charset="0"/>
                          <a:ea typeface="Microsoft JhengHei UI" panose="020B0604030504040204" pitchFamily="34" charset="-120"/>
                          <a:cs typeface="Amazon Ember" panose="020B0603020204020204" pitchFamily="34" charset="0"/>
                        </a:rPr>
                        <a:t> </a:t>
                      </a:r>
                      <a:r>
                        <a:rPr lang="en-US" altLang="zh-TW" sz="1200" kern="1200" dirty="0">
                          <a:solidFill>
                            <a:schemeClr val="accent6">
                              <a:lumMod val="50000"/>
                            </a:schemeClr>
                          </a:solidFill>
                          <a:latin typeface="Amazon Ember" panose="020B0603020204020204" pitchFamily="34" charset="0"/>
                          <a:ea typeface="Amazon Ember" panose="020B0603020204020204" pitchFamily="34" charset="0"/>
                          <a:cs typeface="Amazon Ember" panose="020B0603020204020204" pitchFamily="34" charset="0"/>
                        </a:rPr>
                        <a:t>(</a:t>
                      </a:r>
                      <a:r>
                        <a:rPr lang="zh-TW" altLang="en-US" sz="1200" kern="1200" dirty="0">
                          <a:solidFill>
                            <a:schemeClr val="accent6">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適合</a:t>
                      </a:r>
                      <a:r>
                        <a:rPr lang="zh-TW" altLang="en-US" sz="1200" b="1" kern="1200" dirty="0">
                          <a:solidFill>
                            <a:schemeClr val="accent6">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帶動商業服務業導入</a:t>
                      </a:r>
                      <a:r>
                        <a:rPr lang="en-US" altLang="zh-TW" sz="1200" b="1" kern="1200" dirty="0">
                          <a:solidFill>
                            <a:schemeClr val="accent6">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AI</a:t>
                      </a:r>
                      <a:r>
                        <a:rPr lang="zh-TW" altLang="en-US" sz="1200" b="1" kern="1200" dirty="0">
                          <a:solidFill>
                            <a:schemeClr val="accent6">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工具</a:t>
                      </a:r>
                      <a:r>
                        <a:rPr lang="zh-TW" altLang="en-US" sz="1200" kern="1200" dirty="0">
                          <a:solidFill>
                            <a:schemeClr val="accent6">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之業者</a:t>
                      </a:r>
                      <a:r>
                        <a:rPr lang="en-US" altLang="zh-TW" sz="1200" kern="1200" dirty="0">
                          <a:solidFill>
                            <a:schemeClr val="accent6">
                              <a:lumMod val="50000"/>
                            </a:schemeClr>
                          </a:solidFill>
                          <a:latin typeface="Amazon Ember" panose="020B0603020204020204" pitchFamily="34" charset="0"/>
                          <a:ea typeface="Amazon Ember" panose="020B0603020204020204" pitchFamily="34" charset="0"/>
                          <a:cs typeface="Amazon Ember" panose="020B0603020204020204" pitchFamily="34" charset="0"/>
                        </a:rPr>
                        <a:t>)</a:t>
                      </a:r>
                      <a:endParaRPr lang="zh-TW" altLang="en-US" sz="1200" kern="1200" dirty="0">
                        <a:solidFill>
                          <a:schemeClr val="accent6">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6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lang="zh-TW" altLang="en-US" sz="1400" b="1"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國際市場數據應用</a:t>
                      </a:r>
                      <a:r>
                        <a:rPr lang="zh-TW" altLang="en-US" sz="14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：以數據整合為核心，</a:t>
                      </a:r>
                      <a:r>
                        <a:rPr lang="zh-TW" altLang="en-US" sz="1400" b="1"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導入至少</a:t>
                      </a:r>
                      <a:r>
                        <a:rPr lang="en-US" altLang="zh-TW" sz="1400" b="1"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1</a:t>
                      </a:r>
                      <a:r>
                        <a:rPr lang="zh-TW" altLang="en-US" sz="1400" b="1"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項 </a:t>
                      </a:r>
                      <a:r>
                        <a:rPr lang="en-US" altLang="zh-TW" sz="1400" b="1"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AI</a:t>
                      </a:r>
                      <a:r>
                        <a:rPr lang="zh-TW" altLang="en-US" sz="1400" b="1"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 解決方案 </a:t>
                      </a:r>
                      <a:r>
                        <a:rPr lang="en-US" altLang="zh-TW" sz="14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(e.g. </a:t>
                      </a:r>
                      <a:r>
                        <a:rPr lang="zh-TW" altLang="en-US" sz="1400" kern="1200" dirty="0">
                          <a:solidFill>
                            <a:srgbClr val="C00000"/>
                          </a:solidFill>
                          <a:latin typeface="Amazon Ember" panose="020B0603020204020204" pitchFamily="34" charset="0"/>
                          <a:ea typeface="Microsoft JhengHei UI" panose="020B0604030504040204" pitchFamily="34" charset="-120"/>
                          <a:cs typeface="Amazon Ember" panose="020B0603020204020204" pitchFamily="34" charset="0"/>
                        </a:rPr>
                        <a:t>網路爬蟲、輿情分析、串接國際平台數據</a:t>
                      </a:r>
                      <a:r>
                        <a:rPr lang="en-US" altLang="zh-TW" sz="14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a:t>
                      </a:r>
                      <a:r>
                        <a:rPr lang="zh-TW" altLang="en-US" sz="14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a:t>
                      </a:r>
                      <a:r>
                        <a:rPr lang="zh-TW" altLang="en-US" sz="1400" b="1"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帶動至少</a:t>
                      </a:r>
                      <a:r>
                        <a:rPr lang="en-US" altLang="zh-TW" sz="1400" b="1"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100</a:t>
                      </a:r>
                      <a:r>
                        <a:rPr lang="zh-TW" altLang="en-US" sz="1400" b="1"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家合作成員</a:t>
                      </a:r>
                      <a:r>
                        <a:rPr lang="zh-TW" altLang="en-US" sz="14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a:t>
                      </a:r>
                      <a:r>
                        <a:rPr lang="zh-TW" altLang="en-US" sz="1400" b="0" u="sng"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拓展海外市場銷售額</a:t>
                      </a:r>
                      <a:r>
                        <a:rPr lang="en-US" altLang="zh-TW" sz="1400" b="0" u="sng"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r>
                        <a:rPr lang="zh-TW" altLang="en-US" sz="1400" b="0" u="sng"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至少</a:t>
                      </a:r>
                      <a:r>
                        <a:rPr lang="en-US" altLang="zh-TW" sz="1400" b="0" u="sng"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5%)</a:t>
                      </a:r>
                      <a:r>
                        <a:rPr lang="zh-TW" altLang="en-US" sz="14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a:t>
                      </a:r>
                      <a:endParaRPr lang="en-US" altLang="zh-TW" sz="14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endParaRPr lang="en-US" altLang="zh-TW" sz="1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lang="en-US" altLang="zh-TW" sz="1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AI </a:t>
                      </a:r>
                      <a:r>
                        <a:rPr lang="zh-TW" altLang="en-US" sz="1400" b="1"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普及應用</a:t>
                      </a:r>
                      <a:r>
                        <a:rPr lang="zh-TW" altLang="en-US" sz="14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：針對產業痛點，</a:t>
                      </a:r>
                      <a:r>
                        <a:rPr lang="zh-TW" altLang="en-US" sz="1400" b="1"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導入至少</a:t>
                      </a:r>
                      <a:r>
                        <a:rPr lang="en-US" altLang="zh-TW" sz="1400" b="1"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1</a:t>
                      </a:r>
                      <a:r>
                        <a:rPr lang="zh-TW" altLang="en-US" sz="1400" b="1"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項</a:t>
                      </a:r>
                      <a:r>
                        <a:rPr lang="en-US" altLang="zh-TW" sz="1400" b="1"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AI </a:t>
                      </a:r>
                      <a:r>
                        <a:rPr lang="zh-TW" altLang="en-US" sz="1400" b="1"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解決方案</a:t>
                      </a:r>
                      <a:r>
                        <a:rPr lang="en-US" altLang="zh-TW" sz="14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(e.g. </a:t>
                      </a:r>
                      <a:r>
                        <a:rPr lang="en-US" altLang="zh-TW" sz="1400" kern="1200" dirty="0">
                          <a:solidFill>
                            <a:srgbClr val="C00000"/>
                          </a:solidFill>
                          <a:latin typeface="Amazon Ember" panose="020B0603020204020204" pitchFamily="34" charset="0"/>
                          <a:ea typeface="Microsoft JhengHei UI" panose="020B0604030504040204" pitchFamily="34" charset="-120"/>
                          <a:cs typeface="Amazon Ember" panose="020B0603020204020204" pitchFamily="34" charset="0"/>
                        </a:rPr>
                        <a:t>AI</a:t>
                      </a:r>
                      <a:r>
                        <a:rPr lang="zh-TW" altLang="en-US" sz="1400" kern="1200" dirty="0">
                          <a:solidFill>
                            <a:srgbClr val="C00000"/>
                          </a:solidFill>
                          <a:latin typeface="Amazon Ember" panose="020B0603020204020204" pitchFamily="34" charset="0"/>
                          <a:ea typeface="Microsoft JhengHei UI" panose="020B0604030504040204" pitchFamily="34" charset="-120"/>
                          <a:cs typeface="Amazon Ember" panose="020B0603020204020204" pitchFamily="34" charset="0"/>
                        </a:rPr>
                        <a:t> 客服、</a:t>
                      </a:r>
                      <a:r>
                        <a:rPr lang="en-US" altLang="zh-TW" sz="1400" kern="1200" dirty="0">
                          <a:solidFill>
                            <a:srgbClr val="C00000"/>
                          </a:solidFill>
                          <a:latin typeface="Amazon Ember" panose="020B0603020204020204" pitchFamily="34" charset="0"/>
                          <a:ea typeface="Microsoft JhengHei UI" panose="020B0604030504040204" pitchFamily="34" charset="-120"/>
                          <a:cs typeface="Amazon Ember" panose="020B0603020204020204" pitchFamily="34" charset="0"/>
                        </a:rPr>
                        <a:t>AI</a:t>
                      </a:r>
                      <a:r>
                        <a:rPr lang="zh-TW" altLang="en-US" sz="1400" kern="1200" dirty="0">
                          <a:solidFill>
                            <a:srgbClr val="C00000"/>
                          </a:solidFill>
                          <a:latin typeface="Amazon Ember" panose="020B0603020204020204" pitchFamily="34" charset="0"/>
                          <a:ea typeface="Microsoft JhengHei UI" panose="020B0604030504040204" pitchFamily="34" charset="-120"/>
                          <a:cs typeface="Amazon Ember" panose="020B0603020204020204" pitchFamily="34" charset="0"/>
                        </a:rPr>
                        <a:t> 精準行銷</a:t>
                      </a:r>
                      <a:r>
                        <a:rPr lang="en-US" altLang="zh-TW" sz="14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a:t>
                      </a:r>
                      <a:r>
                        <a:rPr lang="zh-TW" altLang="en-US" sz="14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a:t>
                      </a:r>
                      <a:r>
                        <a:rPr lang="zh-TW" altLang="en-US" sz="1400" b="1"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帶動至少 </a:t>
                      </a:r>
                      <a:r>
                        <a:rPr lang="en-US" altLang="zh-TW" sz="1400" b="1"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200</a:t>
                      </a:r>
                      <a:r>
                        <a:rPr lang="zh-TW" altLang="en-US" sz="1400" b="1"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 家合作成員</a:t>
                      </a:r>
                      <a:r>
                        <a:rPr lang="zh-TW" altLang="en-US" sz="14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，提升工作效率、降低營運成本，提升整體產業 </a:t>
                      </a:r>
                      <a:r>
                        <a:rPr lang="en-US" altLang="zh-TW" sz="14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AI</a:t>
                      </a:r>
                      <a:r>
                        <a:rPr lang="zh-TW" altLang="en-US" sz="14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 應用。</a:t>
                      </a:r>
                      <a:endParaRPr lang="en-US" altLang="zh-TW" sz="14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9867697" cy="535531"/>
          </a:xfrm>
        </p:spPr>
        <p:txBody>
          <a:bodyPr/>
          <a:lstStyle/>
          <a:p>
            <a:r>
              <a:rPr lang="en-US" altLang="zh-TW" sz="2000" dirty="0"/>
              <a:t>[114</a:t>
            </a:r>
            <a:r>
              <a:rPr lang="zh-TW" altLang="en-US" sz="2000" dirty="0"/>
              <a:t>年度</a:t>
            </a:r>
            <a:r>
              <a:rPr lang="en-US" altLang="zh-TW" sz="2000" dirty="0"/>
              <a:t>]</a:t>
            </a:r>
            <a:r>
              <a:rPr lang="zh-TW" altLang="en-US" sz="2000" dirty="0"/>
              <a:t> 建構零售暨服務業</a:t>
            </a:r>
            <a:r>
              <a:rPr lang="zh-TW" altLang="en-US" dirty="0">
                <a:solidFill>
                  <a:srgbClr val="2B3643"/>
                </a:solidFill>
              </a:rPr>
              <a:t>數據共享</a:t>
            </a:r>
            <a:r>
              <a:rPr lang="zh-TW" altLang="en-US" sz="2000" dirty="0"/>
              <a:t>創新服務計畫 </a:t>
            </a:r>
            <a:r>
              <a:rPr lang="en-US" altLang="zh-TW" sz="2000" dirty="0"/>
              <a:t>[</a:t>
            </a:r>
            <a:r>
              <a:rPr lang="zh-TW" altLang="en-US" sz="2000" dirty="0"/>
              <a:t>數位轉型補助案</a:t>
            </a:r>
            <a:r>
              <a:rPr lang="en-US" altLang="zh-TW" sz="2000" dirty="0"/>
              <a:t>]</a:t>
            </a:r>
            <a:endParaRPr lang="zh-TW" altLang="en-US" sz="2000" b="0" dirty="0"/>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Rectangle 18">
            <a:extLst>
              <a:ext uri="{FF2B5EF4-FFF2-40B4-BE49-F238E27FC236}">
                <a16:creationId xmlns:a16="http://schemas.microsoft.com/office/drawing/2014/main" id="{414BE594-AAD2-40B6-B323-8E9409082D0E}"/>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 name="TextBox 19">
            <a:extLst>
              <a:ext uri="{FF2B5EF4-FFF2-40B4-BE49-F238E27FC236}">
                <a16:creationId xmlns:a16="http://schemas.microsoft.com/office/drawing/2014/main" id="{B4F39FCC-79AB-46B2-B4CE-B1573F21E4FA}"/>
              </a:ext>
            </a:extLst>
          </p:cNvPr>
          <p:cNvSpPr txBox="1"/>
          <p:nvPr/>
        </p:nvSpPr>
        <p:spPr>
          <a:xfrm>
            <a:off x="168592" y="5766662"/>
            <a:ext cx="11095884" cy="230832"/>
          </a:xfrm>
          <a:prstGeom prst="rect">
            <a:avLst/>
          </a:prstGeom>
        </p:spPr>
        <p:txBody>
          <a:bodyPr wrap="square">
            <a:spAutoFit/>
          </a:bodyPr>
          <a:lstStyle/>
          <a:p>
            <a:r>
              <a:rPr lang="en-US" sz="900" i="1" dirty="0">
                <a:solidFill>
                  <a:srgbClr val="FFFFFF">
                    <a:lumMod val="50000"/>
                  </a:srgbClr>
                </a:solidFill>
                <a:latin typeface="Amazon Ember"/>
              </a:rPr>
              <a:t>本計畫預算尚未經立法院完成審議程序，補助款總金額依立法院預算審議結果而定，未來如立法院刪減本計畫預算，或凍結預算致影響本計畫執行，主辦單位得暫停、取消本計畫或調整補助額度或協議變更計畫內容。</a:t>
            </a:r>
          </a:p>
        </p:txBody>
      </p:sp>
      <p:sp>
        <p:nvSpPr>
          <p:cNvPr id="17" name="TextBox 16">
            <a:hlinkClick r:id="rId5" action="ppaction://hlinksldjump"/>
            <a:extLst>
              <a:ext uri="{FF2B5EF4-FFF2-40B4-BE49-F238E27FC236}">
                <a16:creationId xmlns:a16="http://schemas.microsoft.com/office/drawing/2014/main" id="{BEA8803B-90AE-4DBD-9C6A-0745E0F40FB3}"/>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18" name="Slide Number Placeholder 3">
            <a:extLst>
              <a:ext uri="{FF2B5EF4-FFF2-40B4-BE49-F238E27FC236}">
                <a16:creationId xmlns:a16="http://schemas.microsoft.com/office/drawing/2014/main" id="{488CBD57-3725-4E51-A809-F2A9A0B783E7}"/>
              </a:ext>
            </a:extLst>
          </p:cNvPr>
          <p:cNvSpPr txBox="1">
            <a:spLocks/>
          </p:cNvSpPr>
          <p:nvPr/>
        </p:nvSpPr>
        <p:spPr>
          <a:xfrm>
            <a:off x="11500069" y="6542583"/>
            <a:ext cx="610700" cy="221566"/>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39</a:t>
            </a:fld>
            <a:endParaRPr lang="en-US" dirty="0"/>
          </a:p>
        </p:txBody>
      </p:sp>
      <p:sp>
        <p:nvSpPr>
          <p:cNvPr id="5" name="TextBox 4">
            <a:hlinkClick r:id="rId6" action="ppaction://hlinksldjump"/>
            <a:extLst>
              <a:ext uri="{FF2B5EF4-FFF2-40B4-BE49-F238E27FC236}">
                <a16:creationId xmlns:a16="http://schemas.microsoft.com/office/drawing/2014/main" id="{1E0DEB8C-CAF6-6385-76F6-70F570CD389B}"/>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7" name="TextBox 6">
            <a:hlinkClick r:id="rId7" action="ppaction://hlinksldjump"/>
            <a:extLst>
              <a:ext uri="{FF2B5EF4-FFF2-40B4-BE49-F238E27FC236}">
                <a16:creationId xmlns:a16="http://schemas.microsoft.com/office/drawing/2014/main" id="{8D8CAB10-AE11-7F41-D386-13700F7B5814}"/>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數位轉型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74601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867698" cy="4285227"/>
        </p:xfrm>
        <a:graphic>
          <a:graphicData uri="http://schemas.openxmlformats.org/drawingml/2006/table">
            <a:tbl>
              <a:tblPr firstRow="1" bandRow="1">
                <a:tableStyleId>{5940675A-B579-460E-94D1-54222C63F5DA}</a:tableStyleId>
              </a:tblPr>
              <a:tblGrid>
                <a:gridCol w="2040468">
                  <a:extLst>
                    <a:ext uri="{9D8B030D-6E8A-4147-A177-3AD203B41FA5}">
                      <a16:colId xmlns:a16="http://schemas.microsoft.com/office/drawing/2014/main" val="270881897"/>
                    </a:ext>
                  </a:extLst>
                </a:gridCol>
                <a:gridCol w="7827230">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0" i="0" kern="1200" dirty="0">
                          <a:solidFill>
                            <a:schemeClr val="tx1"/>
                          </a:solidFill>
                          <a:effectLst/>
                          <a:latin typeface="+mn-lt"/>
                          <a:ea typeface="+mn-ea"/>
                          <a:cs typeface="+mn-cs"/>
                        </a:rPr>
                        <a:t>由</a:t>
                      </a:r>
                      <a:r>
                        <a:rPr lang="zh-TW" altLang="en-US" sz="2000" b="1" kern="1200" dirty="0">
                          <a:solidFill>
                            <a:srgbClr val="0070C0"/>
                          </a:solidFill>
                          <a:latin typeface="+mn-lt"/>
                          <a:ea typeface="+mn-ea"/>
                          <a:cs typeface="+mn-cs"/>
                        </a:rPr>
                        <a:t>資服業者</a:t>
                      </a:r>
                      <a:r>
                        <a:rPr lang="zh-TW" altLang="en-US" sz="2000" b="0" i="0" kern="1200" dirty="0">
                          <a:solidFill>
                            <a:schemeClr val="tx1"/>
                          </a:solidFill>
                          <a:effectLst/>
                          <a:latin typeface="+mn-lt"/>
                          <a:ea typeface="+mn-ea"/>
                          <a:cs typeface="+mn-cs"/>
                        </a:rPr>
                        <a:t>提案，導入位於</a:t>
                      </a:r>
                      <a:r>
                        <a:rPr lang="zh-TW" altLang="en-US" sz="2000" b="1" i="0" kern="1200" dirty="0">
                          <a:solidFill>
                            <a:schemeClr val="tx1"/>
                          </a:solidFill>
                          <a:effectLst/>
                          <a:latin typeface="+mn-lt"/>
                          <a:ea typeface="+mn-ea"/>
                          <a:cs typeface="+mn-cs"/>
                        </a:rPr>
                        <a:t>嘉義、臺南、高雄、屏東</a:t>
                      </a:r>
                      <a:r>
                        <a:rPr lang="zh-TW" altLang="en-US" sz="2000" b="0" i="0" kern="1200" dirty="0">
                          <a:solidFill>
                            <a:schemeClr val="tx1"/>
                          </a:solidFill>
                          <a:effectLst/>
                          <a:latin typeface="+mn-lt"/>
                          <a:ea typeface="+mn-ea"/>
                          <a:cs typeface="+mn-cs"/>
                        </a:rPr>
                        <a:t>的餐飲業者</a:t>
                      </a:r>
                      <a:endParaRPr lang="en-US" altLang="zh-TW" sz="2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400" kern="1200" dirty="0">
                          <a:solidFill>
                            <a:schemeClr val="bg1">
                              <a:lumMod val="50000"/>
                            </a:schemeClr>
                          </a:solidFill>
                          <a:latin typeface="+mn-lt"/>
                          <a:ea typeface="+mn-ea"/>
                          <a:cs typeface="+mn-cs"/>
                        </a:rPr>
                        <a:t>資本額</a:t>
                      </a:r>
                      <a:r>
                        <a:rPr lang="en-US" altLang="zh-TW" sz="1400" kern="1200" dirty="0">
                          <a:solidFill>
                            <a:schemeClr val="bg1">
                              <a:lumMod val="50000"/>
                            </a:schemeClr>
                          </a:solidFill>
                          <a:latin typeface="+mn-lt"/>
                          <a:ea typeface="+mn-ea"/>
                          <a:cs typeface="+mn-cs"/>
                        </a:rPr>
                        <a:t>&gt;200</a:t>
                      </a:r>
                      <a:r>
                        <a:rPr lang="zh-TW" altLang="en-US" sz="1400" kern="1200" dirty="0">
                          <a:solidFill>
                            <a:schemeClr val="bg1">
                              <a:lumMod val="50000"/>
                            </a:schemeClr>
                          </a:solidFill>
                          <a:latin typeface="+mn-lt"/>
                          <a:ea typeface="+mn-ea"/>
                          <a:cs typeface="+mn-cs"/>
                        </a:rPr>
                        <a:t>萬；營業項目資訊軟體服務業、資料處理服務業或電子資訊供應服務業 ；淨值為正</a:t>
                      </a:r>
                      <a:endParaRPr lang="en-US" altLang="zh-TW" sz="14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導入至多 </a:t>
                      </a:r>
                      <a:r>
                        <a:rPr kumimoji="0" lang="en-US" altLang="zh-TW" sz="1800" b="0" i="0" u="none" strike="noStrike" kern="1200" cap="none" spc="0" normalizeH="0" baseline="0" noProof="0" dirty="0">
                          <a:ln>
                            <a:noFill/>
                          </a:ln>
                          <a:solidFill>
                            <a:srgbClr val="000000"/>
                          </a:solidFill>
                          <a:effectLst/>
                          <a:uLnTx/>
                          <a:uFillTx/>
                          <a:latin typeface="+mn-lt"/>
                          <a:ea typeface="+mn-ea"/>
                          <a:cs typeface="+mn-cs"/>
                        </a:rPr>
                        <a:t>50 </a:t>
                      </a: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家門市，每家補助 </a:t>
                      </a:r>
                      <a:r>
                        <a:rPr kumimoji="0" lang="en-US" altLang="zh-TW" sz="1800" b="0" i="0" u="none" strike="noStrike" kern="1200" cap="none" spc="0" normalizeH="0" baseline="0" noProof="0" dirty="0">
                          <a:ln>
                            <a:noFill/>
                          </a:ln>
                          <a:solidFill>
                            <a:srgbClr val="000000"/>
                          </a:solidFill>
                          <a:effectLst/>
                          <a:uLnTx/>
                          <a:uFillTx/>
                          <a:latin typeface="+mn-lt"/>
                          <a:ea typeface="+mn-ea"/>
                          <a:cs typeface="+mn-cs"/>
                        </a:rPr>
                        <a:t>3.6 </a:t>
                      </a: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萬，</a:t>
                      </a:r>
                      <a:r>
                        <a:rPr kumimoji="0" lang="zh-TW" altLang="en-US" sz="1800" b="1" i="0" u="none" strike="noStrike" kern="1200" cap="none" spc="0" normalizeH="0" baseline="0" noProof="0" dirty="0">
                          <a:ln>
                            <a:noFill/>
                          </a:ln>
                          <a:solidFill>
                            <a:srgbClr val="000000"/>
                          </a:solidFill>
                          <a:effectLst/>
                          <a:uLnTx/>
                          <a:uFillTx/>
                          <a:latin typeface="+mn-lt"/>
                          <a:ea typeface="+mn-ea"/>
                          <a:cs typeface="+mn-cs"/>
                        </a:rPr>
                        <a:t>上限</a:t>
                      </a:r>
                      <a:r>
                        <a:rPr kumimoji="0" lang="en-US" altLang="zh-TW" sz="1800" b="1" i="0" u="none" strike="noStrike" kern="1200" cap="none" spc="0" normalizeH="0" baseline="0" noProof="0" dirty="0">
                          <a:ln>
                            <a:noFill/>
                          </a:ln>
                          <a:solidFill>
                            <a:srgbClr val="000000"/>
                          </a:solidFill>
                          <a:effectLst/>
                          <a:uLnTx/>
                          <a:uFillTx/>
                          <a:latin typeface="+mn-lt"/>
                          <a:ea typeface="+mn-ea"/>
                          <a:cs typeface="+mn-cs"/>
                        </a:rPr>
                        <a:t>NT$180</a:t>
                      </a:r>
                      <a:r>
                        <a:rPr kumimoji="0" lang="zh-TW" altLang="en-US" sz="1800" b="1" i="0" u="none" strike="noStrike" kern="1200" cap="none" spc="0" normalizeH="0" baseline="0" noProof="0" dirty="0">
                          <a:ln>
                            <a:noFill/>
                          </a:ln>
                          <a:solidFill>
                            <a:srgbClr val="000000"/>
                          </a:solidFill>
                          <a:effectLst/>
                          <a:uLnTx/>
                          <a:uFillTx/>
                          <a:latin typeface="+mn-lt"/>
                          <a:ea typeface="+mn-ea"/>
                          <a:cs typeface="+mn-cs"/>
                        </a:rPr>
                        <a:t>萬</a:t>
                      </a:r>
                      <a:endParaRPr kumimoji="0" lang="en-US" altLang="zh-TW" sz="18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noProof="0" dirty="0">
                          <a:solidFill>
                            <a:schemeClr val="bg1">
                              <a:lumMod val="50000"/>
                            </a:schemeClr>
                          </a:solidFill>
                          <a:latin typeface="+mn-lt"/>
                          <a:ea typeface="+mn-ea"/>
                          <a:cs typeface="+mn-cs"/>
                        </a:rPr>
                        <a:t>無自籌款，導入至少 </a:t>
                      </a:r>
                      <a:r>
                        <a:rPr lang="en-US" altLang="zh-TW" sz="1400" kern="1200" noProof="0" dirty="0">
                          <a:solidFill>
                            <a:schemeClr val="bg1">
                              <a:lumMod val="50000"/>
                            </a:schemeClr>
                          </a:solidFill>
                          <a:latin typeface="+mn-lt"/>
                          <a:ea typeface="+mn-ea"/>
                          <a:cs typeface="+mn-cs"/>
                        </a:rPr>
                        <a:t>1</a:t>
                      </a:r>
                      <a:r>
                        <a:rPr lang="zh-TW" altLang="en-US" sz="1400" kern="1200" noProof="0" dirty="0">
                          <a:solidFill>
                            <a:schemeClr val="bg1">
                              <a:lumMod val="50000"/>
                            </a:schemeClr>
                          </a:solidFill>
                          <a:latin typeface="+mn-lt"/>
                          <a:ea typeface="+mn-ea"/>
                          <a:cs typeface="+mn-cs"/>
                        </a:rPr>
                        <a:t> 項 </a:t>
                      </a:r>
                      <a:r>
                        <a:rPr lang="en-US" altLang="zh-TW" sz="1400" kern="1200" dirty="0">
                          <a:solidFill>
                            <a:schemeClr val="bg1">
                              <a:lumMod val="50000"/>
                            </a:schemeClr>
                          </a:solidFill>
                          <a:latin typeface="+mn-lt"/>
                          <a:ea typeface="+mn-ea"/>
                          <a:cs typeface="+mn-cs"/>
                        </a:rPr>
                        <a:t>AI</a:t>
                      </a:r>
                      <a:r>
                        <a:rPr lang="zh-TW" altLang="en-US" sz="1400" kern="1200" dirty="0">
                          <a:solidFill>
                            <a:schemeClr val="bg1">
                              <a:lumMod val="50000"/>
                            </a:schemeClr>
                          </a:solidFill>
                          <a:latin typeface="+mn-lt"/>
                          <a:ea typeface="+mn-ea"/>
                          <a:cs typeface="+mn-cs"/>
                        </a:rPr>
                        <a:t> 解決方案</a:t>
                      </a:r>
                      <a:endParaRPr lang="en-US" altLang="zh-TW" sz="1400" kern="1200" noProof="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0" i="0" dirty="0">
                          <a:solidFill>
                            <a:srgbClr val="000000"/>
                          </a:solidFill>
                          <a:effectLst/>
                          <a:latin typeface="+mn-lt"/>
                        </a:rPr>
                        <a:t>以</a:t>
                      </a:r>
                      <a:r>
                        <a:rPr lang="en-US" altLang="zh-TW" sz="1600" b="1" i="0" dirty="0">
                          <a:solidFill>
                            <a:srgbClr val="FF0000"/>
                          </a:solidFill>
                          <a:effectLst/>
                          <a:latin typeface="+mn-lt"/>
                        </a:rPr>
                        <a:t>AI</a:t>
                      </a:r>
                      <a:r>
                        <a:rPr lang="zh-TW" altLang="en-US" sz="1600" b="1" i="0" dirty="0">
                          <a:solidFill>
                            <a:srgbClr val="FF0000"/>
                          </a:solidFill>
                          <a:effectLst/>
                          <a:latin typeface="+mn-lt"/>
                        </a:rPr>
                        <a:t>技術驅動餐飲產業</a:t>
                      </a:r>
                      <a:r>
                        <a:rPr lang="zh-TW" altLang="en-US" sz="1600" b="0" i="0" dirty="0">
                          <a:solidFill>
                            <a:srgbClr val="000000"/>
                          </a:solidFill>
                          <a:effectLst/>
                          <a:latin typeface="+mn-lt"/>
                        </a:rPr>
                        <a:t>智慧數位轉型，鏈結產業資源，優化服務品質、提升營運效率、降低人力與管理成本，促進創新商業模式，形成具擴散性的</a:t>
                      </a:r>
                      <a:r>
                        <a:rPr lang="en-US" altLang="zh-TW" sz="1600" b="0" i="0" dirty="0">
                          <a:solidFill>
                            <a:srgbClr val="000000"/>
                          </a:solidFill>
                          <a:effectLst/>
                          <a:latin typeface="+mn-lt"/>
                        </a:rPr>
                        <a:t>AI</a:t>
                      </a:r>
                      <a:r>
                        <a:rPr lang="zh-TW" altLang="en-US" sz="1600" b="0" i="0" dirty="0">
                          <a:solidFill>
                            <a:srgbClr val="000000"/>
                          </a:solidFill>
                          <a:effectLst/>
                          <a:latin typeface="+mn-lt"/>
                        </a:rPr>
                        <a:t>產業生態系。</a:t>
                      </a:r>
                      <a:endParaRPr lang="en-US" altLang="zh-TW" sz="1600" b="0" i="0" dirty="0">
                        <a:solidFill>
                          <a:srgbClr val="000000"/>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594774">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l">
                        <a:buAutoNum type="arabicPeriod"/>
                      </a:pPr>
                      <a:endParaRPr lang="en-US" altLang="zh-TW" sz="1600" b="1" i="0" dirty="0">
                        <a:solidFill>
                          <a:srgbClr val="000000"/>
                        </a:solidFill>
                        <a:effectLst/>
                        <a:latin typeface="+mn-lt"/>
                      </a:endParaRPr>
                    </a:p>
                    <a:p>
                      <a:pPr marL="342900" indent="-342900" algn="l">
                        <a:buAutoNum type="arabicPeriod"/>
                      </a:pPr>
                      <a:r>
                        <a:rPr lang="en-US" altLang="zh-TW" sz="1600" b="1" i="0" dirty="0">
                          <a:solidFill>
                            <a:srgbClr val="000000"/>
                          </a:solidFill>
                          <a:effectLst/>
                          <a:latin typeface="+mn-lt"/>
                        </a:rPr>
                        <a:t>AI</a:t>
                      </a:r>
                      <a:r>
                        <a:rPr lang="zh-TW" altLang="en-US" sz="1600" b="1" i="0" dirty="0">
                          <a:solidFill>
                            <a:srgbClr val="000000"/>
                          </a:solidFill>
                          <a:effectLst/>
                          <a:latin typeface="+mn-lt"/>
                        </a:rPr>
                        <a:t>數據擷取</a:t>
                      </a:r>
                      <a:r>
                        <a:rPr lang="zh-TW" altLang="en-US" sz="1600" b="0" i="0" dirty="0">
                          <a:solidFill>
                            <a:srgbClr val="000000"/>
                          </a:solidFill>
                          <a:effectLst/>
                          <a:latin typeface="+mn-lt"/>
                        </a:rPr>
                        <a:t>：整合來自不同的平台數據，如：智慧</a:t>
                      </a:r>
                      <a:r>
                        <a:rPr lang="en-US" altLang="zh-TW" sz="1600" b="0" i="0" dirty="0">
                          <a:solidFill>
                            <a:srgbClr val="000000"/>
                          </a:solidFill>
                          <a:effectLst/>
                          <a:latin typeface="+mn-lt"/>
                        </a:rPr>
                        <a:t>POS</a:t>
                      </a:r>
                      <a:r>
                        <a:rPr lang="zh-TW" altLang="en-US" sz="1600" b="0" i="0" dirty="0">
                          <a:solidFill>
                            <a:srgbClr val="000000"/>
                          </a:solidFill>
                          <a:effectLst/>
                          <a:latin typeface="+mn-lt"/>
                        </a:rPr>
                        <a:t>系統整合方案</a:t>
                      </a:r>
                      <a:endParaRPr lang="en-US" altLang="zh-TW" sz="1600" b="0" i="0" dirty="0">
                        <a:solidFill>
                          <a:srgbClr val="000000"/>
                        </a:solidFill>
                        <a:effectLst/>
                        <a:latin typeface="+mn-lt"/>
                      </a:endParaRPr>
                    </a:p>
                    <a:p>
                      <a:pPr marL="342900" indent="-342900" algn="l">
                        <a:buAutoNum type="arabicPeriod"/>
                      </a:pPr>
                      <a:r>
                        <a:rPr lang="en-US" altLang="zh-TW" sz="1600" b="1" i="0" dirty="0">
                          <a:solidFill>
                            <a:srgbClr val="000000"/>
                          </a:solidFill>
                          <a:effectLst/>
                          <a:latin typeface="+mn-lt"/>
                        </a:rPr>
                        <a:t>AI</a:t>
                      </a:r>
                      <a:r>
                        <a:rPr lang="zh-TW" altLang="en-US" sz="1600" b="1" i="0" dirty="0">
                          <a:solidFill>
                            <a:srgbClr val="000000"/>
                          </a:solidFill>
                          <a:effectLst/>
                          <a:latin typeface="+mn-lt"/>
                        </a:rPr>
                        <a:t>數據驅動</a:t>
                      </a:r>
                      <a:r>
                        <a:rPr lang="zh-TW" altLang="en-US" sz="1600" b="0" i="0" dirty="0">
                          <a:solidFill>
                            <a:srgbClr val="000000"/>
                          </a:solidFill>
                          <a:effectLst/>
                          <a:latin typeface="+mn-lt"/>
                        </a:rPr>
                        <a:t>：系統間自動交換數據以加速決策效率，如：智慧訂購系統</a:t>
                      </a:r>
                      <a:endParaRPr lang="en-US" altLang="zh-TW" sz="1600" b="0" i="0" dirty="0">
                        <a:solidFill>
                          <a:srgbClr val="000000"/>
                        </a:solidFill>
                        <a:effectLst/>
                        <a:latin typeface="+mn-lt"/>
                      </a:endParaRPr>
                    </a:p>
                    <a:p>
                      <a:pPr marL="342900" indent="-342900" algn="l">
                        <a:buAutoNum type="arabicPeriod"/>
                      </a:pPr>
                      <a:r>
                        <a:rPr lang="en-US" altLang="zh-TW" sz="1600" b="1" i="0" dirty="0">
                          <a:solidFill>
                            <a:srgbClr val="000000"/>
                          </a:solidFill>
                          <a:effectLst/>
                          <a:latin typeface="+mn-lt"/>
                        </a:rPr>
                        <a:t>AI</a:t>
                      </a:r>
                      <a:r>
                        <a:rPr lang="zh-TW" altLang="en-US" sz="1600" b="1" i="0" dirty="0">
                          <a:solidFill>
                            <a:srgbClr val="000000"/>
                          </a:solidFill>
                          <a:effectLst/>
                          <a:latin typeface="+mn-lt"/>
                        </a:rPr>
                        <a:t>數據分析</a:t>
                      </a:r>
                      <a:r>
                        <a:rPr lang="zh-TW" altLang="en-US" sz="1600" b="0" i="0" dirty="0">
                          <a:solidFill>
                            <a:srgbClr val="000000"/>
                          </a:solidFill>
                          <a:effectLst/>
                          <a:latin typeface="+mn-lt"/>
                        </a:rPr>
                        <a:t>：應用</a:t>
                      </a:r>
                      <a:r>
                        <a:rPr lang="en-US" altLang="zh-TW" sz="1600" b="0" i="0" dirty="0">
                          <a:solidFill>
                            <a:srgbClr val="000000"/>
                          </a:solidFill>
                          <a:effectLst/>
                          <a:latin typeface="+mn-lt"/>
                        </a:rPr>
                        <a:t>AI</a:t>
                      </a:r>
                      <a:r>
                        <a:rPr lang="zh-TW" altLang="en-US" sz="1600" b="0" i="0" dirty="0">
                          <a:solidFill>
                            <a:srgbClr val="000000"/>
                          </a:solidFill>
                          <a:effectLst/>
                          <a:latin typeface="+mn-lt"/>
                        </a:rPr>
                        <a:t>數據分析洞悉行為模式為加速餐飲服務業轉型，</a:t>
                      </a:r>
                      <a:br>
                        <a:rPr lang="en-US" altLang="zh-TW" sz="1600" b="0" i="0" dirty="0">
                          <a:solidFill>
                            <a:srgbClr val="000000"/>
                          </a:solidFill>
                          <a:effectLst/>
                          <a:latin typeface="+mn-lt"/>
                        </a:rPr>
                      </a:br>
                      <a:r>
                        <a:rPr lang="zh-TW" altLang="en-US" sz="1600" b="0" i="0" dirty="0">
                          <a:solidFill>
                            <a:srgbClr val="000000"/>
                          </a:solidFill>
                          <a:effectLst/>
                          <a:latin typeface="+mn-lt"/>
                        </a:rPr>
                        <a:t>                      如：會員經營暨智慧數據分析平台</a:t>
                      </a:r>
                      <a:endParaRPr lang="en-US" altLang="zh-TW" sz="1600" b="0" i="0" dirty="0">
                        <a:solidFill>
                          <a:srgbClr val="000000"/>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516799132"/>
              </p:ext>
            </p:extLst>
          </p:nvPr>
        </p:nvGraphicFramePr>
        <p:xfrm>
          <a:off x="10477296" y="323818"/>
          <a:ext cx="1516039" cy="2858295"/>
        </p:xfrm>
        <a:graphic>
          <a:graphicData uri="http://schemas.openxmlformats.org/drawingml/2006/table">
            <a:tbl>
              <a:tblPr firstRow="1" bandRow="1">
                <a:tableStyleId>{5940675A-B579-460E-94D1-54222C63F5DA}</a:tableStyleId>
              </a:tblPr>
              <a:tblGrid>
                <a:gridCol w="151603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accent1"/>
                          </a:solidFill>
                        </a:rPr>
                        <a:t>2026Q1</a:t>
                      </a:r>
                      <a:br>
                        <a:rPr lang="en-US" sz="1050" b="1" dirty="0">
                          <a:solidFill>
                            <a:schemeClr val="accent1"/>
                          </a:solidFill>
                        </a:rPr>
                      </a:br>
                      <a:r>
                        <a:rPr lang="en-US" sz="1050" kern="1200" dirty="0">
                          <a:solidFill>
                            <a:schemeClr val="bg1">
                              <a:lumMod val="65000"/>
                            </a:schemeClr>
                          </a:solidFill>
                          <a:latin typeface="+mn-lt"/>
                          <a:ea typeface="+mn-ea"/>
                          <a:cs typeface="+mn-cs"/>
                        </a:rPr>
                        <a:t>2025/4/11 ~ 5/6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kern="1200" dirty="0">
                          <a:solidFill>
                            <a:schemeClr val="tx1"/>
                          </a:solidFill>
                          <a:latin typeface="+mn-lt"/>
                          <a:ea typeface="+mn-ea"/>
                          <a:cs typeface="+mn-cs"/>
                        </a:rPr>
                        <a:t>自核定公告起至起至</a:t>
                      </a:r>
                      <a:r>
                        <a:rPr lang="en-US" altLang="zh-TW" sz="1000" kern="1200" dirty="0">
                          <a:solidFill>
                            <a:schemeClr val="tx1"/>
                          </a:solidFill>
                          <a:latin typeface="+mn-lt"/>
                          <a:ea typeface="+mn-ea"/>
                          <a:cs typeface="+mn-cs"/>
                        </a:rPr>
                        <a:t>114 </a:t>
                      </a:r>
                      <a:r>
                        <a:rPr lang="zh-TW" altLang="en-US" sz="1000" kern="1200" dirty="0">
                          <a:solidFill>
                            <a:schemeClr val="tx1"/>
                          </a:solidFill>
                          <a:latin typeface="+mn-lt"/>
                          <a:ea typeface="+mn-ea"/>
                          <a:cs typeface="+mn-cs"/>
                        </a:rPr>
                        <a:t>年 </a:t>
                      </a:r>
                      <a:r>
                        <a:rPr lang="en-US" altLang="zh-TW" sz="1000" kern="1200" dirty="0">
                          <a:solidFill>
                            <a:schemeClr val="tx1"/>
                          </a:solidFill>
                          <a:latin typeface="+mn-lt"/>
                          <a:ea typeface="+mn-ea"/>
                          <a:cs typeface="+mn-cs"/>
                        </a:rPr>
                        <a:t>11 </a:t>
                      </a:r>
                      <a:r>
                        <a:rPr lang="zh-TW" altLang="en-US" sz="1000" kern="1200" dirty="0">
                          <a:solidFill>
                            <a:schemeClr val="tx1"/>
                          </a:solidFill>
                          <a:latin typeface="+mn-lt"/>
                          <a:ea typeface="+mn-ea"/>
                          <a:cs typeface="+mn-cs"/>
                        </a:rPr>
                        <a:t>月 </a:t>
                      </a:r>
                      <a:r>
                        <a:rPr lang="en-US" altLang="zh-TW" sz="1000" kern="1200" dirty="0">
                          <a:solidFill>
                            <a:schemeClr val="tx1"/>
                          </a:solidFill>
                          <a:latin typeface="+mn-lt"/>
                          <a:ea typeface="+mn-ea"/>
                          <a:cs typeface="+mn-cs"/>
                        </a:rPr>
                        <a:t>20</a:t>
                      </a:r>
                      <a:r>
                        <a:rPr lang="zh-TW" altLang="en-US" sz="1000" kern="1200" dirty="0">
                          <a:solidFill>
                            <a:schemeClr val="tx1"/>
                          </a:solidFill>
                          <a:latin typeface="+mn-lt"/>
                          <a:ea typeface="+mn-ea"/>
                          <a:cs typeface="+mn-cs"/>
                        </a:rPr>
                        <a:t> 日</a:t>
                      </a:r>
                      <a:endParaRPr lang="en-US" altLang="zh-TW" sz="10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fontAlgn="t"/>
                      <a:r>
                        <a:rPr lang="zh-TW" altLang="en-US" sz="1050" kern="1200" dirty="0">
                          <a:solidFill>
                            <a:schemeClr val="tx1"/>
                          </a:solidFill>
                          <a:latin typeface="+mn-lt"/>
                          <a:ea typeface="+mn-ea"/>
                          <a:cs typeface="+mn-cs"/>
                        </a:rPr>
                        <a:t>經濟部</a:t>
                      </a:r>
                      <a:endParaRPr lang="en-US" altLang="zh-TW" sz="1050" kern="1200" dirty="0">
                        <a:solidFill>
                          <a:schemeClr val="tx1"/>
                        </a:solidFill>
                        <a:latin typeface="+mn-lt"/>
                        <a:ea typeface="+mn-ea"/>
                        <a:cs typeface="+mn-cs"/>
                      </a:endParaRPr>
                    </a:p>
                    <a:p>
                      <a:pPr algn="ctr" fontAlgn="t"/>
                      <a:r>
                        <a:rPr lang="zh-TW" altLang="en-US" sz="1050" kern="1200" dirty="0">
                          <a:solidFill>
                            <a:schemeClr val="tx1"/>
                          </a:solidFill>
                          <a:latin typeface="+mn-lt"/>
                          <a:ea typeface="+mn-ea"/>
                          <a:cs typeface="+mn-cs"/>
                        </a:rPr>
                        <a:t>商業發展署</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100" dirty="0">
                          <a:solidFill>
                            <a:schemeClr val="bg1">
                              <a:lumMod val="50000"/>
                            </a:schemeClr>
                          </a:solidFill>
                          <a:hlinkClick r:id="rId3"/>
                        </a:rPr>
                        <a:t>計畫公告</a:t>
                      </a:r>
                      <a:endParaRPr lang="en-US" altLang="zh-TW" sz="1100" dirty="0">
                        <a:solidFill>
                          <a:schemeClr val="bg1">
                            <a:lumMod val="50000"/>
                          </a:schemeClr>
                        </a:solidFill>
                        <a:hlinkClick r:id="rId3"/>
                      </a:endParaRPr>
                    </a:p>
                    <a:p>
                      <a:pPr algn="ctr"/>
                      <a:r>
                        <a:rPr lang="zh-TW" altLang="en-US" sz="1100" dirty="0">
                          <a:solidFill>
                            <a:schemeClr val="bg1">
                              <a:lumMod val="50000"/>
                            </a:schemeClr>
                          </a:solidFill>
                          <a:hlinkClick r:id="rId3"/>
                        </a:rPr>
                        <a:t>申請須知</a:t>
                      </a:r>
                      <a:endParaRPr lang="en-US" sz="1100" dirty="0">
                        <a:solidFill>
                          <a:schemeClr val="bg1">
                            <a:lumMod val="50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en-US" altLang="zh-TW" sz="2000" dirty="0"/>
              <a:t>114 </a:t>
            </a:r>
            <a:r>
              <a:rPr lang="zh-TW" altLang="en-US" sz="2000" dirty="0"/>
              <a:t>年度智慧雨林產業創生補助計畫</a:t>
            </a:r>
            <a:r>
              <a:rPr lang="en-US" altLang="zh-TW" sz="2000" dirty="0"/>
              <a:t>-</a:t>
            </a:r>
            <a:r>
              <a:rPr lang="zh-TW" altLang="en-US" dirty="0">
                <a:solidFill>
                  <a:srgbClr val="2B3643"/>
                </a:solidFill>
              </a:rPr>
              <a:t>智慧餐飲</a:t>
            </a:r>
            <a:r>
              <a:rPr lang="zh-TW" altLang="en-US" sz="2000" dirty="0"/>
              <a:t>領域</a:t>
            </a:r>
            <a:r>
              <a:rPr lang="en-US" altLang="zh-TW" sz="2000" dirty="0"/>
              <a:t>【</a:t>
            </a:r>
            <a:r>
              <a:rPr lang="zh-TW" altLang="en-US" sz="2000" dirty="0"/>
              <a:t>擴散案補助</a:t>
            </a:r>
            <a:r>
              <a:rPr lang="en-US" altLang="zh-TW" sz="2000" dirty="0"/>
              <a:t>】</a:t>
            </a:r>
            <a:endParaRPr lang="zh-TW" alt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提案參考</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lvl="0" algn="ctr">
              <a:defRPr/>
            </a:pPr>
            <a:r>
              <a:rPr lang="zh-TW" altLang="en-US" sz="1000" b="1" dirty="0">
                <a:solidFill>
                  <a:srgbClr val="FFFFFF"/>
                </a:solidFill>
              </a:rPr>
              <a:t>計畫執行期間</a:t>
            </a:r>
            <a:endParaRPr lang="en-US" sz="1000" b="1" dirty="0">
              <a:solidFill>
                <a:srgbClr val="FFFFFF"/>
              </a:solidFill>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 name="TextBox 6">
            <a:extLst>
              <a:ext uri="{FF2B5EF4-FFF2-40B4-BE49-F238E27FC236}">
                <a16:creationId xmlns:a16="http://schemas.microsoft.com/office/drawing/2014/main" id="{ABB2AD7C-FAF2-06CF-3C3E-AFF145CECD66}"/>
              </a:ext>
            </a:extLst>
          </p:cNvPr>
          <p:cNvSpPr txBox="1"/>
          <p:nvPr/>
        </p:nvSpPr>
        <p:spPr>
          <a:xfrm>
            <a:off x="4765964" y="971550"/>
            <a:ext cx="3816802" cy="369332"/>
          </a:xfrm>
          <a:prstGeom prst="rect">
            <a:avLst/>
          </a:prstGeom>
          <a:solidFill>
            <a:srgbClr val="FFFF00"/>
          </a:solidFill>
          <a:effectLst>
            <a:outerShdw blurRad="50800" dist="38100" dir="2700000" algn="tl" rotWithShape="0">
              <a:prstClr val="black">
                <a:alpha val="40000"/>
              </a:prstClr>
            </a:outerShdw>
          </a:effectLst>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a:ea typeface="+mn-ea"/>
                <a:cs typeface="+mn-cs"/>
              </a:rPr>
              <a:t>2026</a:t>
            </a:r>
            <a:r>
              <a:rPr kumimoji="0" lang="zh-TW" altLang="en-US" sz="1800" b="1" i="0" u="none" strike="noStrike" kern="1200" cap="none" spc="0" normalizeH="0" baseline="0" noProof="0" dirty="0">
                <a:ln>
                  <a:noFill/>
                </a:ln>
                <a:solidFill>
                  <a:srgbClr val="000000"/>
                </a:solidFill>
                <a:effectLst/>
                <a:uLnTx/>
                <a:uFillTx/>
                <a:latin typeface="Amazon Ember"/>
                <a:ea typeface="+mn-ea"/>
                <a:cs typeface="+mn-cs"/>
              </a:rPr>
              <a:t> 主題方向：</a:t>
            </a:r>
            <a:r>
              <a:rPr kumimoji="0" lang="zh-TW" altLang="en-US" sz="1800" b="1" i="0" u="none" strike="noStrike" kern="1200" cap="none" spc="0" normalizeH="0" baseline="0" noProof="0" dirty="0">
                <a:ln>
                  <a:noFill/>
                </a:ln>
                <a:solidFill>
                  <a:srgbClr val="FF0000"/>
                </a:solidFill>
                <a:effectLst/>
                <a:uLnTx/>
                <a:uFillTx/>
                <a:latin typeface="Amazon Ember"/>
                <a:ea typeface="+mn-ea"/>
                <a:cs typeface="+mn-cs"/>
              </a:rPr>
              <a:t>零售業</a:t>
            </a:r>
            <a:r>
              <a:rPr kumimoji="0" lang="zh-TW" altLang="en-US" sz="1800" b="1" i="0" u="none" strike="noStrike" kern="1200" cap="none" spc="0" normalizeH="0" baseline="0" noProof="0" dirty="0">
                <a:ln>
                  <a:noFill/>
                </a:ln>
                <a:solidFill>
                  <a:srgbClr val="000000"/>
                </a:solidFill>
                <a:effectLst/>
                <a:uLnTx/>
                <a:uFillTx/>
                <a:latin typeface="Amazon Ember"/>
                <a:ea typeface="+mn-ea"/>
                <a:cs typeface="+mn-cs"/>
              </a:rPr>
              <a:t>、</a:t>
            </a:r>
            <a:r>
              <a:rPr kumimoji="0" lang="zh-TW" altLang="en-US" sz="1800" b="1" i="0" u="none" strike="noStrike" kern="1200" cap="none" spc="0" normalizeH="0" baseline="0" noProof="0" dirty="0">
                <a:ln>
                  <a:noFill/>
                </a:ln>
                <a:solidFill>
                  <a:srgbClr val="FF0000"/>
                </a:solidFill>
                <a:effectLst/>
                <a:uLnTx/>
                <a:uFillTx/>
                <a:latin typeface="Amazon Ember"/>
                <a:ea typeface="+mn-ea"/>
                <a:cs typeface="+mn-cs"/>
              </a:rPr>
              <a:t>服務業</a:t>
            </a:r>
            <a:endParaRPr kumimoji="0" lang="en-US" sz="1800" b="0" i="0" u="none" strike="noStrike" kern="1200" cap="none" spc="0" normalizeH="0" baseline="0" noProof="0" dirty="0">
              <a:ln>
                <a:noFill/>
              </a:ln>
              <a:solidFill>
                <a:srgbClr val="FF0000"/>
              </a:solidFill>
              <a:effectLst/>
              <a:uLnTx/>
              <a:uFillTx/>
              <a:latin typeface="Amazon Ember"/>
              <a:ea typeface="+mn-ea"/>
              <a:cs typeface="+mn-cs"/>
            </a:endParaRPr>
          </a:p>
        </p:txBody>
      </p:sp>
      <p:sp>
        <p:nvSpPr>
          <p:cNvPr id="5" name="TextBox 4">
            <a:hlinkClick r:id="rId4" action="ppaction://hlinksldjump"/>
            <a:extLst>
              <a:ext uri="{FF2B5EF4-FFF2-40B4-BE49-F238E27FC236}">
                <a16:creationId xmlns:a16="http://schemas.microsoft.com/office/drawing/2014/main" id="{7DD3F114-0593-8517-14EA-17C5A7F7C656}"/>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5" action="ppaction://hlinksldjump"/>
            <a:extLst>
              <a:ext uri="{FF2B5EF4-FFF2-40B4-BE49-F238E27FC236}">
                <a16:creationId xmlns:a16="http://schemas.microsoft.com/office/drawing/2014/main" id="{C5C109BB-54A0-6098-D461-110A90444299}"/>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數位轉型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3309679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1110444835"/>
              </p:ext>
            </p:extLst>
          </p:nvPr>
        </p:nvGraphicFramePr>
        <p:xfrm>
          <a:off x="10477297" y="323818"/>
          <a:ext cx="1574359" cy="2858295"/>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zh-TW" altLang="en-US" sz="1050" b="1" dirty="0">
                          <a:solidFill>
                            <a:schemeClr val="tx1"/>
                          </a:solidFill>
                        </a:rPr>
                        <a:t>預計</a:t>
                      </a:r>
                      <a:r>
                        <a:rPr lang="en-US" altLang="zh-TW" sz="1050" b="1" dirty="0">
                          <a:solidFill>
                            <a:srgbClr val="FF0000"/>
                          </a:solidFill>
                        </a:rPr>
                        <a:t>3</a:t>
                      </a:r>
                      <a:r>
                        <a:rPr lang="zh-TW" altLang="en-US" sz="1050" b="1" dirty="0">
                          <a:solidFill>
                            <a:srgbClr val="FF0000"/>
                          </a:solidFill>
                        </a:rPr>
                        <a:t>月</a:t>
                      </a:r>
                      <a:r>
                        <a:rPr lang="zh-TW" altLang="en-US" sz="1050" b="1" dirty="0">
                          <a:solidFill>
                            <a:schemeClr val="tx1"/>
                          </a:solidFill>
                        </a:rPr>
                        <a:t>公告</a:t>
                      </a:r>
                      <a:endParaRPr lang="en-US" altLang="zh-TW" sz="1050" b="1" dirty="0">
                        <a:solidFill>
                          <a:schemeClr val="tx1"/>
                        </a:solidFill>
                      </a:endParaRPr>
                    </a:p>
                    <a:p>
                      <a:pPr algn="ctr"/>
                      <a:r>
                        <a:rPr lang="en-US" altLang="zh-TW" sz="1000" b="0" dirty="0">
                          <a:solidFill>
                            <a:schemeClr val="bg1">
                              <a:lumMod val="65000"/>
                            </a:schemeClr>
                          </a:solidFill>
                        </a:rPr>
                        <a:t>(113/1/18-2/26)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50" dirty="0"/>
                        <a:t>即日起 </a:t>
                      </a:r>
                      <a:r>
                        <a:rPr lang="en-US" altLang="zh-TW" sz="1050" dirty="0"/>
                        <a:t>(1.5</a:t>
                      </a:r>
                      <a:r>
                        <a:rPr lang="zh-TW" altLang="en-US" sz="1050" dirty="0"/>
                        <a:t>個月</a:t>
                      </a:r>
                      <a:r>
                        <a:rPr lang="en-US" altLang="zh-TW" sz="1050" dirty="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fontAlgn="t"/>
                      <a:r>
                        <a:rPr lang="zh-TW" altLang="en-US" sz="1050" dirty="0"/>
                        <a:t>經濟部</a:t>
                      </a:r>
                      <a:endParaRPr lang="en-US" altLang="zh-TW" sz="1050" dirty="0"/>
                    </a:p>
                    <a:p>
                      <a:pPr algn="ctr" fontAlgn="t"/>
                      <a:r>
                        <a:rPr lang="zh-TW" altLang="en-US" sz="1050" dirty="0"/>
                        <a:t>商業發展署</a:t>
                      </a:r>
                      <a:endParaRPr lang="zh-TW" altLang="en-US" sz="1050" kern="1200" dirty="0">
                        <a:solidFill>
                          <a:schemeClr val="tx1"/>
                        </a:solidFill>
                        <a:latin typeface="+mn-lt"/>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申請須知</a:t>
                      </a:r>
                      <a:endParaRPr lang="en-US" sz="105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extLst>
              <p:ext uri="{D42A27DB-BD31-4B8C-83A1-F6EECF244321}">
                <p14:modId xmlns:p14="http://schemas.microsoft.com/office/powerpoint/2010/main" val="852678785"/>
              </p:ext>
            </p:extLst>
          </p:nvPr>
        </p:nvGraphicFramePr>
        <p:xfrm>
          <a:off x="609599" y="1447132"/>
          <a:ext cx="9885988" cy="4315707"/>
        </p:xfrm>
        <a:graphic>
          <a:graphicData uri="http://schemas.openxmlformats.org/drawingml/2006/table">
            <a:tbl>
              <a:tblPr firstRow="1" bandRow="1">
                <a:tableStyleId>{5940675A-B579-460E-94D1-54222C63F5DA}</a:tableStyleId>
              </a:tblPr>
              <a:tblGrid>
                <a:gridCol w="2081697">
                  <a:extLst>
                    <a:ext uri="{9D8B030D-6E8A-4147-A177-3AD203B41FA5}">
                      <a16:colId xmlns:a16="http://schemas.microsoft.com/office/drawing/2014/main" val="270881897"/>
                    </a:ext>
                  </a:extLst>
                </a:gridCol>
                <a:gridCol w="7804291">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須</a:t>
                      </a:r>
                      <a:r>
                        <a:rPr lang="zh-TW" altLang="en-US" sz="1800" b="1" kern="1200" dirty="0">
                          <a:solidFill>
                            <a:schemeClr val="tx1"/>
                          </a:solidFill>
                          <a:latin typeface="+mn-lt"/>
                          <a:ea typeface="+mn-ea"/>
                          <a:cs typeface="+mn-cs"/>
                        </a:rPr>
                        <a:t>為實際經營</a:t>
                      </a:r>
                      <a:r>
                        <a:rPr lang="en-US" altLang="zh-TW" sz="1800" b="1" kern="1200" dirty="0">
                          <a:solidFill>
                            <a:srgbClr val="1D72D4"/>
                          </a:solidFill>
                          <a:latin typeface="+mn-lt"/>
                          <a:ea typeface="+mn-ea"/>
                          <a:cs typeface="+mn-cs"/>
                        </a:rPr>
                        <a:t>#</a:t>
                      </a:r>
                      <a:r>
                        <a:rPr lang="zh-TW" altLang="en-US" sz="1800" b="1" kern="1200" dirty="0">
                          <a:solidFill>
                            <a:srgbClr val="1D72D4"/>
                          </a:solidFill>
                          <a:latin typeface="+mn-lt"/>
                          <a:ea typeface="+mn-ea"/>
                          <a:cs typeface="+mn-cs"/>
                        </a:rPr>
                        <a:t>批發或零售業</a:t>
                      </a:r>
                      <a:endParaRPr lang="en-US" altLang="zh-TW" sz="18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營業登記項目須包含 </a:t>
                      </a:r>
                      <a:r>
                        <a:rPr lang="en-US" altLang="zh-TW" sz="12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F1 </a:t>
                      </a:r>
                      <a:r>
                        <a:rPr lang="zh-TW" altLang="en-US" sz="12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批發業、</a:t>
                      </a:r>
                      <a:r>
                        <a:rPr lang="en-US" altLang="zh-TW" sz="12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F2 </a:t>
                      </a:r>
                      <a:r>
                        <a:rPr lang="zh-TW" altLang="en-US" sz="12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零售業、</a:t>
                      </a:r>
                      <a:r>
                        <a:rPr lang="en-US" altLang="zh-TW" sz="12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F3 </a:t>
                      </a:r>
                      <a:r>
                        <a:rPr lang="zh-TW" altLang="en-US" sz="12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綜合零售業或</a:t>
                      </a:r>
                      <a:r>
                        <a:rPr lang="en-US" altLang="zh-TW" sz="12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F4 </a:t>
                      </a:r>
                      <a:r>
                        <a:rPr lang="zh-TW" altLang="en-US" sz="12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國際貿易業等 </a:t>
                      </a:r>
                      <a:r>
                        <a:rPr lang="en-US" altLang="zh-TW" sz="12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4 </a:t>
                      </a:r>
                      <a:r>
                        <a:rPr lang="zh-TW" altLang="en-US" sz="12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中類項下之營業項目</a:t>
                      </a:r>
                      <a:endParaRPr lang="en-US" altLang="zh-TW" sz="12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latin typeface="Amazon Ember" panose="020B0603020204020204" pitchFamily="34" charset="0"/>
                          <a:ea typeface="Microsoft JhengHei UI" panose="020B0604030504040204" pitchFamily="34" charset="-120"/>
                          <a:cs typeface="Amazon Ember" panose="020B0603020204020204" pitchFamily="34" charset="0"/>
                        </a:rPr>
                        <a:t>最高補助</a:t>
                      </a:r>
                      <a:r>
                        <a:rPr lang="en-US" altLang="zh-TW" sz="1800" dirty="0">
                          <a:latin typeface="Amazon Ember" panose="020B0603020204020204" pitchFamily="34" charset="0"/>
                          <a:ea typeface="Amazon Ember" panose="020B0603020204020204" pitchFamily="34" charset="0"/>
                          <a:cs typeface="Amazon Ember" panose="020B0603020204020204" pitchFamily="34" charset="0"/>
                        </a:rPr>
                        <a:t>50%</a:t>
                      </a:r>
                      <a:r>
                        <a:rPr lang="zh-TW" altLang="en-US" sz="1800" dirty="0">
                          <a:latin typeface="Amazon Ember" panose="020B0603020204020204" pitchFamily="34" charset="0"/>
                          <a:ea typeface="Microsoft JhengHei UI" panose="020B0604030504040204" pitchFamily="34" charset="-120"/>
                          <a:cs typeface="Amazon Ember" panose="020B0603020204020204" pitchFamily="34" charset="0"/>
                        </a:rPr>
                        <a:t>，上限</a:t>
                      </a:r>
                      <a:r>
                        <a:rPr lang="en-US" altLang="zh-TW" sz="1800" dirty="0">
                          <a:latin typeface="Amazon Ember" panose="020B0603020204020204" pitchFamily="34" charset="0"/>
                          <a:ea typeface="Amazon Ember" panose="020B0603020204020204" pitchFamily="34" charset="0"/>
                          <a:cs typeface="Amazon Ember" panose="020B0603020204020204" pitchFamily="34" charset="0"/>
                        </a:rPr>
                        <a:t>NT$500</a:t>
                      </a:r>
                      <a:r>
                        <a:rPr lang="zh-TW" altLang="en-US" sz="1800" dirty="0">
                          <a:latin typeface="Amazon Ember" panose="020B0603020204020204" pitchFamily="34" charset="0"/>
                          <a:ea typeface="Microsoft JhengHei UI" panose="020B0604030504040204" pitchFamily="34" charset="-120"/>
                          <a:cs typeface="Amazon Ember" panose="020B0603020204020204" pitchFamily="34" charset="0"/>
                        </a:rPr>
                        <a:t>萬 </a:t>
                      </a:r>
                      <a:r>
                        <a:rPr lang="en-US" altLang="zh-TW" sz="12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r>
                        <a:rPr lang="zh-TW" altLang="en-US" sz="1200" b="1" kern="1200" dirty="0">
                          <a:solidFill>
                            <a:schemeClr val="accent6">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補助款≦自籌款≦實收資本額</a:t>
                      </a:r>
                      <a:r>
                        <a:rPr lang="en-US" altLang="zh-TW" sz="12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選擇其中一項主題</a:t>
                      </a:r>
                      <a:r>
                        <a:rPr lang="zh-TW" altLang="en-US" sz="1200" kern="1200" dirty="0">
                          <a:solidFill>
                            <a:schemeClr val="bg1">
                              <a:lumMod val="50000"/>
                            </a:schemeClr>
                          </a:solidFill>
                          <a:effectLst/>
                          <a:latin typeface="Amazon Ember" panose="020B0603020204020204" pitchFamily="34" charset="0"/>
                          <a:ea typeface="Microsoft JhengHei UI" panose="020B0604030504040204" pitchFamily="34" charset="-120"/>
                          <a:cs typeface="Amazon Ember" panose="020B0603020204020204" pitchFamily="34" charset="0"/>
                        </a:rPr>
                        <a:t>  </a:t>
                      </a:r>
                      <a:r>
                        <a:rPr lang="zh-TW" altLang="en-US" sz="1600" b="1" kern="1200" dirty="0">
                          <a:solidFill>
                            <a:schemeClr val="accent1">
                              <a:lumMod val="75000"/>
                            </a:schemeClr>
                          </a:solidFill>
                          <a:latin typeface="Amazon Ember" panose="020B0603020204020204" pitchFamily="34" charset="0"/>
                          <a:ea typeface="Microsoft JhengHei UI" panose="020B0604030504040204" pitchFamily="34" charset="-120"/>
                          <a:cs typeface="Amazon Ember" panose="020B0603020204020204" pitchFamily="34" charset="0"/>
                        </a:rPr>
                        <a:t>強化供應鏈管理</a:t>
                      </a:r>
                      <a:r>
                        <a:rPr lang="zh-TW" altLang="en-US" sz="1600" b="1" dirty="0">
                          <a:solidFill>
                            <a:schemeClr val="accent1"/>
                          </a:solidFill>
                          <a:effectLst/>
                          <a:latin typeface="Amazon Ember" panose="020B0603020204020204" pitchFamily="34" charset="0"/>
                          <a:ea typeface="Microsoft JhengHei UI" panose="020B0604030504040204" pitchFamily="34" charset="-120"/>
                          <a:cs typeface="Amazon Ember" panose="020B0603020204020204" pitchFamily="34" charset="0"/>
                        </a:rPr>
                        <a:t> </a:t>
                      </a:r>
                      <a:endParaRPr lang="en-US" altLang="zh-TW" sz="1100" kern="1200" dirty="0">
                        <a:solidFill>
                          <a:schemeClr val="accent6">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effectLst/>
                          <a:latin typeface="Amazon Ember" panose="020B0603020204020204" pitchFamily="34" charset="0"/>
                          <a:ea typeface="Microsoft JhengHei UI" panose="020B0604030504040204" pitchFamily="34" charset="-120"/>
                          <a:cs typeface="Amazon Ember" panose="020B0603020204020204" pitchFamily="34" charset="0"/>
                        </a:rPr>
                        <a:t>                         </a:t>
                      </a:r>
                      <a:r>
                        <a:rPr lang="zh-TW" altLang="en-US" sz="1600" b="1" kern="1200" dirty="0">
                          <a:solidFill>
                            <a:schemeClr val="accent1">
                              <a:lumMod val="75000"/>
                            </a:schemeClr>
                          </a:solidFill>
                          <a:effectLst/>
                          <a:latin typeface="Amazon Ember" panose="020B0603020204020204" pitchFamily="34" charset="0"/>
                          <a:ea typeface="Microsoft JhengHei UI" panose="020B0604030504040204" pitchFamily="34" charset="-120"/>
                          <a:cs typeface="Amazon Ember" panose="020B0603020204020204" pitchFamily="34" charset="0"/>
                        </a:rPr>
                        <a:t>創新通路營銷服務</a:t>
                      </a:r>
                      <a:r>
                        <a:rPr lang="zh-TW" altLang="en-US" sz="1600" b="1" kern="1200" dirty="0">
                          <a:solidFill>
                            <a:schemeClr val="accent1"/>
                          </a:solidFill>
                          <a:effectLst/>
                          <a:latin typeface="Amazon Ember" panose="020B0603020204020204" pitchFamily="34" charset="0"/>
                          <a:ea typeface="Microsoft JhengHei UI" panose="020B0604030504040204" pitchFamily="34" charset="-120"/>
                          <a:cs typeface="Amazon Ember" panose="020B0603020204020204" pitchFamily="34" charset="0"/>
                        </a:rPr>
                        <a:t> </a:t>
                      </a:r>
                      <a:endParaRPr lang="zh-TW" altLang="en-US" sz="1100" kern="1200" dirty="0">
                        <a:solidFill>
                          <a:schemeClr val="accent6">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dirty="0"/>
                        <a:t>強化供需鏈管理：實現商品供需資訊同步、降低產配銷失衡風險、提高供需預測精準度、強化營運決策效能、作業流程自動處理</a:t>
                      </a:r>
                      <a:endParaRPr lang="en-US" altLang="zh-TW" sz="1400" dirty="0"/>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dirty="0"/>
                        <a:t>創新通路營銷服務：</a:t>
                      </a:r>
                      <a:r>
                        <a:rPr lang="zh-TW" altLang="en-US" sz="14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運用 </a:t>
                      </a:r>
                      <a:r>
                        <a:rPr lang="en-US" altLang="zh-TW" sz="1400" kern="1200"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AIoT</a:t>
                      </a:r>
                      <a:r>
                        <a:rPr lang="en-US" altLang="zh-TW" sz="14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t>
                      </a:r>
                      <a:r>
                        <a:rPr lang="zh-TW" altLang="en-US" sz="14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科技發展智慧化解決方案，提供顧客虛實互動服務體驗；打造員工輔助工具，提高服務品質與員工生產力；或藉由跨業合作，進行會員數據串接</a:t>
                      </a:r>
                      <a:endParaRPr lang="en-US" altLang="zh-TW" sz="14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TW" sz="14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2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規格要求須有數據分析、商業模式，至少需帶動</a:t>
                      </a:r>
                      <a:r>
                        <a:rPr lang="en-US" altLang="zh-TW" sz="12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100</a:t>
                      </a:r>
                      <a:r>
                        <a:rPr lang="zh-TW" altLang="en-US" sz="12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家參與業者</a:t>
                      </a:r>
                      <a:endParaRPr lang="en-US" altLang="zh-TW" sz="12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9867697" cy="535531"/>
          </a:xfrm>
        </p:spPr>
        <p:txBody>
          <a:bodyPr/>
          <a:lstStyle/>
          <a:p>
            <a:r>
              <a:rPr lang="zh-TW" altLang="en-US" dirty="0"/>
              <a:t>流通服務智慧化</a:t>
            </a:r>
            <a:r>
              <a:rPr lang="zh-TW" altLang="en-US" sz="2000" dirty="0"/>
              <a:t>推動計畫</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fld id="{EB4B8DE2-A4E8-46E4-8BBF-D75455EFF32C}" type="slidenum">
              <a:rPr lang="en-US" smtClean="0"/>
              <a:pPr/>
              <a:t>40</a:t>
            </a:fld>
            <a:endParaRPr lang="en-US" dirty="0"/>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補助對象</a:t>
            </a:r>
            <a:endParaRPr lang="en-US" b="1" dirty="0">
              <a:solidFill>
                <a:schemeClr val="bg1"/>
              </a:solidFill>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補助金額</a:t>
            </a:r>
            <a:endParaRPr lang="en-US" b="1" dirty="0">
              <a:solidFill>
                <a:schemeClr val="bg1"/>
              </a:solidFill>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補助重點</a:t>
            </a:r>
            <a:endParaRPr lang="en-US" b="1" dirty="0">
              <a:solidFill>
                <a:schemeClr val="bg1"/>
              </a:solidFill>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計畫提交時程</a:t>
            </a:r>
            <a:endParaRPr lang="en-US" sz="1000" b="1" dirty="0">
              <a:solidFill>
                <a:schemeClr val="bg1"/>
              </a:solidFill>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建議開始準備</a:t>
            </a:r>
            <a:endParaRPr lang="en-US" sz="1000" b="1" dirty="0">
              <a:solidFill>
                <a:schemeClr val="bg1"/>
              </a:solidFill>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主辦單位</a:t>
            </a:r>
            <a:endParaRPr lang="en-US" sz="1000" b="1" dirty="0">
              <a:solidFill>
                <a:schemeClr val="bg1"/>
              </a:solidFill>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參考資料</a:t>
            </a:r>
            <a:endParaRPr lang="en-US" sz="1000" b="1" dirty="0">
              <a:solidFill>
                <a:schemeClr val="bg1"/>
              </a:solidFill>
            </a:endParaRPr>
          </a:p>
        </p:txBody>
      </p:sp>
      <p:sp>
        <p:nvSpPr>
          <p:cNvPr id="14" name="Rectangle 13">
            <a:extLst>
              <a:ext uri="{FF2B5EF4-FFF2-40B4-BE49-F238E27FC236}">
                <a16:creationId xmlns:a16="http://schemas.microsoft.com/office/drawing/2014/main" id="{D40D0F54-8748-4088-AC85-0207209047B8}"/>
              </a:ext>
            </a:extLst>
          </p:cNvPr>
          <p:cNvSpPr/>
          <p:nvPr/>
        </p:nvSpPr>
        <p:spPr>
          <a:xfrm>
            <a:off x="848517" y="4821975"/>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提案方向</a:t>
            </a:r>
            <a:endParaRPr lang="en-US" b="1" dirty="0">
              <a:solidFill>
                <a:schemeClr val="bg1"/>
              </a:solidFill>
            </a:endParaRPr>
          </a:p>
        </p:txBody>
      </p:sp>
      <p:sp>
        <p:nvSpPr>
          <p:cNvPr id="16" name="TextBox 15">
            <a:hlinkClick r:id="rId4" action="ppaction://hlinksldjump"/>
            <a:extLst>
              <a:ext uri="{FF2B5EF4-FFF2-40B4-BE49-F238E27FC236}">
                <a16:creationId xmlns:a16="http://schemas.microsoft.com/office/drawing/2014/main" id="{861CB66F-9DA1-4A24-957E-CE67121C3C19}"/>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5" action="ppaction://hlinksldjump"/>
            <a:extLst>
              <a:ext uri="{FF2B5EF4-FFF2-40B4-BE49-F238E27FC236}">
                <a16:creationId xmlns:a16="http://schemas.microsoft.com/office/drawing/2014/main" id="{5A1E60EF-C7E5-2C4A-70E5-53915564D822}"/>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6" action="ppaction://hlinksldjump"/>
            <a:extLst>
              <a:ext uri="{FF2B5EF4-FFF2-40B4-BE49-F238E27FC236}">
                <a16:creationId xmlns:a16="http://schemas.microsoft.com/office/drawing/2014/main" id="{0BDB731E-B2D8-E57B-BA9C-3D9EC98BDE7F}"/>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數位轉型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3114800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2679556143"/>
              </p:ext>
            </p:extLst>
          </p:nvPr>
        </p:nvGraphicFramePr>
        <p:xfrm>
          <a:off x="10477297" y="323818"/>
          <a:ext cx="1574359" cy="2858295"/>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altLang="zh-TW" sz="1050" b="1" dirty="0">
                          <a:solidFill>
                            <a:schemeClr val="tx1"/>
                          </a:solidFill>
                        </a:rPr>
                        <a:t>2024/1/1-11/30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50" dirty="0"/>
                        <a:t>即日起 </a:t>
                      </a:r>
                      <a:r>
                        <a:rPr lang="en-US" altLang="zh-TW" sz="1050" dirty="0"/>
                        <a:t>(</a:t>
                      </a:r>
                      <a:r>
                        <a:rPr lang="zh-TW" altLang="en-US" sz="1050" dirty="0"/>
                        <a:t>隨到隨審</a:t>
                      </a:r>
                      <a:r>
                        <a:rPr lang="en-US" altLang="zh-TW" sz="1050" dirty="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fontAlgn="t"/>
                      <a:r>
                        <a:rPr lang="zh-TW" altLang="en-US" sz="1050" kern="1200" dirty="0">
                          <a:solidFill>
                            <a:schemeClr val="tx1"/>
                          </a:solidFill>
                          <a:latin typeface="+mn-lt"/>
                          <a:ea typeface="+mn-ea"/>
                          <a:cs typeface="+mn-cs"/>
                        </a:rPr>
                        <a:t>經濟部</a:t>
                      </a:r>
                      <a:endParaRPr lang="en-US" altLang="zh-TW" sz="1050" kern="1200" dirty="0">
                        <a:solidFill>
                          <a:schemeClr val="tx1"/>
                        </a:solidFill>
                        <a:latin typeface="+mn-lt"/>
                        <a:ea typeface="+mn-ea"/>
                        <a:cs typeface="+mn-cs"/>
                      </a:endParaRPr>
                    </a:p>
                    <a:p>
                      <a:pPr algn="ctr" fontAlgn="t"/>
                      <a:r>
                        <a:rPr lang="zh-TW" altLang="en-US" sz="1050" kern="1200" dirty="0">
                          <a:solidFill>
                            <a:schemeClr val="tx1"/>
                          </a:solidFill>
                          <a:latin typeface="+mn-lt"/>
                          <a:ea typeface="+mn-ea"/>
                          <a:cs typeface="+mn-cs"/>
                        </a:rPr>
                        <a:t>商業發展署</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u="sng" kern="1200" dirty="0">
                          <a:solidFill>
                            <a:schemeClr val="tx1"/>
                          </a:solidFill>
                          <a:effectLst/>
                          <a:latin typeface="+mn-lt"/>
                          <a:ea typeface="+mn-ea"/>
                          <a:cs typeface="+mn-cs"/>
                          <a:hlinkClick r:id="rId3"/>
                        </a:rPr>
                        <a:t>計畫官網</a:t>
                      </a:r>
                      <a:endParaRPr lang="en-US" altLang="zh-TW" sz="1050" kern="1200" dirty="0">
                        <a:solidFill>
                          <a:schemeClr val="tx1"/>
                        </a:solidFill>
                        <a:effectLst/>
                        <a:latin typeface="+mn-lt"/>
                        <a:ea typeface="+mn-ea"/>
                        <a:cs typeface="+mn-cs"/>
                      </a:endParaRPr>
                    </a:p>
                    <a:p>
                      <a:pPr algn="ctr"/>
                      <a:r>
                        <a:rPr lang="zh-TW" altLang="en-US" sz="1050" u="sng" kern="1200" dirty="0">
                          <a:solidFill>
                            <a:schemeClr val="tx1"/>
                          </a:solidFill>
                          <a:effectLst/>
                          <a:latin typeface="+mn-lt"/>
                          <a:ea typeface="+mn-ea"/>
                          <a:cs typeface="+mn-cs"/>
                          <a:hlinkClick r:id="rId4"/>
                        </a:rPr>
                        <a:t>申請須知</a:t>
                      </a:r>
                      <a:r>
                        <a:rPr lang="zh-TW" altLang="en-US" sz="1050" u="sng" kern="1200" dirty="0">
                          <a:solidFill>
                            <a:schemeClr val="tx1"/>
                          </a:solidFill>
                          <a:effectLst/>
                          <a:latin typeface="+mn-lt"/>
                          <a:ea typeface="+mn-ea"/>
                          <a:cs typeface="+mn-cs"/>
                          <a:hlinkClick r:id="rId5"/>
                        </a:rPr>
                        <a:t>說明會簡報</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extLst>
              <p:ext uri="{D42A27DB-BD31-4B8C-83A1-F6EECF244321}">
                <p14:modId xmlns:p14="http://schemas.microsoft.com/office/powerpoint/2010/main" val="1369092429"/>
              </p:ext>
            </p:extLst>
          </p:nvPr>
        </p:nvGraphicFramePr>
        <p:xfrm>
          <a:off x="609599" y="1447132"/>
          <a:ext cx="9693843" cy="4346187"/>
        </p:xfrm>
        <a:graphic>
          <a:graphicData uri="http://schemas.openxmlformats.org/drawingml/2006/table">
            <a:tbl>
              <a:tblPr firstRow="1" bandRow="1">
                <a:tableStyleId>{5940675A-B579-460E-94D1-54222C63F5DA}</a:tableStyleId>
              </a:tblPr>
              <a:tblGrid>
                <a:gridCol w="1998134">
                  <a:extLst>
                    <a:ext uri="{9D8B030D-6E8A-4147-A177-3AD203B41FA5}">
                      <a16:colId xmlns:a16="http://schemas.microsoft.com/office/drawing/2014/main" val="270881897"/>
                    </a:ext>
                  </a:extLst>
                </a:gridCol>
                <a:gridCol w="7695709">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tx1"/>
                          </a:solidFill>
                          <a:latin typeface="+mn-lt"/>
                          <a:ea typeface="+mn-ea"/>
                          <a:cs typeface="+mn-cs"/>
                        </a:rPr>
                        <a:t>中小型*</a:t>
                      </a:r>
                      <a:r>
                        <a:rPr lang="en-US" altLang="zh-TW" sz="1800" b="1" kern="1200" dirty="0">
                          <a:solidFill>
                            <a:srgbClr val="2074D5"/>
                          </a:solidFill>
                          <a:latin typeface="+mn-lt"/>
                          <a:ea typeface="+mn-ea"/>
                          <a:cs typeface="+mn-cs"/>
                        </a:rPr>
                        <a:t>#</a:t>
                      </a:r>
                      <a:r>
                        <a:rPr lang="zh-TW" altLang="en-US" sz="1800" b="1" kern="1200" dirty="0">
                          <a:solidFill>
                            <a:srgbClr val="0070C0"/>
                          </a:solidFill>
                          <a:latin typeface="+mn-lt"/>
                          <a:ea typeface="+mn-ea"/>
                          <a:cs typeface="+mn-cs"/>
                        </a:rPr>
                        <a:t>商業服務業 </a:t>
                      </a:r>
                      <a:endParaRPr lang="en-US" altLang="zh-TW" sz="1800" b="1" kern="1200" dirty="0">
                        <a:solidFill>
                          <a:srgbClr val="0070C0"/>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rPr>
                        <a:t>*實收資本額 新台幣</a:t>
                      </a:r>
                      <a:r>
                        <a:rPr lang="en-US" altLang="zh-TW" sz="1400" kern="1200" dirty="0">
                          <a:solidFill>
                            <a:schemeClr val="bg1">
                              <a:lumMod val="50000"/>
                            </a:schemeClr>
                          </a:solidFill>
                          <a:latin typeface="+mn-lt"/>
                          <a:ea typeface="+mn-ea"/>
                          <a:cs typeface="+mn-cs"/>
                        </a:rPr>
                        <a:t>1</a:t>
                      </a:r>
                      <a:r>
                        <a:rPr lang="zh-TW" altLang="en-US" sz="1400" kern="1200" dirty="0">
                          <a:solidFill>
                            <a:schemeClr val="bg1">
                              <a:lumMod val="50000"/>
                            </a:schemeClr>
                          </a:solidFill>
                          <a:latin typeface="+mn-lt"/>
                          <a:ea typeface="+mn-ea"/>
                          <a:cs typeface="+mn-cs"/>
                        </a:rPr>
                        <a:t>億元下 或 員工數未滿</a:t>
                      </a:r>
                      <a:r>
                        <a:rPr lang="en-US" altLang="zh-TW" sz="1400" kern="1200" dirty="0">
                          <a:solidFill>
                            <a:schemeClr val="bg1">
                              <a:lumMod val="50000"/>
                            </a:schemeClr>
                          </a:solidFill>
                          <a:latin typeface="+mn-lt"/>
                          <a:ea typeface="+mn-ea"/>
                          <a:cs typeface="+mn-cs"/>
                        </a:rPr>
                        <a:t>200</a:t>
                      </a:r>
                      <a:r>
                        <a:rPr lang="zh-TW" altLang="en-US" sz="1400" kern="1200" dirty="0">
                          <a:solidFill>
                            <a:schemeClr val="bg1">
                              <a:lumMod val="50000"/>
                            </a:schemeClr>
                          </a:solidFill>
                          <a:latin typeface="+mn-lt"/>
                          <a:ea typeface="+mn-ea"/>
                          <a:cs typeface="+mn-cs"/>
                        </a:rPr>
                        <a:t>人</a:t>
                      </a:r>
                      <a:endParaRPr lang="en-US" altLang="zh-TW" sz="1400" kern="1200" dirty="0">
                        <a:solidFill>
                          <a:schemeClr val="bg1">
                            <a:lumMod val="50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kern="1200" dirty="0">
                          <a:solidFill>
                            <a:schemeClr val="bg1">
                              <a:lumMod val="50000"/>
                            </a:schemeClr>
                          </a:solidFill>
                          <a:latin typeface="+mn-lt"/>
                          <a:ea typeface="+mn-ea"/>
                          <a:cs typeface="+mn-cs"/>
                        </a:rPr>
                        <a:t>**稅籍登記符合以下財政部稅務行業標準分類：</a:t>
                      </a:r>
                      <a:r>
                        <a:rPr lang="en-US" altLang="zh-TW" sz="1000" kern="1200" dirty="0">
                          <a:solidFill>
                            <a:schemeClr val="bg1">
                              <a:lumMod val="50000"/>
                            </a:schemeClr>
                          </a:solidFill>
                          <a:latin typeface="+mn-lt"/>
                          <a:ea typeface="+mn-ea"/>
                          <a:cs typeface="+mn-cs"/>
                        </a:rPr>
                        <a:t>G </a:t>
                      </a:r>
                      <a:r>
                        <a:rPr lang="zh-TW" altLang="en-US" sz="1000" kern="1200" dirty="0">
                          <a:solidFill>
                            <a:schemeClr val="bg1">
                              <a:lumMod val="50000"/>
                            </a:schemeClr>
                          </a:solidFill>
                          <a:latin typeface="+mn-lt"/>
                          <a:ea typeface="+mn-ea"/>
                          <a:cs typeface="+mn-cs"/>
                        </a:rPr>
                        <a:t>批發及零售業、</a:t>
                      </a:r>
                      <a:r>
                        <a:rPr lang="en-US" altLang="zh-TW" sz="1000" kern="1200" dirty="0">
                          <a:solidFill>
                            <a:schemeClr val="bg1">
                              <a:lumMod val="50000"/>
                            </a:schemeClr>
                          </a:solidFill>
                          <a:latin typeface="+mn-lt"/>
                          <a:ea typeface="+mn-ea"/>
                          <a:cs typeface="+mn-cs"/>
                        </a:rPr>
                        <a:t>H </a:t>
                      </a:r>
                      <a:r>
                        <a:rPr lang="zh-TW" altLang="en-US" sz="1000" kern="1200" dirty="0">
                          <a:solidFill>
                            <a:schemeClr val="bg1">
                              <a:lumMod val="50000"/>
                            </a:schemeClr>
                          </a:solidFill>
                          <a:latin typeface="+mn-lt"/>
                          <a:ea typeface="+mn-ea"/>
                          <a:cs typeface="+mn-cs"/>
                        </a:rPr>
                        <a:t>運輸及倉儲業、</a:t>
                      </a:r>
                      <a:r>
                        <a:rPr lang="en-US" altLang="zh-TW" sz="1000" kern="1200" dirty="0">
                          <a:solidFill>
                            <a:schemeClr val="bg1">
                              <a:lumMod val="50000"/>
                            </a:schemeClr>
                          </a:solidFill>
                          <a:latin typeface="+mn-lt"/>
                          <a:ea typeface="+mn-ea"/>
                          <a:cs typeface="+mn-cs"/>
                        </a:rPr>
                        <a:t>I </a:t>
                      </a:r>
                      <a:r>
                        <a:rPr lang="zh-TW" altLang="en-US" sz="1000" kern="1200" dirty="0">
                          <a:solidFill>
                            <a:schemeClr val="bg1">
                              <a:lumMod val="50000"/>
                            </a:schemeClr>
                          </a:solidFill>
                          <a:latin typeface="+mn-lt"/>
                          <a:ea typeface="+mn-ea"/>
                          <a:cs typeface="+mn-cs"/>
                        </a:rPr>
                        <a:t>住宿及餐飲業、</a:t>
                      </a:r>
                      <a:r>
                        <a:rPr lang="en-US" altLang="zh-TW" sz="1000" kern="1200" dirty="0">
                          <a:solidFill>
                            <a:schemeClr val="bg1">
                              <a:lumMod val="50000"/>
                            </a:schemeClr>
                          </a:solidFill>
                          <a:latin typeface="+mn-lt"/>
                          <a:ea typeface="+mn-ea"/>
                          <a:cs typeface="+mn-cs"/>
                        </a:rPr>
                        <a:t>J </a:t>
                      </a:r>
                      <a:r>
                        <a:rPr lang="zh-TW" altLang="en-US" sz="1000" kern="1200" dirty="0">
                          <a:solidFill>
                            <a:schemeClr val="bg1">
                              <a:lumMod val="50000"/>
                            </a:schemeClr>
                          </a:solidFill>
                          <a:latin typeface="+mn-lt"/>
                          <a:ea typeface="+mn-ea"/>
                          <a:cs typeface="+mn-cs"/>
                        </a:rPr>
                        <a:t>出版影音及資通訊業、</a:t>
                      </a:r>
                      <a:r>
                        <a:rPr lang="en-US" altLang="zh-TW" sz="1000" kern="1200" dirty="0">
                          <a:solidFill>
                            <a:schemeClr val="bg1">
                              <a:lumMod val="50000"/>
                            </a:schemeClr>
                          </a:solidFill>
                          <a:latin typeface="+mn-lt"/>
                          <a:ea typeface="+mn-ea"/>
                          <a:cs typeface="+mn-cs"/>
                        </a:rPr>
                        <a:t>M </a:t>
                      </a:r>
                      <a:r>
                        <a:rPr lang="zh-TW" altLang="en-US" sz="1000" kern="1200" dirty="0">
                          <a:solidFill>
                            <a:schemeClr val="bg1">
                              <a:lumMod val="50000"/>
                            </a:schemeClr>
                          </a:solidFill>
                          <a:latin typeface="+mn-lt"/>
                          <a:ea typeface="+mn-ea"/>
                          <a:cs typeface="+mn-cs"/>
                        </a:rPr>
                        <a:t>專業、科學及技術服務業、</a:t>
                      </a:r>
                      <a:r>
                        <a:rPr lang="en-US" altLang="zh-TW" sz="1000" kern="1200" dirty="0">
                          <a:solidFill>
                            <a:schemeClr val="bg1">
                              <a:lumMod val="50000"/>
                            </a:schemeClr>
                          </a:solidFill>
                          <a:latin typeface="+mn-lt"/>
                          <a:ea typeface="+mn-ea"/>
                          <a:cs typeface="+mn-cs"/>
                        </a:rPr>
                        <a:t>N </a:t>
                      </a:r>
                      <a:r>
                        <a:rPr lang="zh-TW" altLang="en-US" sz="1000" kern="1200" dirty="0">
                          <a:solidFill>
                            <a:schemeClr val="bg1">
                              <a:lumMod val="50000"/>
                            </a:schemeClr>
                          </a:solidFill>
                          <a:latin typeface="+mn-lt"/>
                          <a:ea typeface="+mn-ea"/>
                          <a:cs typeface="+mn-cs"/>
                        </a:rPr>
                        <a:t>支援服務業、</a:t>
                      </a:r>
                      <a:r>
                        <a:rPr lang="en-US" altLang="zh-TW" sz="1000" kern="1200" dirty="0">
                          <a:solidFill>
                            <a:schemeClr val="bg1">
                              <a:lumMod val="50000"/>
                            </a:schemeClr>
                          </a:solidFill>
                          <a:latin typeface="+mn-lt"/>
                          <a:ea typeface="+mn-ea"/>
                          <a:cs typeface="+mn-cs"/>
                        </a:rPr>
                        <a:t>P </a:t>
                      </a:r>
                      <a:r>
                        <a:rPr lang="zh-TW" altLang="en-US" sz="1000" kern="1200" dirty="0">
                          <a:solidFill>
                            <a:schemeClr val="bg1">
                              <a:lumMod val="50000"/>
                            </a:schemeClr>
                          </a:solidFill>
                          <a:latin typeface="+mn-lt"/>
                          <a:ea typeface="+mn-ea"/>
                          <a:cs typeface="+mn-cs"/>
                        </a:rPr>
                        <a:t>教育業、</a:t>
                      </a:r>
                      <a:r>
                        <a:rPr lang="en-US" altLang="zh-TW" sz="1000" kern="1200" dirty="0">
                          <a:solidFill>
                            <a:schemeClr val="bg1">
                              <a:lumMod val="50000"/>
                            </a:schemeClr>
                          </a:solidFill>
                          <a:latin typeface="+mn-lt"/>
                          <a:ea typeface="+mn-ea"/>
                          <a:cs typeface="+mn-cs"/>
                        </a:rPr>
                        <a:t>Q </a:t>
                      </a:r>
                      <a:r>
                        <a:rPr lang="zh-TW" altLang="en-US" sz="1000" kern="1200" dirty="0">
                          <a:solidFill>
                            <a:schemeClr val="bg1">
                              <a:lumMod val="50000"/>
                            </a:schemeClr>
                          </a:solidFill>
                          <a:latin typeface="+mn-lt"/>
                          <a:ea typeface="+mn-ea"/>
                          <a:cs typeface="+mn-cs"/>
                        </a:rPr>
                        <a:t>醫療保健及社會工作服務業、 </a:t>
                      </a:r>
                      <a:r>
                        <a:rPr lang="en-US" altLang="zh-TW" sz="1000" kern="1200" dirty="0">
                          <a:solidFill>
                            <a:schemeClr val="bg1">
                              <a:lumMod val="50000"/>
                            </a:schemeClr>
                          </a:solidFill>
                          <a:latin typeface="+mn-lt"/>
                          <a:ea typeface="+mn-ea"/>
                          <a:cs typeface="+mn-cs"/>
                        </a:rPr>
                        <a:t>R </a:t>
                      </a:r>
                      <a:r>
                        <a:rPr lang="zh-TW" altLang="en-US" sz="1000" kern="1200" dirty="0">
                          <a:solidFill>
                            <a:schemeClr val="bg1">
                              <a:lumMod val="50000"/>
                            </a:schemeClr>
                          </a:solidFill>
                          <a:latin typeface="+mn-lt"/>
                          <a:ea typeface="+mn-ea"/>
                          <a:cs typeface="+mn-cs"/>
                        </a:rPr>
                        <a:t>藝術、娛樂及休閒服務業、</a:t>
                      </a:r>
                      <a:r>
                        <a:rPr lang="en-US" altLang="zh-TW" sz="1000" kern="1200" dirty="0">
                          <a:solidFill>
                            <a:schemeClr val="bg1">
                              <a:lumMod val="50000"/>
                            </a:schemeClr>
                          </a:solidFill>
                          <a:latin typeface="+mn-lt"/>
                          <a:ea typeface="+mn-ea"/>
                          <a:cs typeface="+mn-cs"/>
                        </a:rPr>
                        <a:t>S </a:t>
                      </a:r>
                      <a:r>
                        <a:rPr lang="zh-TW" altLang="en-US" sz="1000" kern="1200" dirty="0">
                          <a:solidFill>
                            <a:schemeClr val="bg1">
                              <a:lumMod val="50000"/>
                            </a:schemeClr>
                          </a:solidFill>
                          <a:latin typeface="+mn-lt"/>
                          <a:ea typeface="+mn-ea"/>
                          <a:cs typeface="+mn-cs"/>
                        </a:rPr>
                        <a:t>其他服務業之行業。</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400" kern="1200" dirty="0">
                          <a:solidFill>
                            <a:schemeClr val="bg1">
                              <a:lumMod val="50000"/>
                            </a:schemeClr>
                          </a:solidFill>
                          <a:latin typeface="+mn-lt"/>
                          <a:ea typeface="+mn-ea"/>
                          <a:cs typeface="+mn-cs"/>
                        </a:rPr>
                        <a:t>擇一申請</a:t>
                      </a:r>
                      <a:r>
                        <a:rPr lang="en-US" altLang="zh-TW" sz="1400" kern="1200" dirty="0">
                          <a:solidFill>
                            <a:schemeClr val="bg1">
                              <a:lumMod val="50000"/>
                            </a:schemeClr>
                          </a:solidFill>
                          <a:latin typeface="+mn-lt"/>
                          <a:ea typeface="+mn-ea"/>
                          <a:cs typeface="+mn-cs"/>
                        </a:rPr>
                        <a:t>  </a:t>
                      </a:r>
                      <a:r>
                        <a:rPr lang="en-US" altLang="zh-TW" sz="1600" dirty="0"/>
                        <a:t>1. </a:t>
                      </a:r>
                      <a:r>
                        <a:rPr lang="zh-TW" altLang="en-US" sz="1600" dirty="0"/>
                        <a:t>單一服務應用類：最高補助</a:t>
                      </a:r>
                      <a:r>
                        <a:rPr lang="en-US" altLang="zh-TW" sz="1600" dirty="0"/>
                        <a:t>50%</a:t>
                      </a:r>
                      <a:r>
                        <a:rPr lang="zh-TW" altLang="en-US" sz="1600" dirty="0"/>
                        <a:t>，上限</a:t>
                      </a:r>
                      <a:r>
                        <a:rPr lang="en-US" altLang="zh-TW" sz="1600" dirty="0"/>
                        <a:t>30</a:t>
                      </a:r>
                      <a:r>
                        <a:rPr lang="zh-TW" altLang="en-US" sz="1600" dirty="0"/>
                        <a:t>萬</a:t>
                      </a:r>
                      <a:endParaRPr lang="en-US" altLang="zh-TW" sz="16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600" dirty="0"/>
                        <a:t>               2. </a:t>
                      </a:r>
                      <a:r>
                        <a:rPr lang="zh-TW" altLang="en-US" sz="1600" dirty="0"/>
                        <a:t>整合服務應用類：最高補助</a:t>
                      </a:r>
                      <a:r>
                        <a:rPr lang="en-US" altLang="zh-TW" sz="1600" dirty="0"/>
                        <a:t>50%</a:t>
                      </a:r>
                      <a:r>
                        <a:rPr lang="zh-TW" altLang="en-US" sz="1600" dirty="0"/>
                        <a:t>，上限</a:t>
                      </a:r>
                      <a:r>
                        <a:rPr lang="en-US" altLang="zh-TW" sz="1600" dirty="0"/>
                        <a:t>150</a:t>
                      </a:r>
                      <a:r>
                        <a:rPr lang="zh-TW" altLang="en-US" sz="1600" dirty="0"/>
                        <a:t>萬</a:t>
                      </a:r>
                      <a:endParaRPr lang="en-US" altLang="zh-TW"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l">
                        <a:buFont typeface="Arial" panose="020B0604020202020204" pitchFamily="34" charset="0"/>
                        <a:buNone/>
                      </a:pPr>
                      <a:r>
                        <a:rPr lang="en-US" altLang="zh-TW" sz="1400" dirty="0"/>
                        <a:t>1. </a:t>
                      </a:r>
                      <a:r>
                        <a:rPr lang="zh-TW" altLang="en-US" sz="1400" dirty="0"/>
                        <a:t>單一服務應用類：</a:t>
                      </a:r>
                      <a:r>
                        <a:rPr lang="zh-TW" altLang="en-US" sz="1400" b="1" dirty="0">
                          <a:solidFill>
                            <a:srgbClr val="0070C0"/>
                          </a:solidFill>
                        </a:rPr>
                        <a:t>單一企業</a:t>
                      </a:r>
                      <a:r>
                        <a:rPr lang="zh-TW" altLang="en-US" sz="1400" dirty="0"/>
                        <a:t>應用智慧科技解決方案打造減碳營運模式、促進減碳永續發展。</a:t>
                      </a:r>
                      <a:endParaRPr lang="en-US" altLang="zh-TW" sz="1400" dirty="0"/>
                    </a:p>
                    <a:p>
                      <a:pPr marL="0" indent="0" algn="l">
                        <a:buFont typeface="Arial" panose="020B0604020202020204" pitchFamily="34" charset="0"/>
                        <a:buNone/>
                      </a:pPr>
                      <a:r>
                        <a:rPr lang="en-US" altLang="zh-TW" sz="1400" dirty="0"/>
                        <a:t>2. </a:t>
                      </a:r>
                      <a:r>
                        <a:rPr lang="zh-TW" altLang="en-US" sz="1400" dirty="0"/>
                        <a:t>整合服務應用類：</a:t>
                      </a:r>
                      <a:r>
                        <a:rPr lang="zh-TW" altLang="en-US" sz="1400" b="1" dirty="0">
                          <a:solidFill>
                            <a:srgbClr val="0070C0"/>
                          </a:solidFill>
                        </a:rPr>
                        <a:t>商業服務價值鏈</a:t>
                      </a:r>
                      <a:r>
                        <a:rPr lang="zh-TW" altLang="en-US" sz="1400" dirty="0"/>
                        <a:t>或</a:t>
                      </a:r>
                      <a:r>
                        <a:rPr lang="zh-TW" altLang="en-US" sz="1400" b="1" dirty="0">
                          <a:solidFill>
                            <a:srgbClr val="0070C0"/>
                          </a:solidFill>
                        </a:rPr>
                        <a:t>體系內</a:t>
                      </a:r>
                      <a:r>
                        <a:rPr lang="zh-TW" altLang="en-US" sz="1400" dirty="0"/>
                        <a:t>之核心企業，以共同價值擴散方式，結合該服務價值鏈或體系內合作夥伴共同參與，透過智慧科技優化商業服務業及打造減碳亮點。</a:t>
                      </a:r>
                      <a:endParaRPr lang="en-US" altLang="zh-TW"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endParaRPr lang="en-US" altLang="zh-TW" sz="1400" dirty="0"/>
                    </a:p>
                    <a:p>
                      <a:pPr marL="0" indent="0">
                        <a:buFont typeface="Arial" panose="020B0604020202020204" pitchFamily="34" charset="0"/>
                        <a:buNone/>
                      </a:pPr>
                      <a:r>
                        <a:rPr lang="en-US" altLang="zh-TW" sz="1400" dirty="0"/>
                        <a:t>1. </a:t>
                      </a:r>
                      <a:r>
                        <a:rPr lang="zh-TW" altLang="en-US" sz="1400" dirty="0"/>
                        <a:t>單一服務應用類：導入</a:t>
                      </a:r>
                      <a:r>
                        <a:rPr lang="zh-TW" altLang="en-US" sz="1400" b="1" dirty="0"/>
                        <a:t>至少</a:t>
                      </a:r>
                      <a:r>
                        <a:rPr lang="en-US" altLang="zh-TW" sz="1400" b="1" dirty="0"/>
                        <a:t>(</a:t>
                      </a:r>
                      <a:r>
                        <a:rPr lang="zh-TW" altLang="en-US" sz="1400" b="1" dirty="0"/>
                        <a:t>含</a:t>
                      </a:r>
                      <a:r>
                        <a:rPr lang="en-US" altLang="zh-TW" sz="1400" b="1" dirty="0"/>
                        <a:t>)1 </a:t>
                      </a:r>
                      <a:r>
                        <a:rPr lang="zh-TW" altLang="en-US" sz="1400" b="1" dirty="0"/>
                        <a:t>項智慧減碳應用服務</a:t>
                      </a:r>
                      <a:r>
                        <a:rPr lang="zh-TW" altLang="en-US" sz="1400" dirty="0"/>
                        <a:t>，帶動使用者或消費者體驗應用服務，降低碳排放量至少</a:t>
                      </a:r>
                      <a:r>
                        <a:rPr lang="en-US" altLang="zh-TW" sz="1400" b="0" dirty="0"/>
                        <a:t>(</a:t>
                      </a:r>
                      <a:r>
                        <a:rPr lang="zh-TW" altLang="en-US" sz="1400" b="0" dirty="0"/>
                        <a:t>含</a:t>
                      </a:r>
                      <a:r>
                        <a:rPr lang="en-US" altLang="zh-TW" sz="1400" b="0" dirty="0"/>
                        <a:t>)</a:t>
                      </a:r>
                      <a:r>
                        <a:rPr lang="en-US" altLang="zh-TW" sz="1400" dirty="0"/>
                        <a:t>0.5 </a:t>
                      </a:r>
                      <a:r>
                        <a:rPr lang="zh-TW" altLang="en-US" sz="1400" dirty="0"/>
                        <a:t>噸。</a:t>
                      </a:r>
                    </a:p>
                    <a:p>
                      <a:pPr marL="0" indent="0">
                        <a:buFont typeface="Arial" panose="020B0604020202020204" pitchFamily="34" charset="0"/>
                        <a:buNone/>
                      </a:pPr>
                      <a:r>
                        <a:rPr lang="en-US" altLang="zh-TW" sz="1400" dirty="0"/>
                        <a:t>2. </a:t>
                      </a:r>
                      <a:r>
                        <a:rPr lang="zh-TW" altLang="en-US" sz="1400" dirty="0"/>
                        <a:t>整合服務應用類：導入</a:t>
                      </a:r>
                      <a:r>
                        <a:rPr lang="zh-TW" altLang="en-US" sz="1400" b="1" dirty="0"/>
                        <a:t>至少</a:t>
                      </a:r>
                      <a:r>
                        <a:rPr lang="en-US" altLang="zh-TW" sz="1400" b="1" dirty="0"/>
                        <a:t>(</a:t>
                      </a:r>
                      <a:r>
                        <a:rPr lang="zh-TW" altLang="en-US" sz="1400" b="1" dirty="0"/>
                        <a:t>含</a:t>
                      </a:r>
                      <a:r>
                        <a:rPr lang="en-US" altLang="zh-TW" sz="1400" b="1" dirty="0"/>
                        <a:t>)2 </a:t>
                      </a:r>
                      <a:r>
                        <a:rPr lang="zh-TW" altLang="en-US" sz="1400" b="1" dirty="0"/>
                        <a:t>項智慧減碳應用服務</a:t>
                      </a:r>
                      <a:r>
                        <a:rPr lang="zh-TW" altLang="en-US" sz="1400" dirty="0"/>
                        <a:t>，帶動服務價值鏈內之中小企業共同參與，須帶動使用者或消費者體驗應用服務，降低碳排放量至少</a:t>
                      </a:r>
                      <a:r>
                        <a:rPr lang="en-US" altLang="zh-TW" sz="1400" b="0" dirty="0"/>
                        <a:t>(</a:t>
                      </a:r>
                      <a:r>
                        <a:rPr lang="zh-TW" altLang="en-US" sz="1400" b="0" dirty="0"/>
                        <a:t>含</a:t>
                      </a:r>
                      <a:r>
                        <a:rPr lang="en-US" altLang="zh-TW" sz="1400" b="0" dirty="0"/>
                        <a:t>)</a:t>
                      </a:r>
                      <a:r>
                        <a:rPr lang="en-US" altLang="zh-TW" sz="1400" dirty="0"/>
                        <a:t>6 </a:t>
                      </a:r>
                      <a:r>
                        <a:rPr lang="zh-TW" altLang="en-US" sz="1400" dirty="0"/>
                        <a:t>噸。</a:t>
                      </a:r>
                    </a:p>
                    <a:p>
                      <a:pPr marL="0" indent="0" algn="l">
                        <a:buNone/>
                      </a:pPr>
                      <a:endParaRPr lang="en-US" sz="14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zh-TW" altLang="en-US" sz="2000" dirty="0"/>
              <a:t>商業服務業</a:t>
            </a:r>
            <a:r>
              <a:rPr lang="zh-TW" altLang="en-US" dirty="0">
                <a:solidFill>
                  <a:srgbClr val="2B3643"/>
                </a:solidFill>
              </a:rPr>
              <a:t>智慧減碳</a:t>
            </a:r>
            <a:r>
              <a:rPr lang="zh-TW" altLang="en-US" sz="2000" dirty="0"/>
              <a:t>補助計畫</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fld id="{EB4B8DE2-A4E8-46E4-8BBF-D75455EFF32C}" type="slidenum">
              <a:rPr lang="en-US" smtClean="0"/>
              <a:pPr/>
              <a:t>41</a:t>
            </a:fld>
            <a:endParaRPr lang="en-US" dirty="0"/>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補助對象</a:t>
            </a:r>
            <a:endParaRPr lang="en-US" b="1" dirty="0">
              <a:solidFill>
                <a:schemeClr val="bg1"/>
              </a:solidFill>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補助金額</a:t>
            </a:r>
            <a:endParaRPr lang="en-US" b="1" dirty="0">
              <a:solidFill>
                <a:schemeClr val="bg1"/>
              </a:solidFill>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補助重點</a:t>
            </a:r>
            <a:endParaRPr lang="en-US" b="1" dirty="0">
              <a:solidFill>
                <a:schemeClr val="bg1"/>
              </a:solidFill>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提案參考</a:t>
            </a:r>
            <a:endParaRPr lang="en-US" b="1" dirty="0">
              <a:solidFill>
                <a:schemeClr val="bg1"/>
              </a:solidFill>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計畫提交時程</a:t>
            </a:r>
            <a:endParaRPr lang="en-US" sz="1000" b="1" dirty="0">
              <a:solidFill>
                <a:schemeClr val="bg1"/>
              </a:solidFill>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建議開始準備</a:t>
            </a:r>
            <a:endParaRPr lang="en-US" sz="1000" b="1" dirty="0">
              <a:solidFill>
                <a:schemeClr val="bg1"/>
              </a:solidFill>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主辦單位</a:t>
            </a:r>
            <a:endParaRPr lang="en-US" sz="1000" b="1" dirty="0">
              <a:solidFill>
                <a:schemeClr val="bg1"/>
              </a:solidFill>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參考資料</a:t>
            </a:r>
            <a:endParaRPr lang="en-US" sz="1000" b="1" dirty="0">
              <a:solidFill>
                <a:schemeClr val="bg1"/>
              </a:solidFill>
            </a:endParaRPr>
          </a:p>
        </p:txBody>
      </p:sp>
      <p:sp>
        <p:nvSpPr>
          <p:cNvPr id="16" name="TextBox 15">
            <a:hlinkClick r:id="rId6" action="ppaction://hlinksldjump"/>
            <a:extLst>
              <a:ext uri="{FF2B5EF4-FFF2-40B4-BE49-F238E27FC236}">
                <a16:creationId xmlns:a16="http://schemas.microsoft.com/office/drawing/2014/main" id="{E73BCCA1-2E9F-482D-9A8C-CD556D3E5634}"/>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7" action="ppaction://hlinksldjump"/>
            <a:extLst>
              <a:ext uri="{FF2B5EF4-FFF2-40B4-BE49-F238E27FC236}">
                <a16:creationId xmlns:a16="http://schemas.microsoft.com/office/drawing/2014/main" id="{A10FA179-4FB2-7B90-411A-A8F0C873D684}"/>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8" action="ppaction://hlinksldjump"/>
            <a:extLst>
              <a:ext uri="{FF2B5EF4-FFF2-40B4-BE49-F238E27FC236}">
                <a16:creationId xmlns:a16="http://schemas.microsoft.com/office/drawing/2014/main" id="{9F6D8063-A169-4C3F-B935-6AADEFA9EEB8}"/>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數位轉型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516429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783027" cy="4414171"/>
        </p:xfrm>
        <a:graphic>
          <a:graphicData uri="http://schemas.openxmlformats.org/drawingml/2006/table">
            <a:tbl>
              <a:tblPr firstRow="1" bandRow="1">
                <a:tableStyleId>{5940675A-B579-460E-94D1-54222C63F5DA}</a:tableStyleId>
              </a:tblPr>
              <a:tblGrid>
                <a:gridCol w="1895476">
                  <a:extLst>
                    <a:ext uri="{9D8B030D-6E8A-4147-A177-3AD203B41FA5}">
                      <a16:colId xmlns:a16="http://schemas.microsoft.com/office/drawing/2014/main" val="270881897"/>
                    </a:ext>
                  </a:extLst>
                </a:gridCol>
                <a:gridCol w="7887551">
                  <a:extLst>
                    <a:ext uri="{9D8B030D-6E8A-4147-A177-3AD203B41FA5}">
                      <a16:colId xmlns:a16="http://schemas.microsoft.com/office/drawing/2014/main" val="4232878379"/>
                    </a:ext>
                  </a:extLst>
                </a:gridCol>
              </a:tblGrid>
              <a:tr h="1066896">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200" noProof="0" dirty="0">
                          <a:solidFill>
                            <a:schemeClr val="tx1"/>
                          </a:solidFill>
                          <a:effectLst/>
                          <a:latin typeface="+mn-lt"/>
                          <a:ea typeface="+mn-ea"/>
                          <a:cs typeface="+mn-cs"/>
                          <a:sym typeface="Arial"/>
                        </a:rPr>
                        <a:t>需為本會專題研究計畫之受補助機構且符合教育部「公私立技專校院一覽表」之際專校院；</a:t>
                      </a:r>
                      <a:r>
                        <a:rPr lang="zh-TW" altLang="en-US" sz="1400" kern="1200" noProof="0" dirty="0">
                          <a:solidFill>
                            <a:schemeClr val="bg1">
                              <a:lumMod val="50000"/>
                            </a:schemeClr>
                          </a:solidFill>
                          <a:effectLst/>
                          <a:latin typeface="+mn-lt"/>
                          <a:ea typeface="+mn-ea"/>
                          <a:cs typeface="+mn-cs"/>
                          <a:sym typeface="Arial"/>
                        </a:rPr>
                        <a:t>計畫主持人需於前款技專校院內任職</a:t>
                      </a:r>
                      <a:endParaRPr lang="en-US" altLang="zh-TW" sz="1800" kern="1200" noProof="0" dirty="0">
                        <a:solidFill>
                          <a:schemeClr val="tx1"/>
                        </a:solidFill>
                        <a:effectLst/>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1066896">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rgbClr val="FFFFFF">
                              <a:lumMod val="50000"/>
                            </a:srgbClr>
                          </a:solidFill>
                          <a:effectLst/>
                          <a:uLnTx/>
                          <a:uFillTx/>
                          <a:latin typeface="+mn-lt"/>
                          <a:ea typeface="+mn-ea"/>
                          <a:cs typeface="+mn-cs"/>
                        </a:rPr>
                        <a:t>二選一 </a:t>
                      </a:r>
                      <a:r>
                        <a:rPr lang="zh-TW" altLang="en-US" sz="1800" b="1" dirty="0">
                          <a:effectLst/>
                        </a:rPr>
                        <a:t>一般研究型</a:t>
                      </a:r>
                      <a:r>
                        <a:rPr lang="zh-TW" altLang="en-US" sz="1800" dirty="0">
                          <a:effectLst/>
                        </a:rPr>
                        <a:t>：以</a:t>
                      </a:r>
                      <a:r>
                        <a:rPr lang="en-US" altLang="zh-TW" sz="1800" dirty="0">
                          <a:effectLst/>
                        </a:rPr>
                        <a:t>NTD 100</a:t>
                      </a:r>
                      <a:r>
                        <a:rPr lang="zh-TW" altLang="en-US" sz="1800" dirty="0">
                          <a:effectLst/>
                        </a:rPr>
                        <a:t>萬為上限</a:t>
                      </a:r>
                      <a:endParaRPr lang="en-US" altLang="zh-TW" sz="18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rPr>
                        <a:t>        </a:t>
                      </a:r>
                      <a:r>
                        <a:rPr lang="zh-TW" altLang="en-US" sz="1800" b="1" dirty="0">
                          <a:effectLst/>
                        </a:rPr>
                        <a:t>跨域實作型</a:t>
                      </a:r>
                      <a:r>
                        <a:rPr lang="zh-TW" altLang="en-US" sz="1800" dirty="0">
                          <a:effectLst/>
                        </a:rPr>
                        <a:t>：以</a:t>
                      </a:r>
                      <a:r>
                        <a:rPr lang="en-US" altLang="zh-TW" sz="1800" dirty="0">
                          <a:effectLst/>
                        </a:rPr>
                        <a:t>NTD 500</a:t>
                      </a:r>
                      <a:r>
                        <a:rPr lang="zh-TW" altLang="en-US" sz="1800" dirty="0">
                          <a:effectLst/>
                        </a:rPr>
                        <a:t>萬為上限</a:t>
                      </a:r>
                      <a:endParaRPr lang="en-US" altLang="zh-TW" sz="1800"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1213483">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80975" marR="0" lvl="0" indent="-180975" algn="l" defTabSz="914400" rtl="0" eaLnBrk="1" fontAlgn="auto" latinLnBrk="0" hangingPunct="1">
                        <a:lnSpc>
                          <a:spcPct val="100000"/>
                        </a:lnSpc>
                        <a:spcBef>
                          <a:spcPts val="0"/>
                        </a:spcBef>
                        <a:spcAft>
                          <a:spcPts val="0"/>
                        </a:spcAft>
                        <a:buClrTx/>
                        <a:buSzTx/>
                        <a:buFontTx/>
                        <a:buAutoNum type="arabicPeriod"/>
                        <a:tabLst/>
                        <a:defRPr/>
                      </a:pPr>
                      <a:r>
                        <a:rPr lang="zh-TW" altLang="en-US" sz="1800" b="1" dirty="0">
                          <a:solidFill>
                            <a:srgbClr val="1D72D4"/>
                          </a:solidFill>
                          <a:effectLst/>
                        </a:rPr>
                        <a:t>一般研究型</a:t>
                      </a:r>
                      <a:r>
                        <a:rPr lang="zh-TW" altLang="en-US" sz="1600" dirty="0">
                          <a:effectLst/>
                        </a:rPr>
                        <a:t>：需為產業升級或社會應用等議題，並提出可行之應用方案</a:t>
                      </a:r>
                      <a:endParaRPr lang="en-US" altLang="zh-TW" sz="1600" dirty="0">
                        <a:effectLst/>
                      </a:endParaRPr>
                    </a:p>
                    <a:p>
                      <a:pPr marL="180975" marR="0" lvl="0" indent="-180975" algn="l" defTabSz="914400" rtl="0" eaLnBrk="1" fontAlgn="auto" latinLnBrk="0" hangingPunct="1">
                        <a:lnSpc>
                          <a:spcPct val="100000"/>
                        </a:lnSpc>
                        <a:spcBef>
                          <a:spcPts val="0"/>
                        </a:spcBef>
                        <a:spcAft>
                          <a:spcPts val="0"/>
                        </a:spcAft>
                        <a:buClrTx/>
                        <a:buSzTx/>
                        <a:buFontTx/>
                        <a:buAutoNum type="arabicPeriod"/>
                        <a:tabLst/>
                        <a:defRPr/>
                      </a:pPr>
                      <a:r>
                        <a:rPr lang="zh-TW" altLang="en-US" sz="1800" b="1" dirty="0">
                          <a:solidFill>
                            <a:srgbClr val="1D72D4"/>
                          </a:solidFill>
                          <a:effectLst/>
                        </a:rPr>
                        <a:t>跨域實作型</a:t>
                      </a:r>
                      <a:r>
                        <a:rPr lang="zh-TW" altLang="en-US" sz="1600" dirty="0">
                          <a:effectLst/>
                        </a:rPr>
                        <a:t>：由不同領域</a:t>
                      </a:r>
                      <a:r>
                        <a:rPr lang="en-US" altLang="zh-TW" sz="1600" dirty="0">
                          <a:effectLst/>
                        </a:rPr>
                        <a:t>(</a:t>
                      </a:r>
                      <a:r>
                        <a:rPr lang="zh-TW" altLang="en-US" sz="1600" dirty="0">
                          <a:effectLst/>
                        </a:rPr>
                        <a:t>跨系所</a:t>
                      </a:r>
                      <a:r>
                        <a:rPr lang="en-US" altLang="zh-TW" sz="1600" dirty="0">
                          <a:effectLst/>
                        </a:rPr>
                        <a:t>)</a:t>
                      </a:r>
                      <a:r>
                        <a:rPr lang="zh-TW" altLang="en-US" sz="1600" dirty="0">
                          <a:effectLst/>
                        </a:rPr>
                        <a:t>教授組成跨域研究團隊，並搭配至少一家合作機構共同參與，開發創新解決方案並進行場域驗證，以利合作機構導入應用</a:t>
                      </a:r>
                      <a:endParaRPr lang="en-US" altLang="zh-TW" sz="1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effectLst/>
                        </a:rPr>
                        <a:t>研究主題符合</a:t>
                      </a:r>
                      <a:r>
                        <a:rPr lang="en-US" altLang="zh-TW" sz="1600" b="1" u="sng" dirty="0">
                          <a:solidFill>
                            <a:srgbClr val="1D72D4"/>
                          </a:solidFill>
                          <a:effectLst/>
                        </a:rPr>
                        <a:t>AI</a:t>
                      </a:r>
                      <a:r>
                        <a:rPr lang="zh-TW" altLang="en-US" sz="1600" b="1" u="sng" dirty="0">
                          <a:solidFill>
                            <a:srgbClr val="1D72D4"/>
                          </a:solidFill>
                          <a:effectLst/>
                        </a:rPr>
                        <a:t>、運動科技、智慧醫療、健康照護、智慧餐飲、淨零永續</a:t>
                      </a:r>
                      <a:r>
                        <a:rPr lang="zh-TW" altLang="en-US" sz="1600" dirty="0">
                          <a:effectLst/>
                        </a:rPr>
                        <a:t>為佳</a:t>
                      </a:r>
                      <a:endParaRPr lang="en-US" altLang="zh-TW" sz="1600"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1066896">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kern="1200" dirty="0">
                          <a:solidFill>
                            <a:schemeClr val="tx1"/>
                          </a:solidFill>
                          <a:effectLst/>
                          <a:latin typeface="+mn-lt"/>
                          <a:ea typeface="+mn-ea"/>
                          <a:cs typeface="+mn-cs"/>
                        </a:rPr>
                        <a:t>對於技術創新、國家發展等方面預期之貢獻。</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kern="1200" dirty="0">
                          <a:solidFill>
                            <a:schemeClr val="tx1"/>
                          </a:solidFill>
                          <a:effectLst/>
                          <a:latin typeface="+mn-lt"/>
                          <a:ea typeface="+mn-ea"/>
                          <a:cs typeface="+mn-cs"/>
                        </a:rPr>
                        <a:t>商業效益：技術移轉、延伸產學合作、產品銷售、發展新興商業模式或新事業、市場應用及發展潛力等</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1030661286"/>
              </p:ext>
            </p:extLst>
          </p:nvPr>
        </p:nvGraphicFramePr>
        <p:xfrm>
          <a:off x="10392627" y="323818"/>
          <a:ext cx="1692000" cy="2978396"/>
        </p:xfrm>
        <a:graphic>
          <a:graphicData uri="http://schemas.openxmlformats.org/drawingml/2006/table">
            <a:tbl>
              <a:tblPr firstRow="1" bandRow="1">
                <a:tableStyleId>{5940675A-B579-460E-94D1-54222C63F5DA}</a:tableStyleId>
              </a:tblPr>
              <a:tblGrid>
                <a:gridCol w="1692000">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altLang="zh-TW" sz="1050" b="1" dirty="0">
                          <a:solidFill>
                            <a:schemeClr val="bg1">
                              <a:lumMod val="50000"/>
                            </a:schemeClr>
                          </a:solidFill>
                        </a:rPr>
                        <a:t>113/11/11</a:t>
                      </a:r>
                      <a:r>
                        <a:rPr lang="en-US" altLang="zh-TW" sz="1050" b="1" dirty="0">
                          <a:solidFill>
                            <a:srgbClr val="FF0000"/>
                          </a:solidFill>
                        </a:rPr>
                        <a:t>~114/1/13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50" dirty="0"/>
                        <a:t>即日起 </a:t>
                      </a:r>
                      <a:r>
                        <a:rPr lang="en-US" altLang="zh-TW" sz="1050" dirty="0"/>
                        <a:t>(1.5</a:t>
                      </a:r>
                      <a:r>
                        <a:rPr lang="zh-TW" altLang="en-US" sz="1050" dirty="0"/>
                        <a:t>個月</a:t>
                      </a:r>
                      <a:r>
                        <a:rPr lang="en-US" altLang="zh-TW" sz="1050" dirty="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國科會</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hlinkClick r:id="rId3"/>
                        </a:rPr>
                        <a:t>計畫官網</a:t>
                      </a:r>
                      <a:endParaRPr lang="en-US" altLang="zh-TW" sz="1050"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hlinkClick r:id="rId4"/>
                        </a:rPr>
                        <a:t>計畫徵求公告</a:t>
                      </a:r>
                      <a:endParaRPr lang="en-US" altLang="zh-TW" sz="1050"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hlinkClick r:id="rId5"/>
                        </a:rPr>
                        <a:t>徵案說明會</a:t>
                      </a:r>
                      <a:endParaRPr lang="en-US" altLang="zh-TW" sz="1050"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zh-TW" altLang="en-US" dirty="0"/>
              <a:t>產學合作</a:t>
            </a:r>
            <a:r>
              <a:rPr lang="zh-TW" altLang="en-US" sz="2000" dirty="0"/>
              <a:t>研究計畫</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補助條件</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5003704"/>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TextBox 14">
            <a:hlinkClick r:id="rId6" action="ppaction://hlinksldjump"/>
            <a:extLst>
              <a:ext uri="{FF2B5EF4-FFF2-40B4-BE49-F238E27FC236}">
                <a16:creationId xmlns:a16="http://schemas.microsoft.com/office/drawing/2014/main" id="{2495F003-7A41-4B6D-B67B-E45E3CE54706}"/>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7" action="ppaction://hlinksldjump"/>
            <a:extLst>
              <a:ext uri="{FF2B5EF4-FFF2-40B4-BE49-F238E27FC236}">
                <a16:creationId xmlns:a16="http://schemas.microsoft.com/office/drawing/2014/main" id="{E6835589-5340-0B20-3B35-D73795FF8316}"/>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8" action="ppaction://hlinksldjump"/>
            <a:extLst>
              <a:ext uri="{FF2B5EF4-FFF2-40B4-BE49-F238E27FC236}">
                <a16:creationId xmlns:a16="http://schemas.microsoft.com/office/drawing/2014/main" id="{DEB25BFC-F537-17DB-BB98-D68CEAAA8F8B}"/>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2372437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extLst>
              <p:ext uri="{D42A27DB-BD31-4B8C-83A1-F6EECF244321}">
                <p14:modId xmlns:p14="http://schemas.microsoft.com/office/powerpoint/2010/main" val="2133191135"/>
              </p:ext>
            </p:extLst>
          </p:nvPr>
        </p:nvGraphicFramePr>
        <p:xfrm>
          <a:off x="499060" y="1292808"/>
          <a:ext cx="11378742" cy="4631317"/>
        </p:xfrm>
        <a:graphic>
          <a:graphicData uri="http://schemas.openxmlformats.org/drawingml/2006/table">
            <a:tbl>
              <a:tblPr firstRow="1" bandRow="1">
                <a:tableStyleId>{5940675A-B579-460E-94D1-54222C63F5DA}</a:tableStyleId>
              </a:tblPr>
              <a:tblGrid>
                <a:gridCol w="2204649">
                  <a:extLst>
                    <a:ext uri="{9D8B030D-6E8A-4147-A177-3AD203B41FA5}">
                      <a16:colId xmlns:a16="http://schemas.microsoft.com/office/drawing/2014/main" val="270881897"/>
                    </a:ext>
                  </a:extLst>
                </a:gridCol>
                <a:gridCol w="9174093">
                  <a:extLst>
                    <a:ext uri="{9D8B030D-6E8A-4147-A177-3AD203B41FA5}">
                      <a16:colId xmlns:a16="http://schemas.microsoft.com/office/drawing/2014/main" val="4232878379"/>
                    </a:ext>
                  </a:extLst>
                </a:gridCol>
              </a:tblGrid>
              <a:tr h="1313232">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kern="1200" noProof="0" dirty="0">
                          <a:solidFill>
                            <a:schemeClr val="tx1"/>
                          </a:solidFill>
                          <a:effectLst/>
                          <a:latin typeface="+mn-lt"/>
                          <a:ea typeface="+mn-ea"/>
                          <a:cs typeface="+mn-cs"/>
                          <a:sym typeface="Arial"/>
                        </a:rPr>
                        <a:t>大專校院及學術研究機構</a:t>
                      </a:r>
                      <a:r>
                        <a:rPr lang="zh-TW" altLang="en-US" sz="1800" kern="1200" noProof="0" dirty="0">
                          <a:solidFill>
                            <a:schemeClr val="tx1"/>
                          </a:solidFill>
                          <a:effectLst/>
                          <a:latin typeface="+mn-lt"/>
                          <a:ea typeface="+mn-ea"/>
                          <a:cs typeface="+mn-cs"/>
                          <a:sym typeface="Arial"/>
                        </a:rPr>
                        <a:t>與</a:t>
                      </a:r>
                      <a:r>
                        <a:rPr lang="zh-TW" altLang="en-US" sz="1800" b="1" kern="1200" noProof="0" dirty="0">
                          <a:solidFill>
                            <a:schemeClr val="tx1"/>
                          </a:solidFill>
                          <a:effectLst/>
                          <a:latin typeface="+mn-lt"/>
                          <a:ea typeface="+mn-ea"/>
                          <a:cs typeface="+mn-cs"/>
                          <a:sym typeface="Arial"/>
                        </a:rPr>
                        <a:t>中小型企業、新創企業或國外企業</a:t>
                      </a:r>
                      <a:endParaRPr lang="en-US" altLang="zh-TW" sz="1800" b="1" kern="1200" noProof="0" dirty="0">
                        <a:solidFill>
                          <a:schemeClr val="tx1"/>
                        </a:solidFill>
                        <a:effectLst/>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bg1">
                              <a:lumMod val="65000"/>
                            </a:schemeClr>
                          </a:solidFill>
                          <a:effectLst/>
                        </a:rPr>
                        <a:t>依我國相關法律設立之獨資事業、合夥事業及公司</a:t>
                      </a:r>
                      <a:endParaRPr lang="en-US" altLang="zh-TW" sz="1800" kern="1200" noProof="0" dirty="0">
                        <a:solidFill>
                          <a:schemeClr val="bg1">
                            <a:lumMod val="65000"/>
                          </a:schemeClr>
                        </a:solidFill>
                        <a:effectLst/>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829787">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rPr>
                        <a:t>一般研究型：以</a:t>
                      </a:r>
                      <a:r>
                        <a:rPr lang="en-US" altLang="zh-TW" sz="1800" dirty="0">
                          <a:effectLst/>
                        </a:rPr>
                        <a:t>NTD 100</a:t>
                      </a:r>
                      <a:r>
                        <a:rPr lang="zh-TW" altLang="en-US" sz="1800" dirty="0">
                          <a:effectLst/>
                        </a:rPr>
                        <a:t>萬為上限</a:t>
                      </a:r>
                      <a:endParaRPr lang="en-US" altLang="zh-TW" sz="18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rPr>
                        <a:t>跨域實作型：以</a:t>
                      </a:r>
                      <a:r>
                        <a:rPr lang="en-US" altLang="zh-TW" sz="1800" dirty="0">
                          <a:effectLst/>
                        </a:rPr>
                        <a:t>NTD 500</a:t>
                      </a:r>
                      <a:r>
                        <a:rPr lang="zh-TW" altLang="en-US" sz="1800" dirty="0">
                          <a:effectLst/>
                        </a:rPr>
                        <a:t>萬為上限</a:t>
                      </a:r>
                      <a:endParaRPr lang="en-US" altLang="zh-TW" sz="1800"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1383061">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600" b="1" kern="1200" dirty="0">
                          <a:solidFill>
                            <a:srgbClr val="1D72D4"/>
                          </a:solidFill>
                          <a:effectLst/>
                          <a:latin typeface="+mn-lt"/>
                          <a:ea typeface="+mn-ea"/>
                          <a:cs typeface="+mn-cs"/>
                        </a:rPr>
                        <a:t>前瞻技術研發型計畫</a:t>
                      </a:r>
                      <a:r>
                        <a:rPr lang="zh-TW" altLang="en-US" sz="1600" b="1" dirty="0">
                          <a:solidFill>
                            <a:srgbClr val="1D72D4"/>
                          </a:solidFill>
                          <a:effectLst/>
                        </a:rPr>
                        <a:t> </a:t>
                      </a:r>
                      <a:r>
                        <a:rPr lang="zh-TW" altLang="en-US" sz="1600" dirty="0">
                          <a:effectLst/>
                        </a:rPr>
                        <a:t>：與國內企業聚焦下世代</a:t>
                      </a:r>
                      <a:r>
                        <a:rPr lang="zh-TW" altLang="en-US" sz="1600" b="1" u="sng" dirty="0">
                          <a:effectLst/>
                        </a:rPr>
                        <a:t>前瞻技術研發</a:t>
                      </a:r>
                      <a:r>
                        <a:rPr lang="zh-TW" altLang="en-US" sz="1600" dirty="0">
                          <a:effectLst/>
                        </a:rPr>
                        <a:t>及培育長期關鍵技術研發人才</a:t>
                      </a:r>
                      <a:endParaRPr lang="en-US" altLang="zh-TW" sz="1600" dirty="0">
                        <a:effectLst/>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600" b="1" kern="1200" dirty="0">
                          <a:solidFill>
                            <a:srgbClr val="1D72D4"/>
                          </a:solidFill>
                          <a:effectLst/>
                          <a:latin typeface="+mn-lt"/>
                          <a:ea typeface="+mn-ea"/>
                          <a:cs typeface="+mn-cs"/>
                        </a:rPr>
                        <a:t>產學研發中心型計畫</a:t>
                      </a:r>
                      <a:r>
                        <a:rPr lang="zh-TW" altLang="en-US" sz="1600" b="1" dirty="0">
                          <a:solidFill>
                            <a:srgbClr val="1D72D4"/>
                          </a:solidFill>
                          <a:effectLst/>
                        </a:rPr>
                        <a:t> </a:t>
                      </a:r>
                      <a:r>
                        <a:rPr lang="zh-TW" altLang="en-US" sz="1600" dirty="0">
                          <a:effectLst/>
                        </a:rPr>
                        <a:t>：與國內外企業共同設立</a:t>
                      </a:r>
                      <a:r>
                        <a:rPr lang="zh-TW" altLang="en-US" sz="1600" b="1" u="sng" dirty="0">
                          <a:effectLst/>
                        </a:rPr>
                        <a:t>產學研發中心</a:t>
                      </a:r>
                      <a:r>
                        <a:rPr lang="zh-TW" altLang="en-US" sz="1600" dirty="0">
                          <a:effectLst/>
                        </a:rPr>
                        <a:t>，透過研發企業先端技術及培育產業技術研發人才</a:t>
                      </a:r>
                      <a:endParaRPr lang="en-US" altLang="zh-TW" sz="1600" dirty="0">
                        <a:effectLst/>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600" b="1" kern="1200" dirty="0">
                          <a:solidFill>
                            <a:srgbClr val="1D72D4"/>
                          </a:solidFill>
                          <a:effectLst/>
                          <a:latin typeface="+mn-lt"/>
                          <a:ea typeface="+mn-ea"/>
                          <a:cs typeface="+mn-cs"/>
                        </a:rPr>
                        <a:t>領先技術發展型計畫</a:t>
                      </a:r>
                      <a:r>
                        <a:rPr lang="zh-TW" altLang="en-US" sz="1600" b="1" dirty="0">
                          <a:solidFill>
                            <a:srgbClr val="1D72D4"/>
                          </a:solidFill>
                          <a:effectLst/>
                        </a:rPr>
                        <a:t> </a:t>
                      </a:r>
                      <a:r>
                        <a:rPr lang="zh-TW" altLang="en-US" sz="1600" dirty="0">
                          <a:effectLst/>
                        </a:rPr>
                        <a:t>：與國內外企業聚焦具產業競爭</a:t>
                      </a:r>
                      <a:r>
                        <a:rPr lang="zh-TW" altLang="en-US" sz="1600" b="1" u="sng" dirty="0">
                          <a:effectLst/>
                        </a:rPr>
                        <a:t>領先優勢</a:t>
                      </a:r>
                      <a:r>
                        <a:rPr lang="zh-TW" altLang="en-US" sz="1600" dirty="0">
                          <a:effectLst/>
                        </a:rPr>
                        <a:t>之解決方案，鼓勵發展</a:t>
                      </a:r>
                      <a:r>
                        <a:rPr lang="zh-TW" altLang="en-US" sz="1600" b="1" u="sng" dirty="0">
                          <a:effectLst/>
                        </a:rPr>
                        <a:t>關鍵核心技術</a:t>
                      </a:r>
                      <a:r>
                        <a:rPr lang="zh-TW" altLang="en-US" sz="1600" dirty="0">
                          <a:effectLst/>
                        </a:rPr>
                        <a:t>，促進後續建立長期產學合作模式及衍生下世代創新技術。</a:t>
                      </a:r>
                      <a:endParaRPr lang="en-US" altLang="zh-TW" sz="1600"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1105237">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dirty="0">
                          <a:effectLst/>
                        </a:rPr>
                        <a:t>促進下世代</a:t>
                      </a:r>
                      <a:r>
                        <a:rPr lang="en-US" altLang="zh-TW" sz="1600" dirty="0">
                          <a:effectLst/>
                        </a:rPr>
                        <a:t>5-10</a:t>
                      </a:r>
                      <a:r>
                        <a:rPr lang="zh-TW" altLang="en-US" sz="1600" dirty="0">
                          <a:effectLst/>
                        </a:rPr>
                        <a:t>年後</a:t>
                      </a:r>
                      <a:r>
                        <a:rPr lang="zh-TW" altLang="en-US" sz="1800" b="1" kern="1200" dirty="0">
                          <a:solidFill>
                            <a:schemeClr val="tx1"/>
                          </a:solidFill>
                          <a:effectLst/>
                          <a:latin typeface="+mn-lt"/>
                          <a:ea typeface="+mn-ea"/>
                          <a:cs typeface="+mn-cs"/>
                        </a:rPr>
                        <a:t>多元新興產業領域</a:t>
                      </a:r>
                      <a:r>
                        <a:rPr lang="zh-TW" altLang="en-US" sz="1600" dirty="0">
                          <a:effectLst/>
                        </a:rPr>
                        <a:t>（如運動科技及精準健康等）所需之科研技術發展</a:t>
                      </a:r>
                      <a:endParaRPr lang="zh-TW" altLang="en-US" sz="1600" kern="1200" dirty="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nvGraphicFramePr>
        <p:xfrm>
          <a:off x="10392627" y="323818"/>
          <a:ext cx="1692000" cy="2858295"/>
        </p:xfrm>
        <a:graphic>
          <a:graphicData uri="http://schemas.openxmlformats.org/drawingml/2006/table">
            <a:tbl>
              <a:tblPr firstRow="1" bandRow="1">
                <a:tableStyleId>{5940675A-B579-460E-94D1-54222C63F5DA}</a:tableStyleId>
              </a:tblPr>
              <a:tblGrid>
                <a:gridCol w="1692000">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zh-TW" altLang="en-US" sz="1050" b="1" dirty="0">
                          <a:solidFill>
                            <a:srgbClr val="C00000"/>
                          </a:solidFill>
                        </a:rPr>
                        <a:t>即日起至</a:t>
                      </a:r>
                      <a:r>
                        <a:rPr lang="en-US" altLang="zh-TW" sz="1050" b="1" dirty="0">
                          <a:solidFill>
                            <a:srgbClr val="C00000"/>
                          </a:solidFill>
                        </a:rPr>
                        <a:t>114/5/5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50" dirty="0"/>
                        <a:t>即日起 </a:t>
                      </a:r>
                      <a:r>
                        <a:rPr lang="en-US" altLang="zh-TW" sz="1050" dirty="0"/>
                        <a:t>(1.5</a:t>
                      </a:r>
                      <a:r>
                        <a:rPr lang="zh-TW" altLang="en-US" sz="1050" dirty="0"/>
                        <a:t>個月</a:t>
                      </a:r>
                      <a:r>
                        <a:rPr lang="en-US" altLang="zh-TW" sz="1050" dirty="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國科會</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hlinkClick r:id="rId3"/>
                        </a:rPr>
                        <a:t>計畫官網</a:t>
                      </a:r>
                      <a:endParaRPr lang="en-US" altLang="zh-TW" sz="1050"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zh-TW" altLang="en-US" dirty="0"/>
              <a:t>前瞻技術產學</a:t>
            </a:r>
            <a:r>
              <a:rPr lang="zh-TW" altLang="en-US" sz="2000" dirty="0"/>
              <a:t>合作計畫</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補助條件</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510184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TextBox 14">
            <a:hlinkClick r:id="rId4" action="ppaction://hlinksldjump"/>
            <a:extLst>
              <a:ext uri="{FF2B5EF4-FFF2-40B4-BE49-F238E27FC236}">
                <a16:creationId xmlns:a16="http://schemas.microsoft.com/office/drawing/2014/main" id="{579FCDA0-B025-4F81-AFD3-EE14F1B2286A}"/>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5" action="ppaction://hlinksldjump"/>
            <a:extLst>
              <a:ext uri="{FF2B5EF4-FFF2-40B4-BE49-F238E27FC236}">
                <a16:creationId xmlns:a16="http://schemas.microsoft.com/office/drawing/2014/main" id="{80DEF0D2-107E-62DC-FE9B-CA6EE1232759}"/>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6" action="ppaction://hlinksldjump"/>
            <a:extLst>
              <a:ext uri="{FF2B5EF4-FFF2-40B4-BE49-F238E27FC236}">
                <a16:creationId xmlns:a16="http://schemas.microsoft.com/office/drawing/2014/main" id="{7D05FFD9-6C3F-1CA6-7CC5-BF193ECC89E9}"/>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2631265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extLst>
              <p:ext uri="{D42A27DB-BD31-4B8C-83A1-F6EECF244321}">
                <p14:modId xmlns:p14="http://schemas.microsoft.com/office/powerpoint/2010/main" val="4125221070"/>
              </p:ext>
            </p:extLst>
          </p:nvPr>
        </p:nvGraphicFramePr>
        <p:xfrm>
          <a:off x="499060" y="1292808"/>
          <a:ext cx="10241280" cy="4632504"/>
        </p:xfrm>
        <a:graphic>
          <a:graphicData uri="http://schemas.openxmlformats.org/drawingml/2006/table">
            <a:tbl>
              <a:tblPr firstRow="1" bandRow="1">
                <a:tableStyleId>{5940675A-B579-460E-94D1-54222C63F5DA}</a:tableStyleId>
              </a:tblPr>
              <a:tblGrid>
                <a:gridCol w="1984260">
                  <a:extLst>
                    <a:ext uri="{9D8B030D-6E8A-4147-A177-3AD203B41FA5}">
                      <a16:colId xmlns:a16="http://schemas.microsoft.com/office/drawing/2014/main" val="270881897"/>
                    </a:ext>
                  </a:extLst>
                </a:gridCol>
                <a:gridCol w="8257020">
                  <a:extLst>
                    <a:ext uri="{9D8B030D-6E8A-4147-A177-3AD203B41FA5}">
                      <a16:colId xmlns:a16="http://schemas.microsoft.com/office/drawing/2014/main" val="4232878379"/>
                    </a:ext>
                  </a:extLst>
                </a:gridCol>
              </a:tblGrid>
              <a:tr h="1313232">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kern="1200" noProof="0" dirty="0">
                          <a:solidFill>
                            <a:schemeClr val="tx1"/>
                          </a:solidFill>
                          <a:effectLst/>
                          <a:latin typeface="+mn-lt"/>
                          <a:ea typeface="+mn-ea"/>
                          <a:cs typeface="+mn-cs"/>
                          <a:sym typeface="Arial"/>
                        </a:rPr>
                        <a:t>公私立大專院校及公立研究機關</a:t>
                      </a:r>
                      <a:r>
                        <a:rPr lang="en-US" altLang="zh-TW" sz="1800" b="1" kern="1200" noProof="0" dirty="0">
                          <a:solidFill>
                            <a:schemeClr val="tx1"/>
                          </a:solidFill>
                          <a:effectLst/>
                          <a:latin typeface="+mn-lt"/>
                          <a:ea typeface="+mn-ea"/>
                          <a:cs typeface="+mn-cs"/>
                          <a:sym typeface="Arial"/>
                        </a:rPr>
                        <a:t>(</a:t>
                      </a:r>
                      <a:r>
                        <a:rPr lang="zh-TW" altLang="en-US" sz="1800" b="1" kern="1200" noProof="0" dirty="0">
                          <a:solidFill>
                            <a:schemeClr val="tx1"/>
                          </a:solidFill>
                          <a:effectLst/>
                          <a:latin typeface="+mn-lt"/>
                          <a:ea typeface="+mn-ea"/>
                          <a:cs typeface="+mn-cs"/>
                          <a:sym typeface="Arial"/>
                        </a:rPr>
                        <a:t>構</a:t>
                      </a:r>
                      <a:r>
                        <a:rPr lang="en-US" altLang="zh-TW" sz="1800" b="1" kern="1200" noProof="0" dirty="0">
                          <a:solidFill>
                            <a:schemeClr val="tx1"/>
                          </a:solidFill>
                          <a:effectLst/>
                          <a:latin typeface="+mn-lt"/>
                          <a:ea typeface="+mn-ea"/>
                          <a:cs typeface="+mn-cs"/>
                          <a:sym typeface="Arial"/>
                        </a:rPr>
                        <a:t>)</a:t>
                      </a:r>
                      <a:r>
                        <a:rPr lang="zh-TW" altLang="en-US" sz="1800" kern="1200" noProof="0" dirty="0">
                          <a:solidFill>
                            <a:schemeClr val="tx1"/>
                          </a:solidFill>
                          <a:effectLst/>
                          <a:latin typeface="+mn-lt"/>
                          <a:ea typeface="+mn-ea"/>
                          <a:cs typeface="+mn-cs"/>
                          <a:sym typeface="Arial"/>
                        </a:rPr>
                        <a:t>與</a:t>
                      </a:r>
                      <a:r>
                        <a:rPr lang="zh-TW" altLang="en-US" sz="1800" b="1" kern="1200" noProof="0" dirty="0">
                          <a:solidFill>
                            <a:schemeClr val="tx1"/>
                          </a:solidFill>
                          <a:effectLst/>
                          <a:latin typeface="+mn-lt"/>
                          <a:ea typeface="+mn-ea"/>
                          <a:cs typeface="+mn-cs"/>
                          <a:sym typeface="Arial"/>
                        </a:rPr>
                        <a:t>聯盟會員</a:t>
                      </a:r>
                      <a:endParaRPr lang="en-US" altLang="zh-TW" sz="1800" b="1" kern="1200" noProof="0" dirty="0">
                        <a:solidFill>
                          <a:schemeClr val="tx1"/>
                        </a:solidFill>
                        <a:effectLst/>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dirty="0">
                          <a:solidFill>
                            <a:schemeClr val="bg1">
                              <a:lumMod val="50000"/>
                            </a:schemeClr>
                          </a:solidFill>
                          <a:effectLst/>
                        </a:rPr>
                        <a:t>聯盟會員</a:t>
                      </a:r>
                      <a:r>
                        <a:rPr lang="zh-TW" altLang="en-US" sz="1400" dirty="0">
                          <a:solidFill>
                            <a:schemeClr val="bg1">
                              <a:lumMod val="50000"/>
                            </a:schemeClr>
                          </a:solidFill>
                          <a:effectLst/>
                        </a:rPr>
                        <a:t>需為依我國相關法律設立之獨資事業、合夥事業及公司或財團法人</a:t>
                      </a:r>
                      <a:endParaRPr lang="en-US" altLang="zh-TW" sz="1800" kern="1200" noProof="0" dirty="0">
                        <a:solidFill>
                          <a:schemeClr val="bg1">
                            <a:lumMod val="50000"/>
                          </a:schemeClr>
                        </a:solidFill>
                        <a:effectLst/>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829787">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rPr>
                        <a:t>以 </a:t>
                      </a:r>
                      <a:r>
                        <a:rPr lang="en-US" altLang="zh-TW" sz="1800" dirty="0">
                          <a:effectLst/>
                        </a:rPr>
                        <a:t>NTD 300</a:t>
                      </a:r>
                      <a:r>
                        <a:rPr lang="zh-TW" altLang="en-US" sz="1800" dirty="0">
                          <a:effectLst/>
                        </a:rPr>
                        <a:t>萬元為上限 </a:t>
                      </a:r>
                      <a:r>
                        <a:rPr lang="zh-TW" altLang="en-US" sz="1400" dirty="0">
                          <a:effectLst/>
                        </a:rPr>
                        <a:t>包含聯盟運作所需要相關</a:t>
                      </a:r>
                      <a:r>
                        <a:rPr lang="zh-TW" altLang="en-US" sz="1400" kern="1200" dirty="0">
                          <a:solidFill>
                            <a:schemeClr val="tx1"/>
                          </a:solidFill>
                          <a:effectLst/>
                          <a:latin typeface="+mn-lt"/>
                          <a:ea typeface="+mn-ea"/>
                          <a:cs typeface="+mn-cs"/>
                        </a:rPr>
                        <a:t>人事、行政費用及研究設備費</a:t>
                      </a:r>
                      <a:endParaRPr lang="en-US" altLang="zh-TW" sz="1800"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35005">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dirty="0">
                          <a:effectLst/>
                        </a:rPr>
                        <a:t>包含聯盟運作所需要相關</a:t>
                      </a:r>
                      <a:r>
                        <a:rPr lang="zh-TW" altLang="en-US" sz="1600" b="1" kern="1200" dirty="0">
                          <a:solidFill>
                            <a:schemeClr val="tx1"/>
                          </a:solidFill>
                          <a:effectLst/>
                          <a:latin typeface="+mn-lt"/>
                          <a:ea typeface="+mn-ea"/>
                          <a:cs typeface="+mn-cs"/>
                        </a:rPr>
                        <a:t>人事、行政費用及研究設備費</a:t>
                      </a:r>
                      <a:r>
                        <a:rPr lang="zh-TW" altLang="en-US" sz="1600" dirty="0">
                          <a:effectLst/>
                        </a:rPr>
                        <a:t> </a:t>
                      </a:r>
                      <a:endParaRPr lang="en-US" altLang="zh-TW" sz="1600"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400" dirty="0">
                          <a:solidFill>
                            <a:schemeClr val="bg1">
                              <a:lumMod val="50000"/>
                            </a:schemeClr>
                          </a:solidFill>
                          <a:effectLst/>
                        </a:rPr>
                        <a:t>僅補助服務所需之設備，例如：架設網站之伺服器和週邊設備，不補助研究性質設備</a:t>
                      </a:r>
                      <a:endParaRPr lang="en-US" altLang="zh-TW" sz="1400" dirty="0">
                        <a:solidFill>
                          <a:schemeClr val="bg1">
                            <a:lumMod val="50000"/>
                          </a:schemeClr>
                        </a:solidFill>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1105237">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effectLst/>
                        </a:rPr>
                        <a:t>第一期：營運收入須達自主營運，並配合政府重點領域徵案 </a:t>
                      </a:r>
                      <a:r>
                        <a:rPr lang="zh-TW" altLang="en-US" sz="1600" b="1" u="sng" kern="1200" dirty="0">
                          <a:solidFill>
                            <a:srgbClr val="1D72D4"/>
                          </a:solidFill>
                          <a:effectLst/>
                          <a:latin typeface="+mn-lt"/>
                          <a:ea typeface="+mn-ea"/>
                          <a:cs typeface="+mn-cs"/>
                        </a:rPr>
                        <a:t>淨零碳排</a:t>
                      </a:r>
                      <a:r>
                        <a:rPr lang="zh-TW" altLang="en-US" sz="1600" b="1" u="sng" dirty="0">
                          <a:solidFill>
                            <a:srgbClr val="1D72D4"/>
                          </a:solidFill>
                          <a:effectLst/>
                        </a:rPr>
                        <a:t>、</a:t>
                      </a:r>
                      <a:r>
                        <a:rPr lang="zh-TW" altLang="en-US" sz="1600" b="1" u="sng" kern="1200" dirty="0">
                          <a:solidFill>
                            <a:srgbClr val="1D72D4"/>
                          </a:solidFill>
                          <a:effectLst/>
                          <a:latin typeface="+mn-lt"/>
                          <a:ea typeface="+mn-ea"/>
                          <a:cs typeface="+mn-cs"/>
                        </a:rPr>
                        <a:t>資安</a:t>
                      </a:r>
                      <a:r>
                        <a:rPr lang="zh-TW" altLang="en-US" sz="1600" b="1" u="sng" dirty="0">
                          <a:solidFill>
                            <a:srgbClr val="1D72D4"/>
                          </a:solidFill>
                          <a:effectLst/>
                        </a:rPr>
                        <a:t>及</a:t>
                      </a:r>
                      <a:r>
                        <a:rPr lang="zh-TW" altLang="en-US" sz="1600" b="1" u="sng" kern="1200" dirty="0">
                          <a:solidFill>
                            <a:srgbClr val="1D72D4"/>
                          </a:solidFill>
                          <a:effectLst/>
                          <a:latin typeface="+mn-lt"/>
                          <a:ea typeface="+mn-ea"/>
                          <a:cs typeface="+mn-cs"/>
                        </a:rPr>
                        <a:t>精準健康</a:t>
                      </a:r>
                      <a:r>
                        <a:rPr lang="zh-TW" altLang="en-US" sz="1600" dirty="0">
                          <a:effectLst/>
                        </a:rPr>
                        <a:t>等三大主題尤佳。</a:t>
                      </a:r>
                      <a:endParaRPr lang="en-US" altLang="zh-TW" sz="1600" dirty="0">
                        <a:effectLs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effectLst/>
                        </a:rPr>
                        <a:t>第二期：自主營運</a:t>
                      </a:r>
                      <a:r>
                        <a:rPr lang="en-US" altLang="zh-TW" sz="1600" dirty="0">
                          <a:effectLst/>
                        </a:rPr>
                        <a:t>+</a:t>
                      </a:r>
                      <a:r>
                        <a:rPr lang="zh-TW" altLang="en-US" sz="1600" dirty="0">
                          <a:effectLst/>
                        </a:rPr>
                        <a:t>聯盟升級發展</a:t>
                      </a:r>
                      <a:endParaRPr lang="en-US" altLang="zh-TW" sz="1600" dirty="0">
                        <a:effectLst/>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kern="1200" dirty="0">
                          <a:solidFill>
                            <a:schemeClr val="tx1"/>
                          </a:solidFill>
                          <a:effectLst/>
                          <a:latin typeface="+mn-lt"/>
                          <a:ea typeface="+mn-ea"/>
                          <a:cs typeface="+mn-cs"/>
                        </a:rPr>
                        <a:t>發展國際化</a:t>
                      </a:r>
                      <a:r>
                        <a:rPr lang="zh-TW" altLang="en-US" sz="1600" dirty="0">
                          <a:effectLst/>
                        </a:rPr>
                        <a:t>：如招募國際會員、國際推廣、國際合作等</a:t>
                      </a:r>
                      <a:endParaRPr lang="en-US" altLang="zh-TW" sz="1600" dirty="0">
                        <a:effectLst/>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kern="1200" dirty="0">
                          <a:solidFill>
                            <a:schemeClr val="tx1"/>
                          </a:solidFill>
                          <a:effectLst/>
                          <a:latin typeface="+mn-lt"/>
                          <a:ea typeface="+mn-ea"/>
                          <a:cs typeface="+mn-cs"/>
                        </a:rPr>
                        <a:t>擴大服務能量</a:t>
                      </a:r>
                      <a:r>
                        <a:rPr lang="zh-TW" altLang="en-US" sz="1600" dirty="0">
                          <a:effectLst/>
                        </a:rPr>
                        <a:t>：如跨領域、跨區域等</a:t>
                      </a:r>
                      <a:endParaRPr lang="en-US" altLang="zh-TW" sz="1600" dirty="0">
                        <a:effectLst/>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kern="1200" dirty="0">
                          <a:solidFill>
                            <a:schemeClr val="tx1"/>
                          </a:solidFill>
                          <a:effectLst/>
                          <a:latin typeface="+mn-lt"/>
                          <a:ea typeface="+mn-ea"/>
                          <a:cs typeface="+mn-cs"/>
                        </a:rPr>
                        <a:t>強化在地連結，促進地方發展</a:t>
                      </a:r>
                      <a:r>
                        <a:rPr lang="zh-TW" altLang="en-US" sz="1600" dirty="0">
                          <a:effectLst/>
                        </a:rPr>
                        <a:t>：如連結在地產業聚落、與公協會合作等</a:t>
                      </a:r>
                      <a:endParaRPr lang="en-US" altLang="zh-TW" sz="1600"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nvGraphicFramePr>
        <p:xfrm>
          <a:off x="10392627" y="323818"/>
          <a:ext cx="1692000" cy="2858295"/>
        </p:xfrm>
        <a:graphic>
          <a:graphicData uri="http://schemas.openxmlformats.org/drawingml/2006/table">
            <a:tbl>
              <a:tblPr firstRow="1" bandRow="1">
                <a:tableStyleId>{5940675A-B579-460E-94D1-54222C63F5DA}</a:tableStyleId>
              </a:tblPr>
              <a:tblGrid>
                <a:gridCol w="1692000">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zh-TW" altLang="en-US" sz="1050" b="1" dirty="0">
                          <a:solidFill>
                            <a:srgbClr val="C00000"/>
                          </a:solidFill>
                        </a:rPr>
                        <a:t>即日起至</a:t>
                      </a:r>
                      <a:r>
                        <a:rPr lang="en-US" altLang="zh-TW" sz="1050" b="1" dirty="0">
                          <a:solidFill>
                            <a:srgbClr val="C00000"/>
                          </a:solidFill>
                        </a:rPr>
                        <a:t>114/5/5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50" dirty="0"/>
                        <a:t>即日起 </a:t>
                      </a:r>
                      <a:r>
                        <a:rPr lang="en-US" altLang="zh-TW" sz="1050" dirty="0"/>
                        <a:t>(1.5</a:t>
                      </a:r>
                      <a:r>
                        <a:rPr lang="zh-TW" altLang="en-US" sz="1050" dirty="0"/>
                        <a:t>個月</a:t>
                      </a:r>
                      <a:r>
                        <a:rPr lang="en-US" altLang="zh-TW" sz="1050" dirty="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國科會</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hlinkClick r:id="rId3"/>
                        </a:rPr>
                        <a:t>計畫官網</a:t>
                      </a:r>
                      <a:endParaRPr lang="en-US" altLang="zh-TW" sz="1050"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zh-TW" altLang="en-US" sz="2000" dirty="0"/>
              <a:t>產學技術聯盟合作計畫 </a:t>
            </a:r>
            <a:r>
              <a:rPr lang="en-US" altLang="zh-TW" sz="2000" dirty="0"/>
              <a:t>(</a:t>
            </a:r>
            <a:r>
              <a:rPr lang="zh-TW" altLang="en-US" dirty="0"/>
              <a:t>產學小聯盟</a:t>
            </a:r>
            <a:r>
              <a:rPr lang="en-US" altLang="zh-TW" sz="2000" dirty="0"/>
              <a:t>)</a:t>
            </a:r>
            <a:endParaRPr lang="zh-TW" alt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補助條件</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419608"/>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TextBox 14">
            <a:hlinkClick r:id="rId4" action="ppaction://hlinksldjump"/>
            <a:extLst>
              <a:ext uri="{FF2B5EF4-FFF2-40B4-BE49-F238E27FC236}">
                <a16:creationId xmlns:a16="http://schemas.microsoft.com/office/drawing/2014/main" id="{0EB51A04-5E62-48FE-B352-978DFC0FF0BB}"/>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5" action="ppaction://hlinksldjump"/>
            <a:extLst>
              <a:ext uri="{FF2B5EF4-FFF2-40B4-BE49-F238E27FC236}">
                <a16:creationId xmlns:a16="http://schemas.microsoft.com/office/drawing/2014/main" id="{5B578BD1-EB45-F31C-2629-A28DF3C96870}"/>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6" action="ppaction://hlinksldjump"/>
            <a:extLst>
              <a:ext uri="{FF2B5EF4-FFF2-40B4-BE49-F238E27FC236}">
                <a16:creationId xmlns:a16="http://schemas.microsoft.com/office/drawing/2014/main" id="{B27C5755-6008-66BE-ECEC-A6E3BD7D07C5}"/>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1469186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1589809040"/>
              </p:ext>
            </p:extLst>
          </p:nvPr>
        </p:nvGraphicFramePr>
        <p:xfrm>
          <a:off x="10477297" y="323818"/>
          <a:ext cx="1574359" cy="2858295"/>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zh-TW" altLang="en-US" sz="1050" b="1" dirty="0">
                          <a:solidFill>
                            <a:srgbClr val="FF0000"/>
                          </a:solidFill>
                        </a:rPr>
                        <a:t>預計</a:t>
                      </a:r>
                      <a:r>
                        <a:rPr lang="en-US" altLang="zh-TW" sz="1050" b="1" dirty="0">
                          <a:solidFill>
                            <a:srgbClr val="FF0000"/>
                          </a:solidFill>
                        </a:rPr>
                        <a:t>6</a:t>
                      </a:r>
                      <a:r>
                        <a:rPr lang="zh-TW" altLang="en-US" sz="1050" b="1" dirty="0">
                          <a:solidFill>
                            <a:srgbClr val="FF0000"/>
                          </a:solidFill>
                        </a:rPr>
                        <a:t>月公告</a:t>
                      </a:r>
                      <a:endParaRPr lang="en-US" altLang="zh-TW" sz="1050" b="1" dirty="0">
                        <a:solidFill>
                          <a:srgbClr val="FF0000"/>
                        </a:solidFill>
                      </a:endParaRPr>
                    </a:p>
                    <a:p>
                      <a:pPr algn="ctr"/>
                      <a:r>
                        <a:rPr lang="en-US" altLang="zh-TW" sz="1050" b="0" dirty="0">
                          <a:solidFill>
                            <a:schemeClr val="bg1">
                              <a:lumMod val="50000"/>
                            </a:schemeClr>
                          </a:solidFill>
                        </a:rPr>
                        <a:t>113/6/5</a:t>
                      </a:r>
                      <a:r>
                        <a:rPr lang="zh-TW" altLang="en-US" sz="1050" b="0" dirty="0">
                          <a:solidFill>
                            <a:schemeClr val="bg1">
                              <a:lumMod val="50000"/>
                            </a:schemeClr>
                          </a:solidFill>
                        </a:rPr>
                        <a:t> </a:t>
                      </a:r>
                      <a:r>
                        <a:rPr lang="en-US" altLang="zh-TW" sz="1050" b="0" dirty="0">
                          <a:solidFill>
                            <a:schemeClr val="bg1">
                              <a:lumMod val="50000"/>
                            </a:schemeClr>
                          </a:solidFill>
                        </a:rPr>
                        <a:t>–</a:t>
                      </a:r>
                      <a:r>
                        <a:rPr lang="zh-TW" altLang="en-US" sz="1050" b="0" dirty="0">
                          <a:solidFill>
                            <a:schemeClr val="bg1">
                              <a:lumMod val="50000"/>
                            </a:schemeClr>
                          </a:solidFill>
                        </a:rPr>
                        <a:t> </a:t>
                      </a:r>
                      <a:r>
                        <a:rPr lang="en-US" altLang="zh-TW" sz="1050" b="0" dirty="0">
                          <a:solidFill>
                            <a:schemeClr val="bg1">
                              <a:lumMod val="50000"/>
                            </a:schemeClr>
                          </a:solidFill>
                        </a:rPr>
                        <a:t>8/30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en-US" altLang="zh-TW" sz="1050" dirty="0"/>
                        <a:t>(1.5</a:t>
                      </a:r>
                      <a:r>
                        <a:rPr lang="zh-TW" altLang="en-US" sz="1050" dirty="0"/>
                        <a:t>個月</a:t>
                      </a:r>
                      <a:r>
                        <a:rPr lang="en-US" altLang="zh-TW" sz="1050" dirty="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fontAlgn="t"/>
                      <a:r>
                        <a:rPr lang="zh-TW" altLang="en-US" sz="1050" dirty="0"/>
                        <a:t>經濟部</a:t>
                      </a:r>
                      <a:endParaRPr lang="en-US" altLang="zh-TW" sz="1050" dirty="0"/>
                    </a:p>
                    <a:p>
                      <a:pPr algn="ctr" fontAlgn="t"/>
                      <a:r>
                        <a:rPr lang="zh-TW" altLang="en-US" sz="1050" dirty="0"/>
                        <a:t>國際貿易署</a:t>
                      </a:r>
                      <a:endParaRPr lang="zh-TW" altLang="en-US" sz="1050" kern="1200" dirty="0">
                        <a:solidFill>
                          <a:schemeClr val="tx1"/>
                        </a:solidFill>
                        <a:latin typeface="+mn-lt"/>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計畫官網</a:t>
                      </a:r>
                      <a:endParaRPr lang="en-US" altLang="zh-TW" sz="1050" kern="1200" dirty="0">
                        <a:solidFill>
                          <a:schemeClr val="tx1"/>
                        </a:solidFill>
                        <a:latin typeface="+mn-lt"/>
                        <a:ea typeface="+mn-ea"/>
                        <a:cs typeface="+mn-cs"/>
                      </a:endParaRPr>
                    </a:p>
                    <a:p>
                      <a:pPr algn="ctr"/>
                      <a:r>
                        <a:rPr lang="zh-TW" altLang="en-US" sz="1050" kern="1200" dirty="0">
                          <a:solidFill>
                            <a:schemeClr val="tx1"/>
                          </a:solidFill>
                          <a:latin typeface="+mn-lt"/>
                          <a:ea typeface="+mn-ea"/>
                          <a:cs typeface="+mn-cs"/>
                          <a:hlinkClick r:id="rId4">
                            <a:extLst>
                              <a:ext uri="{A12FA001-AC4F-418D-AE19-62706E023703}">
                                <ahyp:hlinkClr xmlns:ahyp="http://schemas.microsoft.com/office/drawing/2018/hyperlinkcolor" val="tx"/>
                              </a:ext>
                            </a:extLst>
                          </a:hlinkClick>
                        </a:rPr>
                        <a:t>申請須知</a:t>
                      </a:r>
                      <a:endParaRPr lang="en-US" sz="105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693843" cy="4163307"/>
        </p:xfrm>
        <a:graphic>
          <a:graphicData uri="http://schemas.openxmlformats.org/drawingml/2006/table">
            <a:tbl>
              <a:tblPr firstRow="1" bandRow="1">
                <a:tableStyleId>{5940675A-B579-460E-94D1-54222C63F5DA}</a:tableStyleId>
              </a:tblPr>
              <a:tblGrid>
                <a:gridCol w="2041237">
                  <a:extLst>
                    <a:ext uri="{9D8B030D-6E8A-4147-A177-3AD203B41FA5}">
                      <a16:colId xmlns:a16="http://schemas.microsoft.com/office/drawing/2014/main" val="270881897"/>
                    </a:ext>
                  </a:extLst>
                </a:gridCol>
                <a:gridCol w="7652606">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8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向貿易署登記支出進口廠商</a:t>
                      </a:r>
                      <a:endParaRPr lang="en-US" altLang="zh-TW" sz="18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8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前一年度</a:t>
                      </a:r>
                      <a:r>
                        <a:rPr lang="en-US" altLang="zh-TW" sz="18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(112</a:t>
                      </a:r>
                      <a:r>
                        <a:rPr lang="zh-TW" altLang="en-US" sz="18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年</a:t>
                      </a:r>
                      <a:r>
                        <a:rPr lang="en-US" altLang="zh-TW" sz="18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a:t>
                      </a:r>
                      <a:r>
                        <a:rPr lang="zh-TW" altLang="en-US" sz="18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具有出進口實績</a:t>
                      </a:r>
                      <a:endParaRPr lang="en-US" altLang="zh-TW" sz="18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6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補助上限</a:t>
                      </a:r>
                      <a:r>
                        <a:rPr lang="en-US" altLang="zh-TW" sz="16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500</a:t>
                      </a:r>
                      <a:r>
                        <a:rPr lang="zh-TW" altLang="en-US" sz="16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萬元：單一企業申請</a:t>
                      </a:r>
                      <a:endParaRPr lang="en-US" altLang="zh-TW" sz="16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6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補助上限</a:t>
                      </a:r>
                      <a:r>
                        <a:rPr lang="en-US" altLang="zh-TW" sz="16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1000</a:t>
                      </a:r>
                      <a:r>
                        <a:rPr lang="zh-TW" altLang="en-US" sz="16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萬元：多家</a:t>
                      </a:r>
                      <a:r>
                        <a:rPr lang="en-US" altLang="zh-TW" sz="16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(2</a:t>
                      </a:r>
                      <a:r>
                        <a:rPr lang="zh-TW" altLang="en-US" sz="16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家以上</a:t>
                      </a:r>
                      <a:r>
                        <a:rPr lang="en-US" altLang="zh-TW" sz="16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r>
                        <a:rPr lang="zh-TW" altLang="en-US" sz="16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廠商聯合申請</a:t>
                      </a:r>
                      <a:endParaRPr lang="en-US" altLang="zh-TW" sz="16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以「</a:t>
                      </a:r>
                      <a:r>
                        <a:rPr lang="zh-TW" altLang="en-US" sz="1600" b="1" kern="1200" dirty="0">
                          <a:solidFill>
                            <a:srgbClr val="1D72D4"/>
                          </a:solidFill>
                          <a:latin typeface="Amazon Ember" panose="020B0603020204020204" pitchFamily="34" charset="0"/>
                          <a:ea typeface="Microsoft JhengHei UI" panose="020B0604030504040204" pitchFamily="34" charset="-120"/>
                          <a:cs typeface="Amazon Ember" panose="020B0603020204020204" pitchFamily="34" charset="0"/>
                        </a:rPr>
                        <a:t>布建海外行銷通路</a:t>
                      </a:r>
                      <a:r>
                        <a:rPr lang="zh-TW" altLang="en-US" sz="14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」為主，廠商可於計畫中提出具多元、創新、能發揮虛實整合效益之加值作法，或整體解決方案</a:t>
                      </a:r>
                      <a:r>
                        <a:rPr lang="en-US" altLang="zh-TW" sz="14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(Total Solution)</a:t>
                      </a:r>
                      <a:r>
                        <a:rPr lang="zh-TW" altLang="en-US" sz="14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，惟補助範圍排除參展、拓銷團及買主媒合等推廣活動。</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布建通路態樣包括</a:t>
                      </a:r>
                      <a:r>
                        <a:rPr lang="zh-TW" altLang="en-US" sz="14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設立分公司、子公司、展示中心、發貨倉庫或其他類似性質之據點，或新增代理商</a:t>
                      </a:r>
                      <a:r>
                        <a:rPr lang="en-US" altLang="zh-TW" sz="14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a:t>
                      </a:r>
                      <a:r>
                        <a:rPr lang="zh-TW" altLang="en-US" sz="14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經銷商等。</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4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需有</a:t>
                      </a:r>
                      <a:r>
                        <a:rPr lang="zh-TW" altLang="en-US" sz="1400" b="1" kern="1200" dirty="0">
                          <a:solidFill>
                            <a:srgbClr val="1D72D4"/>
                          </a:solidFill>
                          <a:latin typeface="Amazon Ember" panose="020B0603020204020204" pitchFamily="34" charset="0"/>
                          <a:ea typeface="Amazon Ember" panose="020B0603020204020204" pitchFamily="34" charset="0"/>
                          <a:cs typeface="Amazon Ember" panose="020B0603020204020204" pitchFamily="34" charset="0"/>
                        </a:rPr>
                        <a:t>經營策略、布建海外通路策略</a:t>
                      </a:r>
                      <a:endParaRPr lang="en-US" altLang="zh-TW" sz="1400" b="1" kern="1200" dirty="0">
                        <a:solidFill>
                          <a:srgbClr val="1D72D4"/>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4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說明為何選擇當地布建通路？對於產業分析及商情分析、產品優勢等進行說明</a:t>
                      </a:r>
                      <a:endParaRPr lang="en-US" altLang="zh-TW" sz="14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2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其他加分項目：中小企業、</a:t>
                      </a:r>
                      <a:r>
                        <a:rPr lang="en-US" altLang="zh-TW" sz="12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ESG</a:t>
                      </a:r>
                      <a:r>
                        <a:rPr lang="zh-TW" altLang="en-US" sz="12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認證企業、於新南向等新興市場布建通路、六大核心戰略產業等</a:t>
                      </a:r>
                      <a:endParaRPr lang="en-US" altLang="zh-TW" sz="120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9867697" cy="535531"/>
          </a:xfrm>
        </p:spPr>
        <p:txBody>
          <a:bodyPr/>
          <a:lstStyle/>
          <a:p>
            <a:r>
              <a:rPr lang="zh-TW" altLang="en-US" dirty="0"/>
              <a:t>補助業界開發國際市場計畫</a:t>
            </a:r>
            <a:endParaRPr lang="zh-TW" altLang="en-US" b="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fld id="{EB4B8DE2-A4E8-46E4-8BBF-D75455EFF32C}" type="slidenum">
              <a:rPr lang="en-US" smtClean="0"/>
              <a:pPr/>
              <a:t>45</a:t>
            </a:fld>
            <a:endParaRPr lang="en-US" dirty="0"/>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補助對象</a:t>
            </a:r>
            <a:endParaRPr lang="en-US" b="1" dirty="0">
              <a:solidFill>
                <a:schemeClr val="bg1"/>
              </a:solidFill>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補助金額</a:t>
            </a:r>
            <a:endParaRPr lang="en-US" b="1" dirty="0">
              <a:solidFill>
                <a:schemeClr val="bg1"/>
              </a:solidFill>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補助重點</a:t>
            </a:r>
            <a:endParaRPr lang="en-US" b="1" dirty="0">
              <a:solidFill>
                <a:schemeClr val="bg1"/>
              </a:solidFill>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計畫提交時程</a:t>
            </a:r>
            <a:endParaRPr lang="en-US" sz="1000" b="1" dirty="0">
              <a:solidFill>
                <a:schemeClr val="bg1"/>
              </a:solidFill>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建議開始準備</a:t>
            </a:r>
            <a:endParaRPr lang="en-US" sz="1000" b="1" dirty="0">
              <a:solidFill>
                <a:schemeClr val="bg1"/>
              </a:solidFill>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主辦單位</a:t>
            </a:r>
            <a:endParaRPr lang="en-US" sz="1000" b="1" dirty="0">
              <a:solidFill>
                <a:schemeClr val="bg1"/>
              </a:solidFill>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參考資料</a:t>
            </a:r>
            <a:endParaRPr lang="en-US" sz="1000" b="1" dirty="0">
              <a:solidFill>
                <a:schemeClr val="bg1"/>
              </a:solidFill>
            </a:endParaRPr>
          </a:p>
        </p:txBody>
      </p:sp>
      <p:sp>
        <p:nvSpPr>
          <p:cNvPr id="16" name="Rectangle 15">
            <a:extLst>
              <a:ext uri="{FF2B5EF4-FFF2-40B4-BE49-F238E27FC236}">
                <a16:creationId xmlns:a16="http://schemas.microsoft.com/office/drawing/2014/main" id="{88917113-381A-4F76-8E7E-AD18BF2CA6FA}"/>
              </a:ext>
            </a:extLst>
          </p:cNvPr>
          <p:cNvSpPr/>
          <p:nvPr/>
        </p:nvSpPr>
        <p:spPr>
          <a:xfrm>
            <a:off x="848517" y="4821975"/>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提案方向</a:t>
            </a:r>
            <a:endParaRPr lang="en-US" b="1" dirty="0">
              <a:solidFill>
                <a:schemeClr val="bg1"/>
              </a:solidFill>
            </a:endParaRPr>
          </a:p>
        </p:txBody>
      </p:sp>
      <p:sp>
        <p:nvSpPr>
          <p:cNvPr id="15" name="TextBox 14">
            <a:hlinkClick r:id="rId5" action="ppaction://hlinksldjump"/>
            <a:extLst>
              <a:ext uri="{FF2B5EF4-FFF2-40B4-BE49-F238E27FC236}">
                <a16:creationId xmlns:a16="http://schemas.microsoft.com/office/drawing/2014/main" id="{2CD94C98-C018-4F57-9A0B-57F39299BB84}"/>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Tree>
    <p:extLst>
      <p:ext uri="{BB962C8B-B14F-4D97-AF65-F5344CB8AC3E}">
        <p14:creationId xmlns:p14="http://schemas.microsoft.com/office/powerpoint/2010/main" val="3271429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45601EA-55B2-9A37-C04B-085AE56E0805}"/>
            </a:ext>
          </a:extLst>
        </p:cNvPr>
        <p:cNvGrpSpPr/>
        <p:nvPr/>
      </p:nvGrpSpPr>
      <p:grpSpPr>
        <a:xfrm>
          <a:off x="0" y="0"/>
          <a:ext cx="0" cy="0"/>
          <a:chOff x="0" y="0"/>
          <a:chExt cx="0" cy="0"/>
        </a:xfrm>
      </p:grpSpPr>
      <p:graphicFrame>
        <p:nvGraphicFramePr>
          <p:cNvPr id="24" name="Table 4">
            <a:extLst>
              <a:ext uri="{FF2B5EF4-FFF2-40B4-BE49-F238E27FC236}">
                <a16:creationId xmlns:a16="http://schemas.microsoft.com/office/drawing/2014/main" id="{D7FD63F6-23B1-1111-D80C-2FF49651B3B4}"/>
              </a:ext>
            </a:extLst>
          </p:cNvPr>
          <p:cNvGraphicFramePr>
            <a:graphicFrameLocks noGrp="1"/>
          </p:cNvGraphicFramePr>
          <p:nvPr/>
        </p:nvGraphicFramePr>
        <p:xfrm>
          <a:off x="591310" y="1491316"/>
          <a:ext cx="9885987" cy="3912366"/>
        </p:xfrm>
        <a:graphic>
          <a:graphicData uri="http://schemas.openxmlformats.org/drawingml/2006/table">
            <a:tbl>
              <a:tblPr firstRow="1" bandRow="1">
                <a:tableStyleId>{5940675A-B579-460E-94D1-54222C63F5DA}</a:tableStyleId>
              </a:tblPr>
              <a:tblGrid>
                <a:gridCol w="2107966">
                  <a:extLst>
                    <a:ext uri="{9D8B030D-6E8A-4147-A177-3AD203B41FA5}">
                      <a16:colId xmlns:a16="http://schemas.microsoft.com/office/drawing/2014/main" val="270881897"/>
                    </a:ext>
                  </a:extLst>
                </a:gridCol>
                <a:gridCol w="7778021">
                  <a:extLst>
                    <a:ext uri="{9D8B030D-6E8A-4147-A177-3AD203B41FA5}">
                      <a16:colId xmlns:a16="http://schemas.microsoft.com/office/drawing/2014/main" val="4232878379"/>
                    </a:ext>
                  </a:extLst>
                </a:gridCol>
              </a:tblGrid>
              <a:tr h="968842">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dirty="0">
                          <a:solidFill>
                            <a:srgbClr val="1D72D4"/>
                          </a:solidFill>
                        </a:rPr>
                        <a:t>#</a:t>
                      </a:r>
                      <a:r>
                        <a:rPr lang="zh-TW" altLang="en-US" sz="1800" b="1" dirty="0">
                          <a:solidFill>
                            <a:srgbClr val="1D72D4"/>
                          </a:solidFill>
                        </a:rPr>
                        <a:t>批發及零售業、</a:t>
                      </a:r>
                      <a:r>
                        <a:rPr lang="en-US" altLang="zh-TW" sz="1800" b="1" dirty="0">
                          <a:solidFill>
                            <a:srgbClr val="1D72D4"/>
                          </a:solidFill>
                        </a:rPr>
                        <a:t>#</a:t>
                      </a:r>
                      <a:r>
                        <a:rPr lang="zh-TW" altLang="en-US" sz="1800" b="1" dirty="0">
                          <a:solidFill>
                            <a:srgbClr val="1D72D4"/>
                          </a:solidFill>
                        </a:rPr>
                        <a:t>餐飲業、</a:t>
                      </a:r>
                      <a:r>
                        <a:rPr lang="en-US" altLang="zh-TW" sz="1800" b="1" dirty="0">
                          <a:solidFill>
                            <a:srgbClr val="1D72D4"/>
                          </a:solidFill>
                        </a:rPr>
                        <a:t>#</a:t>
                      </a:r>
                      <a:r>
                        <a:rPr lang="zh-TW" altLang="en-US" sz="1800" b="1" dirty="0">
                          <a:solidFill>
                            <a:srgbClr val="1D72D4"/>
                          </a:solidFill>
                        </a:rPr>
                        <a:t>服務業、</a:t>
                      </a:r>
                      <a:r>
                        <a:rPr lang="en-US" altLang="zh-TW" sz="1800" b="1" dirty="0">
                          <a:solidFill>
                            <a:srgbClr val="1D72D4"/>
                          </a:solidFill>
                        </a:rPr>
                        <a:t>#</a:t>
                      </a:r>
                      <a:r>
                        <a:rPr lang="zh-TW" altLang="en-US" sz="1800" b="1" dirty="0">
                          <a:solidFill>
                            <a:srgbClr val="1D72D4"/>
                          </a:solidFill>
                        </a:rPr>
                        <a:t>物流業</a:t>
                      </a:r>
                      <a:r>
                        <a:rPr lang="zh-TW" altLang="en-US" sz="1800" b="1" u="none" kern="1200" dirty="0">
                          <a:solidFill>
                            <a:srgbClr val="1D72D4"/>
                          </a:solidFill>
                          <a:latin typeface="+mn-lt"/>
                          <a:ea typeface="+mn-ea"/>
                          <a:cs typeface="+mn-cs"/>
                        </a:rPr>
                        <a:t> </a:t>
                      </a:r>
                      <a:endParaRPr lang="en-US" altLang="zh-TW" sz="1800" b="1" u="none" kern="1200" dirty="0">
                        <a:solidFill>
                          <a:srgbClr val="1D72D4"/>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200" dirty="0">
                          <a:solidFill>
                            <a:schemeClr val="tx1"/>
                          </a:solidFill>
                          <a:latin typeface="+mn-lt"/>
                          <a:ea typeface="+mn-ea"/>
                          <a:cs typeface="+mn-cs"/>
                        </a:rPr>
                        <a:t>依法設立之非陸資、非外國分公司</a:t>
                      </a:r>
                      <a:r>
                        <a:rPr lang="zh-TW" altLang="en-US" sz="1600" kern="1200" dirty="0">
                          <a:solidFill>
                            <a:schemeClr val="tx1"/>
                          </a:solidFill>
                          <a:latin typeface="+mn-lt"/>
                          <a:ea typeface="+mn-ea"/>
                          <a:cs typeface="+mn-cs"/>
                        </a:rPr>
                        <a:t> </a:t>
                      </a:r>
                      <a:r>
                        <a:rPr lang="zh-TW" altLang="en-US" sz="1400" kern="1200" dirty="0">
                          <a:solidFill>
                            <a:srgbClr val="868787"/>
                          </a:solidFill>
                          <a:latin typeface="+mn-lt"/>
                          <a:ea typeface="+mn-ea"/>
                          <a:cs typeface="+mn-cs"/>
                        </a:rPr>
                        <a:t>且</a:t>
                      </a:r>
                      <a:r>
                        <a:rPr lang="zh-TW" altLang="en-US" sz="1400" dirty="0">
                          <a:solidFill>
                            <a:srgbClr val="868787"/>
                          </a:solidFill>
                        </a:rPr>
                        <a:t>未曾獲得本計畫雲端解決方案補助資源</a:t>
                      </a:r>
                      <a:endParaRPr lang="en-US" altLang="zh-TW" sz="1400" dirty="0">
                        <a:solidFill>
                          <a:srgbClr val="868787"/>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68842">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dirty="0"/>
                        <a:t>每家店家最高補助新臺幣</a:t>
                      </a:r>
                      <a:r>
                        <a:rPr lang="en-US" altLang="zh-TW" sz="1600" dirty="0"/>
                        <a:t>NT$</a:t>
                      </a:r>
                      <a:r>
                        <a:rPr lang="en-US" altLang="zh-TW" sz="1600" b="0" dirty="0"/>
                        <a:t>2</a:t>
                      </a:r>
                      <a:r>
                        <a:rPr lang="zh-TW" altLang="en-US" sz="1600" b="0" dirty="0"/>
                        <a:t>萬</a:t>
                      </a:r>
                      <a:r>
                        <a:rPr lang="zh-TW" altLang="en-US" sz="1600" b="1" dirty="0"/>
                        <a:t> </a:t>
                      </a:r>
                      <a:endParaRPr lang="en-US" altLang="zh-TW" sz="1600"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200" b="1" kern="1200" dirty="0">
                          <a:solidFill>
                            <a:srgbClr val="868787"/>
                          </a:solidFill>
                          <a:latin typeface="+mn-lt"/>
                          <a:ea typeface="+mn-ea"/>
                          <a:cs typeface="+mn-cs"/>
                        </a:rPr>
                        <a:t>店家申請受理期間：自公告日起至</a:t>
                      </a:r>
                      <a:r>
                        <a:rPr lang="en-US" altLang="zh-TW" sz="1200" b="1" kern="1200" dirty="0">
                          <a:solidFill>
                            <a:srgbClr val="868787"/>
                          </a:solidFill>
                          <a:latin typeface="+mn-lt"/>
                          <a:ea typeface="+mn-ea"/>
                          <a:cs typeface="+mn-cs"/>
                        </a:rPr>
                        <a:t>114</a:t>
                      </a:r>
                      <a:r>
                        <a:rPr lang="zh-TW" altLang="en-US" sz="1200" b="1" kern="1200" dirty="0">
                          <a:solidFill>
                            <a:srgbClr val="868787"/>
                          </a:solidFill>
                          <a:latin typeface="+mn-lt"/>
                          <a:ea typeface="+mn-ea"/>
                          <a:cs typeface="+mn-cs"/>
                        </a:rPr>
                        <a:t>年</a:t>
                      </a:r>
                      <a:r>
                        <a:rPr lang="en-US" altLang="zh-TW" sz="1200" b="1" kern="1200" dirty="0">
                          <a:solidFill>
                            <a:srgbClr val="868787"/>
                          </a:solidFill>
                          <a:latin typeface="+mn-lt"/>
                          <a:ea typeface="+mn-ea"/>
                          <a:cs typeface="+mn-cs"/>
                        </a:rPr>
                        <a:t>8</a:t>
                      </a:r>
                      <a:r>
                        <a:rPr lang="zh-TW" altLang="en-US" sz="1200" b="1" kern="1200" dirty="0">
                          <a:solidFill>
                            <a:srgbClr val="868787"/>
                          </a:solidFill>
                          <a:latin typeface="+mn-lt"/>
                          <a:ea typeface="+mn-ea"/>
                          <a:cs typeface="+mn-cs"/>
                        </a:rPr>
                        <a:t>月</a:t>
                      </a:r>
                      <a:r>
                        <a:rPr lang="en-US" altLang="zh-TW" sz="1200" b="1" kern="1200" dirty="0">
                          <a:solidFill>
                            <a:srgbClr val="868787"/>
                          </a:solidFill>
                          <a:latin typeface="+mn-lt"/>
                          <a:ea typeface="+mn-ea"/>
                          <a:cs typeface="+mn-cs"/>
                        </a:rPr>
                        <a:t>20</a:t>
                      </a:r>
                      <a:r>
                        <a:rPr lang="zh-TW" altLang="en-US" sz="1200" b="1" kern="1200" dirty="0">
                          <a:solidFill>
                            <a:srgbClr val="868787"/>
                          </a:solidFill>
                          <a:latin typeface="+mn-lt"/>
                          <a:ea typeface="+mn-ea"/>
                          <a:cs typeface="+mn-cs"/>
                        </a:rPr>
                        <a:t>日或補助經費用罄止</a:t>
                      </a:r>
                      <a:endParaRPr lang="zh-TW" altLang="en-US" sz="1200" dirty="0">
                        <a:solidFill>
                          <a:srgbClr val="868787"/>
                        </a:solidFill>
                      </a:endParaRPr>
                    </a:p>
                    <a:p>
                      <a:pPr marL="285750" indent="-285750">
                        <a:buFont typeface="Arial" panose="020B0604020202020204" pitchFamily="34" charset="0"/>
                        <a:buChar char="•"/>
                      </a:pPr>
                      <a:r>
                        <a:rPr lang="zh-TW" altLang="en-US" sz="1600" dirty="0"/>
                        <a:t>每家已核定服務提供者最多補助</a:t>
                      </a:r>
                      <a:r>
                        <a:rPr lang="en-US" altLang="zh-TW" sz="1600" dirty="0"/>
                        <a:t>NT$</a:t>
                      </a:r>
                      <a:r>
                        <a:rPr lang="en-US" altLang="zh-TW" sz="1600" b="0" dirty="0"/>
                        <a:t>500</a:t>
                      </a:r>
                      <a:r>
                        <a:rPr lang="zh-TW" altLang="en-US" sz="1600" b="0" dirty="0"/>
                        <a:t>萬</a:t>
                      </a:r>
                      <a:r>
                        <a:rPr lang="zh-TW" altLang="en-US" sz="1600" b="1" dirty="0"/>
                        <a:t> </a:t>
                      </a:r>
                      <a:endParaRPr lang="en-US" altLang="zh-TW" sz="1600" b="1" dirty="0">
                        <a:solidFill>
                          <a:schemeClr val="tx1"/>
                        </a:solidFill>
                      </a:endParaRPr>
                    </a:p>
                    <a:p>
                      <a:pPr marL="0" indent="0">
                        <a:buFont typeface="Arial" panose="020B0604020202020204" pitchFamily="34" charset="0"/>
                        <a:buNone/>
                      </a:pPr>
                      <a:r>
                        <a:rPr lang="zh-TW" altLang="en-US" sz="1200" b="1" dirty="0">
                          <a:solidFill>
                            <a:srgbClr val="868787"/>
                          </a:solidFill>
                        </a:rPr>
                        <a:t>服務提供者代店家申請補助款期限：</a:t>
                      </a:r>
                      <a:r>
                        <a:rPr lang="en-US" altLang="zh-TW" sz="1200" b="1" dirty="0">
                          <a:solidFill>
                            <a:srgbClr val="868787"/>
                          </a:solidFill>
                        </a:rPr>
                        <a:t>114</a:t>
                      </a:r>
                      <a:r>
                        <a:rPr lang="zh-TW" altLang="en-US" sz="1200" b="1" dirty="0">
                          <a:solidFill>
                            <a:srgbClr val="868787"/>
                          </a:solidFill>
                        </a:rPr>
                        <a:t>年</a:t>
                      </a:r>
                      <a:r>
                        <a:rPr lang="en-US" altLang="zh-TW" sz="1200" b="1" dirty="0">
                          <a:solidFill>
                            <a:srgbClr val="868787"/>
                          </a:solidFill>
                        </a:rPr>
                        <a:t>11</a:t>
                      </a:r>
                      <a:r>
                        <a:rPr lang="zh-TW" altLang="en-US" sz="1200" b="1" dirty="0">
                          <a:solidFill>
                            <a:srgbClr val="868787"/>
                          </a:solidFill>
                        </a:rPr>
                        <a:t>月</a:t>
                      </a:r>
                      <a:r>
                        <a:rPr lang="en-US" altLang="zh-TW" sz="1200" b="1" dirty="0">
                          <a:solidFill>
                            <a:srgbClr val="868787"/>
                          </a:solidFill>
                        </a:rPr>
                        <a:t>20</a:t>
                      </a:r>
                      <a:r>
                        <a:rPr lang="zh-TW" altLang="en-US" sz="1200" b="1" dirty="0">
                          <a:solidFill>
                            <a:srgbClr val="868787"/>
                          </a:solidFill>
                        </a:rPr>
                        <a:t>日</a:t>
                      </a:r>
                      <a:r>
                        <a:rPr lang="zh-TW" altLang="en-US" sz="1200" b="1" kern="1200" dirty="0">
                          <a:solidFill>
                            <a:srgbClr val="868787"/>
                          </a:solidFill>
                          <a:latin typeface="+mn-lt"/>
                          <a:ea typeface="+mn-ea"/>
                          <a:cs typeface="+mn-cs"/>
                        </a:rPr>
                        <a:t>或補助經費用罄止</a:t>
                      </a:r>
                      <a:endParaRPr lang="zh-TW" altLang="en-US" sz="1200" dirty="0">
                        <a:solidFill>
                          <a:srgbClr val="868787"/>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68842">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zh-TW" altLang="en-US" sz="1600" b="0" dirty="0"/>
                        <a:t>推動中小企業導入</a:t>
                      </a:r>
                      <a:r>
                        <a:rPr lang="zh-TW" altLang="en-US" sz="1600" b="1" dirty="0">
                          <a:solidFill>
                            <a:srgbClr val="FF0000"/>
                          </a:solidFill>
                        </a:rPr>
                        <a:t>雲端服務</a:t>
                      </a:r>
                      <a:r>
                        <a:rPr lang="zh-TW" altLang="en-US" sz="1600" b="0" dirty="0"/>
                        <a:t>與</a:t>
                      </a:r>
                      <a:r>
                        <a:rPr lang="en-US" altLang="zh-TW" sz="1600" b="1" dirty="0">
                          <a:solidFill>
                            <a:srgbClr val="FF0000"/>
                          </a:solidFill>
                        </a:rPr>
                        <a:t>AI</a:t>
                      </a:r>
                      <a:r>
                        <a:rPr lang="zh-TW" altLang="en-US" sz="1600" b="1" dirty="0">
                          <a:solidFill>
                            <a:srgbClr val="FF0000"/>
                          </a:solidFill>
                        </a:rPr>
                        <a:t>技術</a:t>
                      </a:r>
                      <a:r>
                        <a:rPr lang="zh-TW" altLang="en-US" sz="1600" b="0" dirty="0"/>
                        <a:t>，聚焦產業數位營運與轉型 </a:t>
                      </a:r>
                      <a:endParaRPr lang="en-US" altLang="zh-TW" sz="1600" b="0" dirty="0"/>
                    </a:p>
                    <a:p>
                      <a:r>
                        <a:rPr lang="zh-TW" altLang="en-US" sz="1400" b="1" dirty="0">
                          <a:solidFill>
                            <a:srgbClr val="868787"/>
                          </a:solidFill>
                        </a:rPr>
                        <a:t>需與服務提供者簽訂契約、至少選用</a:t>
                      </a:r>
                      <a:r>
                        <a:rPr lang="en-US" altLang="zh-TW" sz="1400" b="1" dirty="0">
                          <a:solidFill>
                            <a:srgbClr val="868787"/>
                          </a:solidFill>
                        </a:rPr>
                        <a:t>1</a:t>
                      </a:r>
                      <a:r>
                        <a:rPr lang="zh-TW" altLang="en-US" sz="1400" b="1" dirty="0">
                          <a:solidFill>
                            <a:srgbClr val="868787"/>
                          </a:solidFill>
                        </a:rPr>
                        <a:t>項以上</a:t>
                      </a:r>
                      <a:r>
                        <a:rPr lang="zh-TW" altLang="en-US" sz="1400" b="1" dirty="0">
                          <a:solidFill>
                            <a:srgbClr val="FF0000"/>
                          </a:solidFill>
                        </a:rPr>
                        <a:t>雲端解決方案</a:t>
                      </a:r>
                      <a:r>
                        <a:rPr lang="zh-TW" altLang="en-US" sz="1400" b="1" dirty="0">
                          <a:solidFill>
                            <a:srgbClr val="868787"/>
                          </a:solidFill>
                        </a:rPr>
                        <a:t>且須使用</a:t>
                      </a:r>
                      <a:r>
                        <a:rPr lang="zh-TW" altLang="en-US" sz="1400" b="1" dirty="0">
                          <a:solidFill>
                            <a:srgbClr val="0070C0"/>
                          </a:solidFill>
                        </a:rPr>
                        <a:t>至少</a:t>
                      </a:r>
                      <a:r>
                        <a:rPr lang="en-US" altLang="zh-TW" sz="1400" b="1" dirty="0">
                          <a:solidFill>
                            <a:srgbClr val="0070C0"/>
                          </a:solidFill>
                        </a:rPr>
                        <a:t>3</a:t>
                      </a:r>
                      <a:r>
                        <a:rPr lang="zh-TW" altLang="en-US" sz="1400" b="1" dirty="0">
                          <a:solidFill>
                            <a:srgbClr val="0070C0"/>
                          </a:solidFill>
                        </a:rPr>
                        <a:t>個月</a:t>
                      </a:r>
                      <a:r>
                        <a:rPr lang="zh-TW" altLang="en-US" sz="1400" b="1" dirty="0">
                          <a:solidFill>
                            <a:srgbClr val="868787"/>
                          </a:solidFill>
                        </a:rPr>
                        <a:t>之店家</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68842">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6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0" dirty="0">
                          <a:solidFill>
                            <a:schemeClr val="tx1"/>
                          </a:solidFill>
                        </a:rPr>
                        <a:t>申請方案須包含</a:t>
                      </a:r>
                      <a:r>
                        <a:rPr lang="en-US" altLang="zh-TW" sz="1600" b="1" dirty="0">
                          <a:solidFill>
                            <a:srgbClr val="FF0000"/>
                          </a:solidFill>
                        </a:rPr>
                        <a:t>AI</a:t>
                      </a:r>
                      <a:r>
                        <a:rPr lang="zh-TW" altLang="en-US" sz="1600" b="0" dirty="0">
                          <a:solidFill>
                            <a:schemeClr val="tx1"/>
                          </a:solidFill>
                        </a:rPr>
                        <a:t>功能</a:t>
                      </a:r>
                      <a:r>
                        <a:rPr lang="zh-TW" altLang="en-US" sz="1600" dirty="0"/>
                        <a:t>並符合下列</a:t>
                      </a:r>
                      <a:r>
                        <a:rPr lang="zh-TW" altLang="en-US" sz="1600" b="1" dirty="0">
                          <a:solidFill>
                            <a:srgbClr val="FF0000"/>
                          </a:solidFill>
                        </a:rPr>
                        <a:t>雲端解決方案</a:t>
                      </a:r>
                      <a:r>
                        <a:rPr lang="zh-TW" altLang="en-US" sz="1600" dirty="0"/>
                        <a:t>之一</a:t>
                      </a:r>
                      <a:endParaRPr lang="en-US" altLang="zh-TW" sz="16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400" b="0" dirty="0">
                          <a:solidFill>
                            <a:srgbClr val="868787"/>
                          </a:solidFill>
                        </a:rPr>
                        <a:t>雲端客戶服務、雲端進銷存管理、企業管理、雲端收銀</a:t>
                      </a:r>
                      <a:r>
                        <a:rPr lang="en-US" altLang="zh-TW" sz="1400" b="0" dirty="0">
                          <a:solidFill>
                            <a:srgbClr val="868787"/>
                          </a:solidFill>
                        </a:rPr>
                        <a:t>(POS)</a:t>
                      </a:r>
                      <a:r>
                        <a:rPr lang="zh-TW" altLang="en-US" sz="1400" b="0" dirty="0">
                          <a:solidFill>
                            <a:srgbClr val="868787"/>
                          </a:solidFill>
                        </a:rPr>
                        <a:t>、</a:t>
                      </a:r>
                      <a:endParaRPr lang="en-US" altLang="zh-TW" sz="1400" b="0" dirty="0">
                        <a:solidFill>
                          <a:srgbClr val="868787"/>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400" b="0" dirty="0">
                          <a:solidFill>
                            <a:srgbClr val="868787"/>
                          </a:solidFill>
                        </a:rPr>
                        <a:t>數位行銷推廣、開店平台工具、客戶訂位</a:t>
                      </a:r>
                      <a:r>
                        <a:rPr lang="en-US" altLang="zh-TW" sz="1400" b="0" dirty="0">
                          <a:solidFill>
                            <a:srgbClr val="868787"/>
                          </a:solidFill>
                        </a:rPr>
                        <a:t>/</a:t>
                      </a:r>
                      <a:r>
                        <a:rPr lang="zh-TW" altLang="en-US" sz="1400" b="0" dirty="0">
                          <a:solidFill>
                            <a:srgbClr val="868787"/>
                          </a:solidFill>
                        </a:rPr>
                        <a:t>預約服務、市場分析碳排計算</a:t>
                      </a:r>
                      <a:r>
                        <a:rPr lang="en-US" altLang="zh-TW" sz="1400" b="0" dirty="0">
                          <a:solidFill>
                            <a:srgbClr val="868787"/>
                          </a:solidFill>
                        </a:rPr>
                        <a:t>/</a:t>
                      </a:r>
                      <a:r>
                        <a:rPr lang="zh-TW" altLang="en-US" sz="1400" b="0" dirty="0">
                          <a:solidFill>
                            <a:srgbClr val="868787"/>
                          </a:solidFill>
                        </a:rPr>
                        <a:t>能源管理</a:t>
                      </a:r>
                      <a:endParaRPr lang="en-US" sz="1400" b="0" dirty="0">
                        <a:solidFill>
                          <a:srgbClr val="868787"/>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02AA7073-08E2-0D79-F2B8-815A9B01E8F0}"/>
              </a:ext>
            </a:extLst>
          </p:cNvPr>
          <p:cNvGraphicFramePr>
            <a:graphicFrameLocks noGrp="1"/>
          </p:cNvGraphicFramePr>
          <p:nvPr/>
        </p:nvGraphicFramePr>
        <p:xfrm>
          <a:off x="10477297" y="323818"/>
          <a:ext cx="1574359" cy="2978396"/>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r>
                        <a:rPr lang="zh-TW" altLang="en-US" sz="1050" b="0" dirty="0">
                          <a:solidFill>
                            <a:schemeClr val="tx1"/>
                          </a:solidFill>
                        </a:rPr>
                        <a:t>計畫提交時程</a:t>
                      </a: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algn="ctr" defTabSz="914400" rtl="0" eaLnBrk="1" latinLnBrk="0" hangingPunct="1"/>
                      <a:r>
                        <a:rPr lang="en-US" altLang="zh-TW" sz="1050" b="0" kern="1200" dirty="0">
                          <a:solidFill>
                            <a:schemeClr val="bg1">
                              <a:lumMod val="50000"/>
                            </a:schemeClr>
                          </a:solidFill>
                          <a:latin typeface="+mn-lt"/>
                          <a:ea typeface="+mn-ea"/>
                          <a:cs typeface="+mn-cs"/>
                        </a:rPr>
                        <a:t>7/7~</a:t>
                      </a:r>
                      <a:r>
                        <a:rPr lang="en-US" altLang="zh-TW" sz="1050" b="1" kern="1200" dirty="0">
                          <a:solidFill>
                            <a:srgbClr val="FF0000"/>
                          </a:solidFill>
                          <a:latin typeface="+mn-lt"/>
                          <a:ea typeface="+mn-ea"/>
                          <a:cs typeface="+mn-cs"/>
                        </a:rPr>
                        <a:t>8/20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r>
                        <a:rPr lang="zh-TW" altLang="en-US" sz="1050" dirty="0"/>
                        <a:t>建議開始準備</a:t>
                      </a: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50" b="1" dirty="0">
                          <a:solidFill>
                            <a:schemeClr val="tx1"/>
                          </a:solidFill>
                        </a:rPr>
                        <a:t>即日起</a:t>
                      </a:r>
                      <a:endParaRPr lang="en-US" sz="105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r>
                        <a:rPr lang="zh-TW" altLang="en-US" sz="1050" dirty="0"/>
                        <a:t>主辦單位</a:t>
                      </a: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經濟部</a:t>
                      </a:r>
                      <a:endParaRPr lang="en-US" altLang="zh-TW" sz="1050" dirty="0"/>
                    </a:p>
                    <a:p>
                      <a:pPr algn="ctr"/>
                      <a:r>
                        <a:rPr lang="zh-TW" altLang="en-US" sz="1050" dirty="0"/>
                        <a:t>商業發展署</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r>
                        <a:rPr lang="zh-TW" altLang="en-US" sz="1050" dirty="0"/>
                        <a:t>參考資料</a:t>
                      </a: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dirty="0">
                          <a:hlinkClick r:id="rId3"/>
                        </a:rPr>
                        <a:t>計畫公告</a:t>
                      </a:r>
                      <a:endParaRPr lang="en-US" altLang="zh-TW" sz="1050"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hlinkClick r:id="rId4"/>
                        </a:rPr>
                        <a:t>申請須知</a:t>
                      </a:r>
                      <a:endParaRPr lang="en-US" altLang="zh-TW" sz="1050"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hlinkClick r:id="rId5"/>
                        </a:rPr>
                        <a:t>服務提供者核定名單</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D8FBD426-CFE6-7B30-9573-8723142F17EE}"/>
              </a:ext>
            </a:extLst>
          </p:cNvPr>
          <p:cNvSpPr>
            <a:spLocks noGrp="1"/>
          </p:cNvSpPr>
          <p:nvPr>
            <p:ph type="title"/>
          </p:nvPr>
        </p:nvSpPr>
        <p:spPr>
          <a:xfrm>
            <a:off x="609600" y="436019"/>
            <a:ext cx="10972800" cy="535531"/>
          </a:xfrm>
        </p:spPr>
        <p:txBody>
          <a:bodyPr/>
          <a:lstStyle/>
          <a:p>
            <a:pPr fontAlgn="base"/>
            <a:r>
              <a:rPr lang="zh-TW" altLang="en-US" sz="2400" dirty="0"/>
              <a:t>建構零售暨服務業數據共享創新服務計畫 </a:t>
            </a:r>
            <a:r>
              <a:rPr lang="en-US" altLang="zh-TW" b="0" dirty="0"/>
              <a:t>[</a:t>
            </a:r>
            <a:r>
              <a:rPr lang="zh-TW" altLang="en-US" dirty="0"/>
              <a:t>雲端解決方案</a:t>
            </a:r>
            <a:r>
              <a:rPr lang="en-US" altLang="zh-TW" b="0" dirty="0"/>
              <a:t>]</a:t>
            </a:r>
            <a:endParaRPr lang="zh-TW" altLang="en-US" b="0" dirty="0"/>
          </a:p>
        </p:txBody>
      </p:sp>
      <p:sp>
        <p:nvSpPr>
          <p:cNvPr id="4" name="Slide Number Placeholder 3">
            <a:extLst>
              <a:ext uri="{FF2B5EF4-FFF2-40B4-BE49-F238E27FC236}">
                <a16:creationId xmlns:a16="http://schemas.microsoft.com/office/drawing/2014/main" id="{A3CD1C55-AE6A-6BBC-01A9-7DDE5916953A}"/>
              </a:ext>
            </a:extLst>
          </p:cNvPr>
          <p:cNvSpPr>
            <a:spLocks noGrp="1"/>
          </p:cNvSpPr>
          <p:nvPr>
            <p:ph type="sldNum" sz="quarter" idx="12"/>
          </p:nvPr>
        </p:nvSpPr>
        <p:spPr/>
        <p:txBody>
          <a:bodyPr/>
          <a:lstStyle/>
          <a:p>
            <a:fld id="{EB4B8DE2-A4E8-46E4-8BBF-D75455EFF32C}" type="slidenum">
              <a:rPr lang="en-US" smtClean="0"/>
              <a:pPr/>
              <a:t>46</a:t>
            </a:fld>
            <a:endParaRPr lang="en-US" dirty="0"/>
          </a:p>
        </p:txBody>
      </p:sp>
      <p:sp>
        <p:nvSpPr>
          <p:cNvPr id="23" name="Rectangle 22">
            <a:extLst>
              <a:ext uri="{FF2B5EF4-FFF2-40B4-BE49-F238E27FC236}">
                <a16:creationId xmlns:a16="http://schemas.microsoft.com/office/drawing/2014/main" id="{B6C234DB-3B98-3865-D696-76B304DB3196}"/>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補助對象</a:t>
            </a:r>
            <a:endParaRPr lang="en-US" b="1" dirty="0">
              <a:solidFill>
                <a:schemeClr val="bg1"/>
              </a:solidFill>
            </a:endParaRPr>
          </a:p>
        </p:txBody>
      </p:sp>
      <p:sp>
        <p:nvSpPr>
          <p:cNvPr id="25" name="Rectangle 24">
            <a:extLst>
              <a:ext uri="{FF2B5EF4-FFF2-40B4-BE49-F238E27FC236}">
                <a16:creationId xmlns:a16="http://schemas.microsoft.com/office/drawing/2014/main" id="{6074AF0F-EFC8-BD7B-B8AD-361A4642073F}"/>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補助金額</a:t>
            </a:r>
            <a:endParaRPr lang="en-US" b="1" dirty="0">
              <a:solidFill>
                <a:schemeClr val="bg1"/>
              </a:solidFill>
            </a:endParaRPr>
          </a:p>
        </p:txBody>
      </p:sp>
      <p:sp>
        <p:nvSpPr>
          <p:cNvPr id="26" name="Rectangle 25">
            <a:extLst>
              <a:ext uri="{FF2B5EF4-FFF2-40B4-BE49-F238E27FC236}">
                <a16:creationId xmlns:a16="http://schemas.microsoft.com/office/drawing/2014/main" id="{F758A3F1-AC77-1C8C-2BEF-37799B29A724}"/>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補助重點</a:t>
            </a:r>
            <a:endParaRPr lang="en-US" b="1" dirty="0">
              <a:solidFill>
                <a:schemeClr val="bg1"/>
              </a:solidFill>
            </a:endParaRPr>
          </a:p>
        </p:txBody>
      </p:sp>
      <p:sp>
        <p:nvSpPr>
          <p:cNvPr id="28" name="Rectangle 27">
            <a:extLst>
              <a:ext uri="{FF2B5EF4-FFF2-40B4-BE49-F238E27FC236}">
                <a16:creationId xmlns:a16="http://schemas.microsoft.com/office/drawing/2014/main" id="{52C0AD75-5CF4-87C4-D9B8-68ADAD277274}"/>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提案方向</a:t>
            </a:r>
            <a:endParaRPr lang="en-US" b="1" dirty="0">
              <a:solidFill>
                <a:schemeClr val="bg1"/>
              </a:solidFill>
            </a:endParaRPr>
          </a:p>
        </p:txBody>
      </p:sp>
      <p:sp>
        <p:nvSpPr>
          <p:cNvPr id="31" name="Rectangle: Rounded Corners 30">
            <a:extLst>
              <a:ext uri="{FF2B5EF4-FFF2-40B4-BE49-F238E27FC236}">
                <a16:creationId xmlns:a16="http://schemas.microsoft.com/office/drawing/2014/main" id="{085FA092-00F6-D8B9-9C13-1F29033C5A88}"/>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計畫提交時程</a:t>
            </a:r>
            <a:endParaRPr lang="en-US" sz="1000" b="1" dirty="0">
              <a:solidFill>
                <a:schemeClr val="bg1"/>
              </a:solidFill>
            </a:endParaRPr>
          </a:p>
        </p:txBody>
      </p:sp>
      <p:sp>
        <p:nvSpPr>
          <p:cNvPr id="32" name="Rectangle: Rounded Corners 31">
            <a:extLst>
              <a:ext uri="{FF2B5EF4-FFF2-40B4-BE49-F238E27FC236}">
                <a16:creationId xmlns:a16="http://schemas.microsoft.com/office/drawing/2014/main" id="{D6B2D1F9-7794-4D54-0FA7-9A66624D0D62}"/>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建議開始準備</a:t>
            </a:r>
            <a:endParaRPr lang="en-US" sz="1000" b="1" dirty="0">
              <a:solidFill>
                <a:schemeClr val="bg1"/>
              </a:solidFill>
            </a:endParaRPr>
          </a:p>
        </p:txBody>
      </p:sp>
      <p:sp>
        <p:nvSpPr>
          <p:cNvPr id="33" name="Rectangle: Rounded Corners 32">
            <a:extLst>
              <a:ext uri="{FF2B5EF4-FFF2-40B4-BE49-F238E27FC236}">
                <a16:creationId xmlns:a16="http://schemas.microsoft.com/office/drawing/2014/main" id="{937CFA79-2AAF-C50B-BF31-C4BB4A7E38C4}"/>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主辦單位</a:t>
            </a:r>
            <a:endParaRPr lang="en-US" sz="1000" b="1" dirty="0">
              <a:solidFill>
                <a:schemeClr val="bg1"/>
              </a:solidFill>
            </a:endParaRPr>
          </a:p>
        </p:txBody>
      </p:sp>
      <p:sp>
        <p:nvSpPr>
          <p:cNvPr id="34" name="Rectangle: Rounded Corners 33">
            <a:extLst>
              <a:ext uri="{FF2B5EF4-FFF2-40B4-BE49-F238E27FC236}">
                <a16:creationId xmlns:a16="http://schemas.microsoft.com/office/drawing/2014/main" id="{EB6ADC6C-9A18-B664-4545-117CEB71DB13}"/>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參考資料</a:t>
            </a:r>
            <a:endParaRPr lang="en-US" sz="1000" b="1" dirty="0">
              <a:solidFill>
                <a:schemeClr val="bg1"/>
              </a:solidFill>
            </a:endParaRPr>
          </a:p>
        </p:txBody>
      </p:sp>
      <p:sp>
        <p:nvSpPr>
          <p:cNvPr id="27" name="TextBox 26">
            <a:hlinkClick r:id="rId6" action="ppaction://hlinksldjump"/>
            <a:extLst>
              <a:ext uri="{FF2B5EF4-FFF2-40B4-BE49-F238E27FC236}">
                <a16:creationId xmlns:a16="http://schemas.microsoft.com/office/drawing/2014/main" id="{F0124351-504D-ECB4-0BF9-BE4956087184}"/>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3" name="TextBox 2">
            <a:hlinkClick r:id="rId7" action="ppaction://hlinksldjump"/>
            <a:extLst>
              <a:ext uri="{FF2B5EF4-FFF2-40B4-BE49-F238E27FC236}">
                <a16:creationId xmlns:a16="http://schemas.microsoft.com/office/drawing/2014/main" id="{F9AC3E29-BF45-CD24-2C18-2ABCDDEDB369}"/>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數位轉型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34727794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3448515766"/>
              </p:ext>
            </p:extLst>
          </p:nvPr>
        </p:nvGraphicFramePr>
        <p:xfrm>
          <a:off x="10477297" y="323818"/>
          <a:ext cx="1574359" cy="2858295"/>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050" b="1" i="0" u="none" strike="noStrike" kern="1200" dirty="0">
                          <a:solidFill>
                            <a:schemeClr val="tx1"/>
                          </a:solidFill>
                          <a:effectLst/>
                          <a:latin typeface="Amazon Ember" panose="020B0603020204020204" pitchFamily="34" charset="0"/>
                          <a:ea typeface="Microsoft JhengHei" panose="020B0604030504040204" pitchFamily="34" charset="-120"/>
                          <a:cs typeface="Amazon Ember" panose="020B0603020204020204" pitchFamily="34" charset="0"/>
                        </a:rPr>
                        <a:t>2025/5/1 </a:t>
                      </a:r>
                      <a:r>
                        <a:rPr lang="en-US" altLang="zh-TW" sz="1050" b="1" i="0" u="none" strike="noStrike" kern="1200" dirty="0">
                          <a:solidFill>
                            <a:srgbClr val="FF0000"/>
                          </a:solidFill>
                          <a:effectLst/>
                          <a:latin typeface="Amazon Ember" panose="020B0603020204020204" pitchFamily="34" charset="0"/>
                          <a:ea typeface="Microsoft JhengHei" panose="020B0604030504040204" pitchFamily="34" charset="-120"/>
                          <a:cs typeface="Amazon Ember" panose="020B0603020204020204" pitchFamily="34" charset="0"/>
                        </a:rPr>
                        <a:t>~ 5/30</a:t>
                      </a:r>
                      <a:endParaRPr lang="en-US" altLang="zh-TW" sz="1050" b="0" i="0" u="none" strike="noStrike" kern="1200" dirty="0">
                        <a:solidFill>
                          <a:srgbClr val="FF0000"/>
                        </a:solidFill>
                        <a:effectLst/>
                        <a:latin typeface="Amazon Ember" panose="020B0603020204020204" pitchFamily="34" charset="0"/>
                        <a:ea typeface="Microsoft JhengHei" panose="020B0604030504040204" pitchFamily="34" charset="-120"/>
                        <a:cs typeface="Amazon Ember" panose="020B06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50" dirty="0"/>
                        <a:t>即日起 </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fontAlgn="t"/>
                      <a:r>
                        <a:rPr lang="zh-TW" altLang="en-US" sz="1050" kern="1200" dirty="0">
                          <a:solidFill>
                            <a:schemeClr val="tx1"/>
                          </a:solidFill>
                          <a:latin typeface="+mn-lt"/>
                          <a:ea typeface="+mn-ea"/>
                          <a:cs typeface="+mn-cs"/>
                        </a:rPr>
                        <a:t>台北市政府產發局</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dirty="0">
                          <a:hlinkClick r:id="rId3"/>
                        </a:rPr>
                        <a:t>智慧健康 徵件公告</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extLst>
              <p:ext uri="{D42A27DB-BD31-4B8C-83A1-F6EECF244321}">
                <p14:modId xmlns:p14="http://schemas.microsoft.com/office/powerpoint/2010/main" val="2060762384"/>
              </p:ext>
            </p:extLst>
          </p:nvPr>
        </p:nvGraphicFramePr>
        <p:xfrm>
          <a:off x="609600" y="1447132"/>
          <a:ext cx="9770076" cy="4734363"/>
        </p:xfrm>
        <a:graphic>
          <a:graphicData uri="http://schemas.openxmlformats.org/drawingml/2006/table">
            <a:tbl>
              <a:tblPr firstRow="1" bandRow="1">
                <a:tableStyleId>{5940675A-B579-460E-94D1-54222C63F5DA}</a:tableStyleId>
              </a:tblPr>
              <a:tblGrid>
                <a:gridCol w="2028568">
                  <a:extLst>
                    <a:ext uri="{9D8B030D-6E8A-4147-A177-3AD203B41FA5}">
                      <a16:colId xmlns:a16="http://schemas.microsoft.com/office/drawing/2014/main" val="270881897"/>
                    </a:ext>
                  </a:extLst>
                </a:gridCol>
                <a:gridCol w="7741508">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a:solidFill>
                            <a:schemeClr val="accent1"/>
                          </a:solidFill>
                        </a:rPr>
                        <a:t>台北市</a:t>
                      </a:r>
                      <a:r>
                        <a:rPr lang="zh-TW" altLang="en-US" dirty="0"/>
                        <a:t>完成設立登記滿</a:t>
                      </a:r>
                      <a:r>
                        <a:rPr lang="en-US" altLang="zh-TW" b="1" u="sng" dirty="0"/>
                        <a:t>1</a:t>
                      </a:r>
                      <a:r>
                        <a:rPr lang="zh-TW" altLang="en-US" b="1" u="sng" dirty="0"/>
                        <a:t>年以上</a:t>
                      </a:r>
                      <a:r>
                        <a:rPr lang="zh-TW" altLang="en-US" dirty="0"/>
                        <a:t>之公司、外國公司</a:t>
                      </a:r>
                      <a:endParaRPr lang="en-US" sz="16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TW" altLang="en-US" dirty="0"/>
                        <a:t>每案補助</a:t>
                      </a:r>
                      <a:r>
                        <a:rPr lang="en-US" altLang="zh-TW" dirty="0"/>
                        <a:t>NT$200</a:t>
                      </a:r>
                      <a:r>
                        <a:rPr lang="zh-TW" altLang="en-US" dirty="0"/>
                        <a:t>萬元，預計選出</a:t>
                      </a:r>
                      <a:r>
                        <a:rPr lang="en-US" altLang="zh-TW" dirty="0"/>
                        <a:t>15</a:t>
                      </a:r>
                      <a:r>
                        <a:rPr lang="zh-TW" altLang="en-US" sz="1800" kern="1200" dirty="0">
                          <a:solidFill>
                            <a:schemeClr val="tx1"/>
                          </a:solidFill>
                          <a:latin typeface="+mn-lt"/>
                          <a:ea typeface="+mn-ea"/>
                          <a:cs typeface="+mn-cs"/>
                        </a:rPr>
                        <a:t>案</a:t>
                      </a:r>
                      <a:r>
                        <a:rPr lang="zh-TW" altLang="en-US" sz="1600" kern="1200" dirty="0">
                          <a:solidFill>
                            <a:schemeClr val="bg1">
                              <a:lumMod val="50000"/>
                            </a:schemeClr>
                          </a:solidFill>
                          <a:latin typeface="+mn-lt"/>
                          <a:ea typeface="+mn-ea"/>
                          <a:cs typeface="+mn-cs"/>
                        </a:rPr>
                        <a:t> </a:t>
                      </a:r>
                      <a:r>
                        <a:rPr lang="en-US" altLang="zh-TW" sz="1600" kern="1200" dirty="0">
                          <a:solidFill>
                            <a:schemeClr val="bg1">
                              <a:lumMod val="50000"/>
                            </a:schemeClr>
                          </a:solidFill>
                          <a:latin typeface="+mn-lt"/>
                          <a:ea typeface="+mn-ea"/>
                          <a:cs typeface="+mn-cs"/>
                        </a:rPr>
                        <a:t>(</a:t>
                      </a:r>
                      <a:r>
                        <a:rPr lang="zh-TW" altLang="en-US" sz="1600" kern="1200" dirty="0">
                          <a:solidFill>
                            <a:schemeClr val="bg1">
                              <a:lumMod val="50000"/>
                            </a:schemeClr>
                          </a:solidFill>
                          <a:latin typeface="+mn-lt"/>
                          <a:ea typeface="+mn-ea"/>
                          <a:cs typeface="+mn-cs"/>
                        </a:rPr>
                        <a:t>申請案計畫總經費至少</a:t>
                      </a:r>
                      <a:r>
                        <a:rPr lang="en-US" altLang="zh-TW" sz="1600" kern="1200" dirty="0">
                          <a:solidFill>
                            <a:schemeClr val="bg1">
                              <a:lumMod val="50000"/>
                            </a:schemeClr>
                          </a:solidFill>
                          <a:latin typeface="+mn-lt"/>
                          <a:ea typeface="+mn-ea"/>
                          <a:cs typeface="+mn-cs"/>
                        </a:rPr>
                        <a:t>NT$400</a:t>
                      </a:r>
                      <a:r>
                        <a:rPr lang="zh-TW" altLang="en-US" sz="1600" kern="1200" dirty="0">
                          <a:solidFill>
                            <a:schemeClr val="bg1">
                              <a:lumMod val="50000"/>
                            </a:schemeClr>
                          </a:solidFill>
                          <a:latin typeface="+mn-lt"/>
                          <a:ea typeface="+mn-ea"/>
                          <a:cs typeface="+mn-cs"/>
                        </a:rPr>
                        <a:t>萬元</a:t>
                      </a:r>
                      <a:r>
                        <a:rPr lang="en-US" altLang="zh-TW" sz="1600" kern="1200" dirty="0">
                          <a:solidFill>
                            <a:schemeClr val="bg1">
                              <a:lumMod val="50000"/>
                            </a:schemeClr>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a:effectLst/>
                        </a:rPr>
                        <a:t>推動</a:t>
                      </a:r>
                      <a:r>
                        <a:rPr lang="zh-TW" altLang="en-US" sz="1600" b="1" dirty="0">
                          <a:effectLst/>
                        </a:rPr>
                        <a:t>智慧醫療</a:t>
                      </a:r>
                      <a:r>
                        <a:rPr lang="zh-TW" altLang="en-US" sz="1600" dirty="0">
                          <a:effectLst/>
                        </a:rPr>
                        <a:t>與</a:t>
                      </a:r>
                      <a:r>
                        <a:rPr lang="zh-TW" altLang="en-US" sz="1600" b="1" dirty="0">
                          <a:effectLst/>
                        </a:rPr>
                        <a:t>健康照護</a:t>
                      </a:r>
                      <a:r>
                        <a:rPr lang="zh-TW" altLang="en-US" sz="1600" dirty="0">
                          <a:effectLst/>
                        </a:rPr>
                        <a:t>領域之科技創新應用</a:t>
                      </a: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Arial" panose="020B0604020202020204" pitchFamily="34" charset="0"/>
                        <a:buChar char="•"/>
                      </a:pPr>
                      <a:endParaRPr lang="en-US" altLang="zh-TW" sz="1600" dirty="0">
                        <a:effectLst/>
                      </a:endParaRPr>
                    </a:p>
                    <a:p>
                      <a:pPr marL="285750" indent="-285750" algn="l">
                        <a:lnSpc>
                          <a:spcPct val="150000"/>
                        </a:lnSpc>
                        <a:buFont typeface="Arial" panose="020B0604020202020204" pitchFamily="34" charset="0"/>
                        <a:buChar char="•"/>
                      </a:pPr>
                      <a:r>
                        <a:rPr lang="zh-TW" altLang="en-US" sz="1600" dirty="0">
                          <a:effectLst/>
                        </a:rPr>
                        <a:t>應用</a:t>
                      </a:r>
                      <a:r>
                        <a:rPr lang="zh-TW" altLang="en-US" sz="1600" b="1" dirty="0">
                          <a:effectLst/>
                        </a:rPr>
                        <a:t>人工智慧</a:t>
                      </a:r>
                      <a:r>
                        <a:rPr lang="zh-TW" altLang="en-US" sz="1600" dirty="0">
                          <a:effectLst/>
                        </a:rPr>
                        <a:t>、</a:t>
                      </a:r>
                      <a:r>
                        <a:rPr lang="zh-TW" altLang="en-US" sz="1600" b="1" dirty="0">
                          <a:effectLst/>
                        </a:rPr>
                        <a:t>生醫巨量資料處理</a:t>
                      </a:r>
                      <a:r>
                        <a:rPr lang="zh-TW" altLang="en-US" sz="1600" dirty="0">
                          <a:effectLst/>
                        </a:rPr>
                        <a:t>與分析、</a:t>
                      </a:r>
                      <a:r>
                        <a:rPr lang="zh-TW" altLang="en-US" sz="1600" b="1" dirty="0">
                          <a:effectLst/>
                        </a:rPr>
                        <a:t>第五代行動通訊技術</a:t>
                      </a:r>
                      <a:r>
                        <a:rPr lang="zh-TW" altLang="en-US" sz="1600" dirty="0">
                          <a:effectLst/>
                        </a:rPr>
                        <a:t>及</a:t>
                      </a:r>
                      <a:br>
                        <a:rPr lang="en-US" altLang="zh-TW" sz="1600" dirty="0">
                          <a:effectLst/>
                        </a:rPr>
                      </a:br>
                      <a:r>
                        <a:rPr lang="zh-TW" altLang="en-US" sz="1600" dirty="0">
                          <a:effectLst/>
                        </a:rPr>
                        <a:t>其在</a:t>
                      </a:r>
                      <a:r>
                        <a:rPr lang="zh-TW" altLang="en-US" sz="1600" b="1" dirty="0">
                          <a:effectLst/>
                        </a:rPr>
                        <a:t>醫療物聯網應用</a:t>
                      </a:r>
                      <a:r>
                        <a:rPr lang="zh-TW" altLang="en-US" sz="1600" dirty="0">
                          <a:effectLst/>
                        </a:rPr>
                        <a:t>等關鍵技術</a:t>
                      </a:r>
                      <a:endParaRPr lang="en-US" altLang="zh-TW" sz="1600" dirty="0">
                        <a:effectLst/>
                      </a:endParaRPr>
                    </a:p>
                    <a:p>
                      <a:pPr marL="285750" indent="-285750" algn="l">
                        <a:lnSpc>
                          <a:spcPct val="150000"/>
                        </a:lnSpc>
                        <a:buFont typeface="Arial" panose="020B0604020202020204" pitchFamily="34" charset="0"/>
                        <a:buChar char="•"/>
                      </a:pPr>
                      <a:r>
                        <a:rPr lang="zh-TW" altLang="en-US" sz="1600" dirty="0">
                          <a:effectLst/>
                        </a:rPr>
                        <a:t>開發高效、精準的智慧醫療或健康促進領域之創新解決方案、產品或服務</a:t>
                      </a:r>
                      <a:endParaRPr lang="en-US" altLang="zh-TW" sz="1600" dirty="0">
                        <a:effectLst/>
                      </a:endParaRPr>
                    </a:p>
                    <a:p>
                      <a:pPr marL="285750" indent="-285750" algn="l">
                        <a:lnSpc>
                          <a:spcPct val="150000"/>
                        </a:lnSpc>
                        <a:buFont typeface="Arial" panose="020B0604020202020204" pitchFamily="34" charset="0"/>
                        <a:buChar char="•"/>
                      </a:pPr>
                      <a:r>
                        <a:rPr lang="zh-TW" altLang="en-US" sz="1600" dirty="0">
                          <a:effectLst/>
                        </a:rPr>
                        <a:t>主題式研發計畫未獲其他政府單位補助</a:t>
                      </a: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9992497" cy="535531"/>
          </a:xfrm>
        </p:spPr>
        <p:txBody>
          <a:bodyPr/>
          <a:lstStyle/>
          <a:p>
            <a:r>
              <a:rPr lang="en-US" altLang="zh-TW" dirty="0"/>
              <a:t>SITI </a:t>
            </a:r>
            <a:r>
              <a:rPr lang="zh-TW" altLang="en-US" sz="2000" dirty="0"/>
              <a:t>臺北市產業展獎勵補助計畫 </a:t>
            </a:r>
            <a:r>
              <a:rPr lang="en-US" altLang="zh-TW" sz="2000" dirty="0"/>
              <a:t>- </a:t>
            </a:r>
            <a:r>
              <a:rPr lang="zh-TW" altLang="en-US" sz="2000" dirty="0"/>
              <a:t>主題式研發：</a:t>
            </a:r>
            <a:r>
              <a:rPr lang="zh-TW" altLang="en-US" dirty="0"/>
              <a:t>智慧健康</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fld id="{EB4B8DE2-A4E8-46E4-8BBF-D75455EFF32C}" type="slidenum">
              <a:rPr lang="en-US" smtClean="0"/>
              <a:pPr/>
              <a:t>47</a:t>
            </a:fld>
            <a:endParaRPr lang="en-US" dirty="0"/>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補助對象</a:t>
            </a:r>
            <a:endParaRPr lang="en-US" b="1" dirty="0">
              <a:solidFill>
                <a:schemeClr val="bg1"/>
              </a:solidFill>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補助金額</a:t>
            </a:r>
            <a:endParaRPr lang="en-US" b="1" dirty="0">
              <a:solidFill>
                <a:schemeClr val="bg1"/>
              </a:solidFill>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補助重點</a:t>
            </a:r>
            <a:endParaRPr lang="en-US" b="1" dirty="0">
              <a:solidFill>
                <a:schemeClr val="bg1"/>
              </a:solidFill>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提案方向</a:t>
            </a:r>
            <a:endParaRPr lang="en-US" b="1" dirty="0">
              <a:solidFill>
                <a:schemeClr val="bg1"/>
              </a:solidFill>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計畫提交時程</a:t>
            </a:r>
            <a:endParaRPr lang="en-US" sz="1000" b="1" dirty="0">
              <a:solidFill>
                <a:schemeClr val="bg1"/>
              </a:solidFill>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建議開始準備</a:t>
            </a:r>
            <a:endParaRPr lang="en-US" sz="1000" b="1" dirty="0">
              <a:solidFill>
                <a:schemeClr val="bg1"/>
              </a:solidFill>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主辦單位</a:t>
            </a:r>
            <a:endParaRPr lang="en-US" sz="1000" b="1" dirty="0">
              <a:solidFill>
                <a:schemeClr val="bg1"/>
              </a:solidFill>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參考資料</a:t>
            </a:r>
            <a:endParaRPr lang="en-US" sz="1000" b="1" dirty="0">
              <a:solidFill>
                <a:schemeClr val="bg1"/>
              </a:solidFill>
            </a:endParaRPr>
          </a:p>
        </p:txBody>
      </p:sp>
      <p:sp>
        <p:nvSpPr>
          <p:cNvPr id="15" name="TextBox 14">
            <a:hlinkClick r:id="rId4" action="ppaction://hlinksldjump"/>
            <a:extLst>
              <a:ext uri="{FF2B5EF4-FFF2-40B4-BE49-F238E27FC236}">
                <a16:creationId xmlns:a16="http://schemas.microsoft.com/office/drawing/2014/main" id="{2BCC57FF-E536-46CA-9E80-45FCB0406CE7}"/>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 name="TextBox 4">
            <a:hlinkClick r:id="rId5" action="ppaction://hlinksldjump"/>
            <a:extLst>
              <a:ext uri="{FF2B5EF4-FFF2-40B4-BE49-F238E27FC236}">
                <a16:creationId xmlns:a16="http://schemas.microsoft.com/office/drawing/2014/main" id="{9BC7F8A7-FC10-7D65-57F8-AC6EF974D739}"/>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1805729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extLst>
              <p:ext uri="{D42A27DB-BD31-4B8C-83A1-F6EECF244321}">
                <p14:modId xmlns:p14="http://schemas.microsoft.com/office/powerpoint/2010/main" val="2882352242"/>
              </p:ext>
            </p:extLst>
          </p:nvPr>
        </p:nvGraphicFramePr>
        <p:xfrm>
          <a:off x="609599" y="1447132"/>
          <a:ext cx="9867698" cy="5019568"/>
        </p:xfrm>
        <a:graphic>
          <a:graphicData uri="http://schemas.openxmlformats.org/drawingml/2006/table">
            <a:tbl>
              <a:tblPr firstRow="1" bandRow="1">
                <a:tableStyleId>{5940675A-B579-460E-94D1-54222C63F5DA}</a:tableStyleId>
              </a:tblPr>
              <a:tblGrid>
                <a:gridCol w="2040468">
                  <a:extLst>
                    <a:ext uri="{9D8B030D-6E8A-4147-A177-3AD203B41FA5}">
                      <a16:colId xmlns:a16="http://schemas.microsoft.com/office/drawing/2014/main" val="270881897"/>
                    </a:ext>
                  </a:extLst>
                </a:gridCol>
                <a:gridCol w="7827230">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tx1"/>
                          </a:solidFill>
                          <a:effectLst/>
                          <a:latin typeface="+mn-lt"/>
                          <a:ea typeface="+mn-ea"/>
                          <a:cs typeface="+mn-cs"/>
                        </a:rPr>
                        <a:t>由</a:t>
                      </a:r>
                      <a:r>
                        <a:rPr lang="zh-TW" altLang="en-US" sz="1800" b="1" kern="1200" dirty="0">
                          <a:solidFill>
                            <a:srgbClr val="0070C0"/>
                          </a:solidFill>
                          <a:latin typeface="+mn-lt"/>
                          <a:ea typeface="+mn-ea"/>
                          <a:cs typeface="+mn-cs"/>
                        </a:rPr>
                        <a:t>餐飲業者</a:t>
                      </a:r>
                      <a:r>
                        <a:rPr lang="zh-TW" altLang="en-US" sz="1800" b="0" i="0" kern="1200" dirty="0">
                          <a:solidFill>
                            <a:schemeClr val="tx1"/>
                          </a:solidFill>
                          <a:effectLst/>
                          <a:latin typeface="+mn-lt"/>
                          <a:ea typeface="+mn-ea"/>
                          <a:cs typeface="+mn-cs"/>
                        </a:rPr>
                        <a:t>及</a:t>
                      </a:r>
                      <a:r>
                        <a:rPr lang="zh-TW" altLang="en-US" sz="1800" b="1" kern="1200" dirty="0">
                          <a:solidFill>
                            <a:srgbClr val="0070C0"/>
                          </a:solidFill>
                          <a:latin typeface="+mn-lt"/>
                          <a:ea typeface="+mn-ea"/>
                          <a:cs typeface="+mn-cs"/>
                        </a:rPr>
                        <a:t>大專校院</a:t>
                      </a:r>
                      <a:r>
                        <a:rPr lang="zh-TW" altLang="en-US" sz="1800" b="0" i="0" kern="1200" dirty="0">
                          <a:solidFill>
                            <a:schemeClr val="tx1"/>
                          </a:solidFill>
                          <a:effectLst/>
                          <a:latin typeface="+mn-lt"/>
                          <a:ea typeface="+mn-ea"/>
                          <a:cs typeface="+mn-cs"/>
                        </a:rPr>
                        <a:t>聯合</a:t>
                      </a:r>
                      <a:r>
                        <a:rPr lang="zh-TW" altLang="en-US" sz="1800" b="1" kern="1200" dirty="0">
                          <a:solidFill>
                            <a:srgbClr val="0070C0"/>
                          </a:solidFill>
                          <a:latin typeface="+mn-lt"/>
                          <a:ea typeface="+mn-ea"/>
                          <a:cs typeface="+mn-cs"/>
                        </a:rPr>
                        <a:t>資服業者</a:t>
                      </a:r>
                      <a:r>
                        <a:rPr lang="zh-TW" altLang="en-US" sz="1800" b="0" i="0" kern="1200" dirty="0">
                          <a:solidFill>
                            <a:schemeClr val="tx1"/>
                          </a:solidFill>
                          <a:effectLst/>
                          <a:latin typeface="+mn-lt"/>
                          <a:ea typeface="+mn-ea"/>
                          <a:cs typeface="+mn-cs"/>
                        </a:rPr>
                        <a:t>共同提案，以餐飲業者為主要提案者，且計畫場域應位於</a:t>
                      </a:r>
                      <a:r>
                        <a:rPr lang="zh-TW" altLang="en-US" sz="1800" b="1" i="0" kern="1200" dirty="0">
                          <a:solidFill>
                            <a:schemeClr val="tx1"/>
                          </a:solidFill>
                          <a:effectLst/>
                          <a:latin typeface="+mn-lt"/>
                          <a:ea typeface="+mn-ea"/>
                          <a:cs typeface="+mn-cs"/>
                        </a:rPr>
                        <a:t>嘉義、臺南、高雄、屏東</a:t>
                      </a:r>
                      <a:r>
                        <a:rPr lang="zh-TW" altLang="en-US" sz="1800" b="0" i="0" kern="1200" dirty="0">
                          <a:solidFill>
                            <a:schemeClr val="tx1"/>
                          </a:solidFill>
                          <a:effectLst/>
                          <a:latin typeface="+mn-lt"/>
                          <a:ea typeface="+mn-ea"/>
                          <a:cs typeface="+mn-cs"/>
                        </a:rPr>
                        <a:t>。</a:t>
                      </a:r>
                      <a:endParaRPr lang="en-US" altLang="zh-TW" sz="18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bg1">
                              <a:lumMod val="50000"/>
                            </a:schemeClr>
                          </a:solidFill>
                          <a:latin typeface="+mn-lt"/>
                          <a:ea typeface="+mn-ea"/>
                          <a:cs typeface="+mn-cs"/>
                        </a:rPr>
                        <a:t>餐飲業者：非屬銀行拒絕往來戶，淨值為正值，稅籍登記符合 餐飲（</a:t>
                      </a:r>
                      <a:r>
                        <a:rPr lang="en-US" altLang="zh-TW" sz="1200" kern="1200" dirty="0">
                          <a:solidFill>
                            <a:schemeClr val="bg1">
                              <a:lumMod val="50000"/>
                            </a:schemeClr>
                          </a:solidFill>
                          <a:latin typeface="+mn-lt"/>
                          <a:ea typeface="+mn-ea"/>
                          <a:cs typeface="+mn-cs"/>
                        </a:rPr>
                        <a:t>561-563</a:t>
                      </a:r>
                      <a:r>
                        <a:rPr lang="zh-TW" altLang="en-US" sz="1200" kern="1200" dirty="0">
                          <a:solidFill>
                            <a:schemeClr val="bg1">
                              <a:lumMod val="50000"/>
                            </a:schemeClr>
                          </a:solidFill>
                          <a:latin typeface="+mn-lt"/>
                          <a:ea typeface="+mn-ea"/>
                          <a:cs typeface="+mn-cs"/>
                        </a:rPr>
                        <a:t>）</a:t>
                      </a:r>
                      <a:r>
                        <a:rPr lang="en-US" altLang="zh-TW" sz="1200" kern="1200" dirty="0">
                          <a:solidFill>
                            <a:schemeClr val="bg1">
                              <a:lumMod val="50000"/>
                            </a:schemeClr>
                          </a:solidFill>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bg1">
                              <a:lumMod val="50000"/>
                            </a:schemeClr>
                          </a:solidFill>
                          <a:latin typeface="+mn-lt"/>
                          <a:ea typeface="+mn-ea"/>
                          <a:cs typeface="+mn-cs"/>
                        </a:rPr>
                        <a:t>大專校院：須為國科會之受補助機構，組成跨域研究團隊 </a:t>
                      </a:r>
                      <a:endParaRPr lang="en-US" altLang="zh-TW" sz="1200" kern="1200" dirty="0">
                        <a:solidFill>
                          <a:schemeClr val="bg1">
                            <a:lumMod val="50000"/>
                          </a:schemeClr>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bg1">
                              <a:lumMod val="50000"/>
                            </a:schemeClr>
                          </a:solidFill>
                          <a:latin typeface="+mn-lt"/>
                          <a:ea typeface="+mn-ea"/>
                          <a:cs typeface="+mn-cs"/>
                        </a:rPr>
                        <a:t>資服業者：營業項目包含資訊軟體服務業、資料處理服務業或電子資訊供應服務業 </a:t>
                      </a:r>
                      <a:endParaRPr lang="en-US" altLang="zh-TW" sz="12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85811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i="0" dirty="0">
                          <a:solidFill>
                            <a:srgbClr val="000000"/>
                          </a:solidFill>
                          <a:effectLst/>
                          <a:latin typeface="+mn-lt"/>
                        </a:rPr>
                        <a:t>餐飲業者：</a:t>
                      </a: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最高補助</a:t>
                      </a:r>
                      <a:r>
                        <a:rPr kumimoji="0" lang="en-US" altLang="zh-TW" sz="1800" b="0" i="0" u="none" strike="noStrike" kern="1200" cap="none" spc="0" normalizeH="0" baseline="0" noProof="0" dirty="0">
                          <a:ln>
                            <a:noFill/>
                          </a:ln>
                          <a:solidFill>
                            <a:srgbClr val="000000"/>
                          </a:solidFill>
                          <a:effectLst/>
                          <a:uLnTx/>
                          <a:uFillTx/>
                          <a:latin typeface="+mn-lt"/>
                          <a:ea typeface="+mn-ea"/>
                          <a:cs typeface="+mn-cs"/>
                        </a:rPr>
                        <a:t>50%</a:t>
                      </a: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a:t>
                      </a:r>
                      <a:r>
                        <a:rPr kumimoji="0" lang="zh-TW" altLang="en-US" sz="1800" b="1" i="0" u="none" strike="noStrike" kern="1200" cap="none" spc="0" normalizeH="0" baseline="0" noProof="0" dirty="0">
                          <a:ln>
                            <a:noFill/>
                          </a:ln>
                          <a:solidFill>
                            <a:srgbClr val="000000"/>
                          </a:solidFill>
                          <a:effectLst/>
                          <a:uLnTx/>
                          <a:uFillTx/>
                          <a:latin typeface="+mn-lt"/>
                          <a:ea typeface="+mn-ea"/>
                          <a:cs typeface="+mn-cs"/>
                        </a:rPr>
                        <a:t>上限</a:t>
                      </a:r>
                      <a:r>
                        <a:rPr kumimoji="0" lang="en-US" altLang="zh-TW" sz="1800" b="1" i="0" u="none" strike="noStrike" kern="1200" cap="none" spc="0" normalizeH="0" baseline="0" noProof="0" dirty="0">
                          <a:ln>
                            <a:noFill/>
                          </a:ln>
                          <a:solidFill>
                            <a:srgbClr val="000000"/>
                          </a:solidFill>
                          <a:effectLst/>
                          <a:uLnTx/>
                          <a:uFillTx/>
                          <a:latin typeface="+mn-lt"/>
                          <a:ea typeface="+mn-ea"/>
                          <a:cs typeface="+mn-cs"/>
                        </a:rPr>
                        <a:t>NT$500</a:t>
                      </a:r>
                      <a:r>
                        <a:rPr kumimoji="0" lang="zh-TW" altLang="en-US" sz="1800" b="1" i="0" u="none" strike="noStrike" kern="1200" cap="none" spc="0" normalizeH="0" baseline="0" noProof="0" dirty="0">
                          <a:ln>
                            <a:noFill/>
                          </a:ln>
                          <a:solidFill>
                            <a:srgbClr val="000000"/>
                          </a:solidFill>
                          <a:effectLst/>
                          <a:uLnTx/>
                          <a:uFillTx/>
                          <a:latin typeface="+mn-lt"/>
                          <a:ea typeface="+mn-ea"/>
                          <a:cs typeface="+mn-cs"/>
                        </a:rPr>
                        <a:t>萬</a:t>
                      </a:r>
                      <a:endParaRPr lang="en-US" altLang="zh-TW" sz="1400" b="1" i="0" dirty="0">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i="0" dirty="0">
                          <a:solidFill>
                            <a:srgbClr val="000000"/>
                          </a:solidFill>
                          <a:effectLst/>
                          <a:latin typeface="+mn-lt"/>
                        </a:rPr>
                        <a:t>大專校院：</a:t>
                      </a:r>
                      <a:r>
                        <a:rPr lang="zh-TW" altLang="en-US" sz="1400" dirty="0">
                          <a:latin typeface="+mn-lt"/>
                        </a:rPr>
                        <a:t>由提案餐飲業者共同於計畫書提出申請，依審查結果由國科會補助，</a:t>
                      </a:r>
                      <a:r>
                        <a:rPr kumimoji="0" lang="zh-TW" altLang="en-US" sz="1800" b="1" i="0" u="none" strike="noStrike" kern="1200" cap="none" spc="0" normalizeH="0" baseline="0" dirty="0">
                          <a:ln>
                            <a:noFill/>
                          </a:ln>
                          <a:solidFill>
                            <a:srgbClr val="000000"/>
                          </a:solidFill>
                          <a:effectLst/>
                          <a:uLnTx/>
                          <a:uFillTx/>
                          <a:latin typeface="+mn-lt"/>
                          <a:ea typeface="+mn-ea"/>
                          <a:cs typeface="+mn-cs"/>
                        </a:rPr>
                        <a:t>上限</a:t>
                      </a:r>
                      <a:r>
                        <a:rPr kumimoji="0" lang="en-US" altLang="zh-TW" sz="1800" b="1" i="0" u="none" strike="noStrike" kern="1200" cap="none" spc="0" normalizeH="0" baseline="0" dirty="0">
                          <a:ln>
                            <a:noFill/>
                          </a:ln>
                          <a:solidFill>
                            <a:srgbClr val="000000"/>
                          </a:solidFill>
                          <a:effectLst/>
                          <a:uLnTx/>
                          <a:uFillTx/>
                          <a:latin typeface="+mn-lt"/>
                          <a:ea typeface="+mn-ea"/>
                          <a:cs typeface="+mn-cs"/>
                        </a:rPr>
                        <a:t>$750</a:t>
                      </a:r>
                      <a:r>
                        <a:rPr kumimoji="0" lang="zh-TW" altLang="en-US" sz="1800" b="1" i="0" u="none" strike="noStrike" kern="1200" cap="none" spc="0" normalizeH="0" baseline="0" dirty="0">
                          <a:ln>
                            <a:noFill/>
                          </a:ln>
                          <a:solidFill>
                            <a:srgbClr val="000000"/>
                          </a:solidFill>
                          <a:effectLst/>
                          <a:uLnTx/>
                          <a:uFillTx/>
                          <a:latin typeface="+mn-lt"/>
                          <a:ea typeface="+mn-ea"/>
                          <a:cs typeface="+mn-cs"/>
                        </a:rPr>
                        <a:t>萬</a:t>
                      </a:r>
                      <a:endParaRPr kumimoji="0" lang="en-US" altLang="zh-TW" sz="1800" b="1" i="0" u="none" strike="noStrike" kern="1200" cap="none" spc="0" normalizeH="0" baseline="0" dirty="0">
                        <a:ln>
                          <a:noFill/>
                        </a:ln>
                        <a:solidFill>
                          <a:srgbClr val="000000"/>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0" i="0" dirty="0">
                          <a:solidFill>
                            <a:srgbClr val="000000"/>
                          </a:solidFill>
                          <a:effectLst/>
                          <a:latin typeface="+mn-lt"/>
                        </a:rPr>
                        <a:t>以</a:t>
                      </a:r>
                      <a:r>
                        <a:rPr lang="en-US" altLang="zh-TW" sz="1600" b="1" i="0" dirty="0">
                          <a:solidFill>
                            <a:srgbClr val="FF0000"/>
                          </a:solidFill>
                          <a:effectLst/>
                          <a:latin typeface="+mn-lt"/>
                        </a:rPr>
                        <a:t>AI</a:t>
                      </a:r>
                      <a:r>
                        <a:rPr lang="zh-TW" altLang="en-US" sz="1600" b="1" i="0" dirty="0">
                          <a:solidFill>
                            <a:srgbClr val="FF0000"/>
                          </a:solidFill>
                          <a:effectLst/>
                          <a:latin typeface="+mn-lt"/>
                        </a:rPr>
                        <a:t>技術驅動餐飲產業</a:t>
                      </a:r>
                      <a:r>
                        <a:rPr lang="zh-TW" altLang="en-US" sz="1600" b="0" i="0" dirty="0">
                          <a:solidFill>
                            <a:srgbClr val="000000"/>
                          </a:solidFill>
                          <a:effectLst/>
                          <a:latin typeface="+mn-lt"/>
                        </a:rPr>
                        <a:t>智慧數位轉型，鏈結學研與產業資源，優化場域應用服務品質、提升營運效率、降低人力與管理成本，並促進創新商業模式，帶動大南方地區產業發展，形成具擴散性的商業服務業</a:t>
                      </a:r>
                      <a:r>
                        <a:rPr lang="en-US" altLang="zh-TW" sz="1600" b="0" i="0" dirty="0">
                          <a:solidFill>
                            <a:srgbClr val="000000"/>
                          </a:solidFill>
                          <a:effectLst/>
                          <a:latin typeface="+mn-lt"/>
                        </a:rPr>
                        <a:t>AI</a:t>
                      </a:r>
                      <a:r>
                        <a:rPr lang="zh-TW" altLang="en-US" sz="1600" b="0" i="0" dirty="0">
                          <a:solidFill>
                            <a:srgbClr val="000000"/>
                          </a:solidFill>
                          <a:effectLst/>
                          <a:latin typeface="+mn-lt"/>
                        </a:rPr>
                        <a:t>產業生態系，提升區域競爭力。 </a:t>
                      </a:r>
                      <a:endParaRPr lang="en-US" altLang="zh-TW" sz="1600"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l">
                        <a:buAutoNum type="arabicPeriod"/>
                      </a:pPr>
                      <a:r>
                        <a:rPr lang="zh-TW" altLang="en-US" sz="1400" b="1" i="0" dirty="0">
                          <a:solidFill>
                            <a:srgbClr val="000000"/>
                          </a:solidFill>
                          <a:effectLst/>
                          <a:latin typeface="+mn-lt"/>
                        </a:rPr>
                        <a:t>製作端</a:t>
                      </a:r>
                      <a:r>
                        <a:rPr lang="zh-TW" altLang="en-US" sz="1400" b="0" i="0" dirty="0">
                          <a:solidFill>
                            <a:srgbClr val="000000"/>
                          </a:solidFill>
                          <a:effectLst/>
                          <a:latin typeface="+mn-lt"/>
                        </a:rPr>
                        <a:t>：</a:t>
                      </a:r>
                      <a:r>
                        <a:rPr lang="en-US" altLang="zh-TW" sz="1400" b="1" i="0" dirty="0">
                          <a:solidFill>
                            <a:srgbClr val="FF0000"/>
                          </a:solidFill>
                          <a:effectLst/>
                          <a:latin typeface="+mn-lt"/>
                        </a:rPr>
                        <a:t>AI</a:t>
                      </a:r>
                      <a:r>
                        <a:rPr lang="zh-TW" altLang="en-US" sz="1400" b="1" i="0" dirty="0">
                          <a:solidFill>
                            <a:srgbClr val="FF0000"/>
                          </a:solidFill>
                          <a:effectLst/>
                          <a:latin typeface="+mn-lt"/>
                        </a:rPr>
                        <a:t>餐食供應 </a:t>
                      </a:r>
                      <a:r>
                        <a:rPr lang="en-US" altLang="zh-TW" sz="1400" b="0" i="0" dirty="0">
                          <a:solidFill>
                            <a:srgbClr val="000000"/>
                          </a:solidFill>
                          <a:effectLst/>
                          <a:latin typeface="+mn-lt"/>
                        </a:rPr>
                        <a:t>- </a:t>
                      </a:r>
                      <a:r>
                        <a:rPr lang="zh-TW" altLang="en-US" sz="1400" b="0" i="0" dirty="0">
                          <a:solidFill>
                            <a:srgbClr val="000000"/>
                          </a:solidFill>
                          <a:effectLst/>
                          <a:latin typeface="+mn-lt"/>
                        </a:rPr>
                        <a:t>包含食材採購、庫存管理、菜單設計、廚房生產及餐食供應等，應用</a:t>
                      </a:r>
                      <a:r>
                        <a:rPr lang="en-US" altLang="zh-TW" sz="1400" b="0" i="0" dirty="0">
                          <a:solidFill>
                            <a:srgbClr val="000000"/>
                          </a:solidFill>
                          <a:effectLst/>
                          <a:latin typeface="+mn-lt"/>
                        </a:rPr>
                        <a:t>AI</a:t>
                      </a:r>
                      <a:r>
                        <a:rPr lang="zh-TW" altLang="en-US" sz="1400" b="0" i="0" dirty="0">
                          <a:solidFill>
                            <a:srgbClr val="000000"/>
                          </a:solidFill>
                          <a:effectLst/>
                          <a:latin typeface="+mn-lt"/>
                        </a:rPr>
                        <a:t>技術解決供餐流程問題，以優化餐飲供應鏈與製作流程 </a:t>
                      </a:r>
                      <a:endParaRPr lang="en-US" altLang="zh-TW" sz="1400" b="0" i="0" dirty="0">
                        <a:solidFill>
                          <a:srgbClr val="000000"/>
                        </a:solidFill>
                        <a:effectLst/>
                        <a:latin typeface="+mn-lt"/>
                      </a:endParaRPr>
                    </a:p>
                    <a:p>
                      <a:pPr marL="342900" indent="-342900" algn="l">
                        <a:buAutoNum type="arabicPeriod"/>
                      </a:pPr>
                      <a:r>
                        <a:rPr lang="zh-TW" altLang="en-US" sz="1400" b="1" i="0" dirty="0">
                          <a:solidFill>
                            <a:srgbClr val="000000"/>
                          </a:solidFill>
                          <a:effectLst/>
                          <a:latin typeface="+mn-lt"/>
                        </a:rPr>
                        <a:t>門店端</a:t>
                      </a:r>
                      <a:r>
                        <a:rPr lang="zh-TW" altLang="en-US" sz="1400" b="0" i="0" dirty="0">
                          <a:solidFill>
                            <a:srgbClr val="000000"/>
                          </a:solidFill>
                          <a:effectLst/>
                          <a:latin typeface="+mn-lt"/>
                        </a:rPr>
                        <a:t>：</a:t>
                      </a:r>
                      <a:r>
                        <a:rPr lang="en-US" altLang="zh-TW" sz="1400" b="1" i="0" kern="1200" dirty="0">
                          <a:solidFill>
                            <a:srgbClr val="FF0000"/>
                          </a:solidFill>
                          <a:effectLst/>
                          <a:latin typeface="+mn-lt"/>
                          <a:ea typeface="+mn-ea"/>
                          <a:cs typeface="+mn-cs"/>
                        </a:rPr>
                        <a:t>AI</a:t>
                      </a:r>
                      <a:r>
                        <a:rPr lang="zh-TW" altLang="en-US" sz="1400" b="1" i="0" kern="1200" dirty="0">
                          <a:solidFill>
                            <a:srgbClr val="FF0000"/>
                          </a:solidFill>
                          <a:effectLst/>
                          <a:latin typeface="+mn-lt"/>
                          <a:ea typeface="+mn-ea"/>
                          <a:cs typeface="+mn-cs"/>
                        </a:rPr>
                        <a:t>門店管理 </a:t>
                      </a:r>
                      <a:r>
                        <a:rPr lang="en-US" altLang="zh-TW" sz="1400" b="0" i="0" dirty="0">
                          <a:solidFill>
                            <a:srgbClr val="000000"/>
                          </a:solidFill>
                          <a:effectLst/>
                          <a:latin typeface="+mn-lt"/>
                        </a:rPr>
                        <a:t>- </a:t>
                      </a:r>
                      <a:r>
                        <a:rPr lang="zh-TW" altLang="en-US" sz="1400" b="0" i="0" dirty="0">
                          <a:solidFill>
                            <a:srgbClr val="000000"/>
                          </a:solidFill>
                          <a:effectLst/>
                          <a:latin typeface="+mn-lt"/>
                        </a:rPr>
                        <a:t>包含門市營運、巡檢管理、人力排班與外送調度等，應用</a:t>
                      </a:r>
                      <a:r>
                        <a:rPr lang="en-US" altLang="zh-TW" sz="1400" b="0" i="0" dirty="0">
                          <a:solidFill>
                            <a:srgbClr val="000000"/>
                          </a:solidFill>
                          <a:effectLst/>
                          <a:latin typeface="+mn-lt"/>
                        </a:rPr>
                        <a:t>AI</a:t>
                      </a:r>
                      <a:r>
                        <a:rPr lang="zh-TW" altLang="en-US" sz="1400" b="0" i="0" dirty="0">
                          <a:solidFill>
                            <a:srgbClr val="000000"/>
                          </a:solidFill>
                          <a:effectLst/>
                          <a:latin typeface="+mn-lt"/>
                        </a:rPr>
                        <a:t>技術解決門店管理問題，以提升管理效率 </a:t>
                      </a:r>
                      <a:endParaRPr lang="en-US" altLang="zh-TW" sz="1400" b="0" i="0" dirty="0">
                        <a:solidFill>
                          <a:srgbClr val="000000"/>
                        </a:solidFill>
                        <a:effectLst/>
                        <a:latin typeface="+mn-lt"/>
                      </a:endParaRPr>
                    </a:p>
                    <a:p>
                      <a:pPr marL="342900" indent="-342900" algn="l">
                        <a:buAutoNum type="arabicPeriod"/>
                      </a:pPr>
                      <a:r>
                        <a:rPr lang="zh-TW" altLang="en-US" sz="1400" b="1" i="0" dirty="0">
                          <a:solidFill>
                            <a:srgbClr val="000000"/>
                          </a:solidFill>
                          <a:effectLst/>
                          <a:latin typeface="+mn-lt"/>
                        </a:rPr>
                        <a:t>顧客端</a:t>
                      </a:r>
                      <a:r>
                        <a:rPr lang="zh-TW" altLang="en-US" sz="1400" b="0" i="0" dirty="0">
                          <a:solidFill>
                            <a:srgbClr val="000000"/>
                          </a:solidFill>
                          <a:effectLst/>
                          <a:latin typeface="+mn-lt"/>
                        </a:rPr>
                        <a:t>：</a:t>
                      </a:r>
                      <a:r>
                        <a:rPr lang="en-US" altLang="zh-TW" sz="1400" b="1" i="0" kern="1200" dirty="0">
                          <a:solidFill>
                            <a:srgbClr val="FF0000"/>
                          </a:solidFill>
                          <a:effectLst/>
                          <a:latin typeface="+mn-lt"/>
                          <a:ea typeface="+mn-ea"/>
                          <a:cs typeface="+mn-cs"/>
                        </a:rPr>
                        <a:t>AI</a:t>
                      </a:r>
                      <a:r>
                        <a:rPr lang="zh-TW" altLang="en-US" sz="1400" b="1" i="0" kern="1200" dirty="0">
                          <a:solidFill>
                            <a:srgbClr val="FF0000"/>
                          </a:solidFill>
                          <a:effectLst/>
                          <a:latin typeface="+mn-lt"/>
                          <a:ea typeface="+mn-ea"/>
                          <a:cs typeface="+mn-cs"/>
                        </a:rPr>
                        <a:t>精準顧客經營 </a:t>
                      </a:r>
                      <a:r>
                        <a:rPr lang="en-US" altLang="zh-TW" sz="1400" b="0" i="0" dirty="0">
                          <a:solidFill>
                            <a:srgbClr val="000000"/>
                          </a:solidFill>
                          <a:effectLst/>
                          <a:latin typeface="+mn-lt"/>
                        </a:rPr>
                        <a:t>- </a:t>
                      </a:r>
                      <a:r>
                        <a:rPr lang="zh-TW" altLang="en-US" sz="1400" b="0" i="0" dirty="0">
                          <a:solidFill>
                            <a:srgbClr val="000000"/>
                          </a:solidFill>
                          <a:effectLst/>
                          <a:latin typeface="+mn-lt"/>
                        </a:rPr>
                        <a:t>包含市場趨勢、顧客需求、會員管理、個性化推薦、行銷與優惠推播等，應用</a:t>
                      </a:r>
                      <a:r>
                        <a:rPr lang="en-US" altLang="zh-TW" sz="1400" b="0" i="0" dirty="0">
                          <a:solidFill>
                            <a:srgbClr val="000000"/>
                          </a:solidFill>
                          <a:effectLst/>
                          <a:latin typeface="+mn-lt"/>
                        </a:rPr>
                        <a:t>AI</a:t>
                      </a:r>
                      <a:r>
                        <a:rPr lang="zh-TW" altLang="en-US" sz="1400" b="0" i="0" dirty="0">
                          <a:solidFill>
                            <a:srgbClr val="000000"/>
                          </a:solidFill>
                          <a:effectLst/>
                          <a:latin typeface="+mn-lt"/>
                        </a:rPr>
                        <a:t>技術精準掌握客群，以提升顧客終身價值與品牌黏著度 </a:t>
                      </a:r>
                      <a:endParaRPr lang="en-US" altLang="zh-TW" sz="1400" b="0" i="0" dirty="0">
                        <a:solidFill>
                          <a:srgbClr val="000000"/>
                        </a:solidFill>
                        <a:effectLst/>
                        <a:latin typeface="+mn-lt"/>
                      </a:endParaRPr>
                    </a:p>
                    <a:p>
                      <a:pPr marL="0" indent="0" algn="l">
                        <a:buNone/>
                      </a:pPr>
                      <a:endParaRPr lang="en-US" altLang="zh-TW" sz="1400" b="0" i="0" kern="1200" dirty="0">
                        <a:solidFill>
                          <a:srgbClr val="000000"/>
                        </a:solidFill>
                        <a:effectLst/>
                        <a:latin typeface="+mn-lt"/>
                        <a:ea typeface="+mn-ea"/>
                        <a:cs typeface="+mn-cs"/>
                      </a:endParaRPr>
                    </a:p>
                    <a:p>
                      <a:pPr marL="0" indent="0" algn="l">
                        <a:buNone/>
                      </a:pPr>
                      <a:r>
                        <a:rPr lang="zh-TW" altLang="en-US" sz="1400" b="1" i="0" kern="1200" dirty="0">
                          <a:solidFill>
                            <a:srgbClr val="000000"/>
                          </a:solidFill>
                          <a:effectLst/>
                          <a:latin typeface="+mn-lt"/>
                          <a:ea typeface="+mn-ea"/>
                          <a:cs typeface="+mn-cs"/>
                        </a:rPr>
                        <a:t>關鍵績效要求</a:t>
                      </a:r>
                      <a:r>
                        <a:rPr lang="zh-TW" altLang="en-US" sz="1200" kern="1200" dirty="0">
                          <a:solidFill>
                            <a:schemeClr val="bg1">
                              <a:lumMod val="50000"/>
                            </a:schemeClr>
                          </a:solidFill>
                          <a:latin typeface="+mn-lt"/>
                          <a:ea typeface="+mn-ea"/>
                          <a:cs typeface="+mn-cs"/>
                        </a:rPr>
                        <a:t>： </a:t>
                      </a:r>
                      <a:r>
                        <a:rPr lang="en-US" altLang="zh-TW" sz="1200" kern="1200" dirty="0">
                          <a:solidFill>
                            <a:schemeClr val="bg1">
                              <a:lumMod val="50000"/>
                            </a:schemeClr>
                          </a:solidFill>
                          <a:latin typeface="+mn-lt"/>
                          <a:ea typeface="+mn-ea"/>
                          <a:cs typeface="+mn-cs"/>
                        </a:rPr>
                        <a:t>1) </a:t>
                      </a:r>
                      <a:r>
                        <a:rPr lang="zh-TW" altLang="en-US" sz="1200" kern="1200" dirty="0">
                          <a:solidFill>
                            <a:schemeClr val="bg1">
                              <a:lumMod val="50000"/>
                            </a:schemeClr>
                          </a:solidFill>
                          <a:latin typeface="+mn-lt"/>
                          <a:ea typeface="+mn-ea"/>
                          <a:cs typeface="+mn-cs"/>
                        </a:rPr>
                        <a:t>服務效率提升至少</a:t>
                      </a:r>
                      <a:r>
                        <a:rPr lang="en-US" altLang="zh-TW" sz="1200" kern="1200" dirty="0">
                          <a:solidFill>
                            <a:schemeClr val="bg1">
                              <a:lumMod val="50000"/>
                            </a:schemeClr>
                          </a:solidFill>
                          <a:latin typeface="+mn-lt"/>
                          <a:ea typeface="+mn-ea"/>
                          <a:cs typeface="+mn-cs"/>
                        </a:rPr>
                        <a:t>20% </a:t>
                      </a:r>
                      <a:r>
                        <a:rPr lang="zh-TW" altLang="en-US" sz="1200" kern="1200" dirty="0">
                          <a:solidFill>
                            <a:schemeClr val="bg1">
                              <a:lumMod val="50000"/>
                            </a:schemeClr>
                          </a:solidFill>
                          <a:latin typeface="+mn-lt"/>
                          <a:ea typeface="+mn-ea"/>
                          <a:cs typeface="+mn-cs"/>
                        </a:rPr>
                        <a:t>     </a:t>
                      </a:r>
                      <a:r>
                        <a:rPr lang="en-US" altLang="zh-TW" sz="1200" kern="1200" dirty="0">
                          <a:solidFill>
                            <a:schemeClr val="bg1">
                              <a:lumMod val="50000"/>
                            </a:schemeClr>
                          </a:solidFill>
                          <a:latin typeface="+mn-lt"/>
                          <a:ea typeface="+mn-ea"/>
                          <a:cs typeface="+mn-cs"/>
                        </a:rPr>
                        <a:t>2) </a:t>
                      </a:r>
                      <a:r>
                        <a:rPr lang="zh-TW" altLang="en-US" sz="1200" kern="1200" dirty="0">
                          <a:solidFill>
                            <a:schemeClr val="bg1">
                              <a:lumMod val="50000"/>
                            </a:schemeClr>
                          </a:solidFill>
                          <a:latin typeface="+mn-lt"/>
                          <a:ea typeface="+mn-ea"/>
                          <a:cs typeface="+mn-cs"/>
                        </a:rPr>
                        <a:t>營業額提升至少</a:t>
                      </a:r>
                      <a:r>
                        <a:rPr lang="en-US" altLang="zh-TW" sz="1200" kern="1200" dirty="0">
                          <a:solidFill>
                            <a:schemeClr val="bg1">
                              <a:lumMod val="50000"/>
                            </a:schemeClr>
                          </a:solidFill>
                          <a:latin typeface="+mn-lt"/>
                          <a:ea typeface="+mn-ea"/>
                          <a:cs typeface="+mn-cs"/>
                        </a:rPr>
                        <a:t>10% </a:t>
                      </a:r>
                      <a:r>
                        <a:rPr lang="zh-TW" altLang="en-US" sz="1200" kern="1200" dirty="0">
                          <a:solidFill>
                            <a:schemeClr val="bg1">
                              <a:lumMod val="50000"/>
                            </a:schemeClr>
                          </a:solidFill>
                          <a:latin typeface="+mn-lt"/>
                          <a:ea typeface="+mn-ea"/>
                          <a:cs typeface="+mn-cs"/>
                        </a:rPr>
                        <a:t>         </a:t>
                      </a:r>
                      <a:r>
                        <a:rPr lang="en-US" altLang="zh-TW" sz="1200" kern="1200" dirty="0">
                          <a:solidFill>
                            <a:schemeClr val="bg1">
                              <a:lumMod val="50000"/>
                            </a:schemeClr>
                          </a:solidFill>
                          <a:latin typeface="+mn-lt"/>
                          <a:ea typeface="+mn-ea"/>
                          <a:cs typeface="+mn-cs"/>
                        </a:rPr>
                        <a:t>3) </a:t>
                      </a:r>
                      <a:r>
                        <a:rPr lang="zh-TW" altLang="en-US" sz="1200" kern="1200" dirty="0">
                          <a:solidFill>
                            <a:schemeClr val="bg1">
                              <a:lumMod val="50000"/>
                            </a:schemeClr>
                          </a:solidFill>
                          <a:latin typeface="+mn-lt"/>
                          <a:ea typeface="+mn-ea"/>
                          <a:cs typeface="+mn-cs"/>
                        </a:rPr>
                        <a:t>衍生投增資額至少新臺幣</a:t>
                      </a:r>
                      <a:r>
                        <a:rPr lang="en-US" altLang="zh-TW" sz="1200" kern="1200" dirty="0">
                          <a:solidFill>
                            <a:schemeClr val="bg1">
                              <a:lumMod val="50000"/>
                            </a:schemeClr>
                          </a:solidFill>
                          <a:latin typeface="+mn-lt"/>
                          <a:ea typeface="+mn-ea"/>
                          <a:cs typeface="+mn-cs"/>
                        </a:rPr>
                        <a:t>500</a:t>
                      </a:r>
                      <a:r>
                        <a:rPr lang="zh-TW" altLang="en-US" sz="1200" kern="1200" dirty="0">
                          <a:solidFill>
                            <a:schemeClr val="bg1">
                              <a:lumMod val="50000"/>
                            </a:schemeClr>
                          </a:solidFill>
                          <a:latin typeface="+mn-lt"/>
                          <a:ea typeface="+mn-ea"/>
                          <a:cs typeface="+mn-cs"/>
                        </a:rPr>
                        <a:t>萬元 </a:t>
                      </a:r>
                      <a:endParaRPr lang="en-US" altLang="zh-TW" sz="1200" kern="1200" dirty="0">
                        <a:solidFill>
                          <a:schemeClr val="bg1">
                            <a:lumMod val="50000"/>
                          </a:schemeClr>
                        </a:solidFill>
                        <a:latin typeface="+mn-lt"/>
                        <a:ea typeface="+mn-ea"/>
                        <a:cs typeface="+mn-cs"/>
                      </a:endParaRPr>
                    </a:p>
                    <a:p>
                      <a:pPr marL="0" indent="0" algn="l">
                        <a:buNone/>
                      </a:pPr>
                      <a:r>
                        <a:rPr lang="zh-TW" altLang="en-US" sz="1200" kern="1200" dirty="0">
                          <a:solidFill>
                            <a:schemeClr val="bg1">
                              <a:lumMod val="50000"/>
                            </a:schemeClr>
                          </a:solidFill>
                          <a:latin typeface="+mn-lt"/>
                          <a:ea typeface="+mn-ea"/>
                          <a:cs typeface="+mn-cs"/>
                        </a:rPr>
                        <a:t>                                </a:t>
                      </a:r>
                      <a:r>
                        <a:rPr lang="en-US" altLang="zh-TW" sz="1200" kern="1200" dirty="0">
                          <a:solidFill>
                            <a:schemeClr val="bg1">
                              <a:lumMod val="50000"/>
                            </a:schemeClr>
                          </a:solidFill>
                          <a:latin typeface="+mn-lt"/>
                          <a:ea typeface="+mn-ea"/>
                          <a:cs typeface="+mn-cs"/>
                        </a:rPr>
                        <a:t>4) </a:t>
                      </a:r>
                      <a:r>
                        <a:rPr lang="zh-TW" altLang="en-US" sz="1200" kern="1200" dirty="0">
                          <a:solidFill>
                            <a:schemeClr val="bg1">
                              <a:lumMod val="50000"/>
                            </a:schemeClr>
                          </a:solidFill>
                          <a:latin typeface="+mn-lt"/>
                          <a:ea typeface="+mn-ea"/>
                          <a:cs typeface="+mn-cs"/>
                        </a:rPr>
                        <a:t>自訂永續指標                      </a:t>
                      </a:r>
                      <a:r>
                        <a:rPr lang="en-US" altLang="zh-TW" sz="1200" kern="1200" dirty="0">
                          <a:solidFill>
                            <a:schemeClr val="bg1">
                              <a:lumMod val="50000"/>
                            </a:schemeClr>
                          </a:solidFill>
                          <a:latin typeface="+mn-lt"/>
                          <a:ea typeface="+mn-ea"/>
                          <a:cs typeface="+mn-cs"/>
                        </a:rPr>
                        <a:t>5) </a:t>
                      </a:r>
                      <a:r>
                        <a:rPr lang="zh-TW" altLang="en-US" sz="1200" kern="1200" dirty="0">
                          <a:solidFill>
                            <a:schemeClr val="bg1">
                              <a:lumMod val="50000"/>
                            </a:schemeClr>
                          </a:solidFill>
                          <a:latin typeface="+mn-lt"/>
                          <a:ea typeface="+mn-ea"/>
                          <a:cs typeface="+mn-cs"/>
                        </a:rPr>
                        <a:t>大專校院須自訂計畫參與人才培育人數</a:t>
                      </a:r>
                      <a:endParaRPr lang="en-US" sz="12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2987155998"/>
              </p:ext>
            </p:extLst>
          </p:nvPr>
        </p:nvGraphicFramePr>
        <p:xfrm>
          <a:off x="10477296" y="323818"/>
          <a:ext cx="1516039" cy="3610856"/>
        </p:xfrm>
        <a:graphic>
          <a:graphicData uri="http://schemas.openxmlformats.org/drawingml/2006/table">
            <a:tbl>
              <a:tblPr firstRow="1" bandRow="1">
                <a:tableStyleId>{5940675A-B579-460E-94D1-54222C63F5DA}</a:tableStyleId>
              </a:tblPr>
              <a:tblGrid>
                <a:gridCol w="151603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sz="1050" b="1" dirty="0">
                          <a:solidFill>
                            <a:schemeClr val="tx1"/>
                          </a:solidFill>
                        </a:rPr>
                        <a:t>2025/4/2 </a:t>
                      </a:r>
                      <a:r>
                        <a:rPr lang="en-US" sz="1050" b="1" dirty="0">
                          <a:solidFill>
                            <a:srgbClr val="FF0000"/>
                          </a:solidFill>
                        </a:rPr>
                        <a:t>~ 5/6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即日起</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fontAlgn="t"/>
                      <a:r>
                        <a:rPr lang="zh-TW" altLang="en-US" sz="1050" kern="1200" dirty="0">
                          <a:solidFill>
                            <a:schemeClr val="tx1"/>
                          </a:solidFill>
                          <a:latin typeface="+mn-lt"/>
                          <a:ea typeface="+mn-ea"/>
                          <a:cs typeface="+mn-cs"/>
                        </a:rPr>
                        <a:t>經濟部商業發展署</a:t>
                      </a:r>
                      <a:endParaRPr lang="en-US" altLang="zh-TW" sz="1050" kern="1200" dirty="0">
                        <a:solidFill>
                          <a:schemeClr val="tx1"/>
                        </a:solidFill>
                        <a:latin typeface="+mn-lt"/>
                        <a:ea typeface="+mn-ea"/>
                        <a:cs typeface="+mn-cs"/>
                      </a:endParaRPr>
                    </a:p>
                    <a:p>
                      <a:pPr algn="ctr" fontAlgn="t"/>
                      <a:r>
                        <a:rPr lang="zh-TW" altLang="en-US" sz="1050" kern="1200" dirty="0">
                          <a:solidFill>
                            <a:schemeClr val="tx1"/>
                          </a:solidFill>
                          <a:latin typeface="+mn-lt"/>
                          <a:ea typeface="+mn-ea"/>
                          <a:cs typeface="+mn-cs"/>
                        </a:rPr>
                        <a:t>國家科學及技術委員會</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100" dirty="0">
                          <a:latin typeface="Microsoft JhengHei" panose="020B0604030504040204" pitchFamily="34" charset="-120"/>
                          <a:ea typeface="Microsoft JhengHei" panose="020B0604030504040204" pitchFamily="34" charset="-120"/>
                          <a:hlinkClick r:id="rId3"/>
                        </a:rPr>
                        <a:t>申請須知</a:t>
                      </a:r>
                      <a:endParaRPr lang="en-US" altLang="zh-TW" sz="1100" dirty="0">
                        <a:latin typeface="Microsoft JhengHei" panose="020B0604030504040204" pitchFamily="34" charset="-120"/>
                        <a:ea typeface="Microsoft JhengHei" panose="020B0604030504040204" pitchFamily="34" charset="-120"/>
                      </a:endParaRPr>
                    </a:p>
                    <a:p>
                      <a:pPr algn="ctr"/>
                      <a:endParaRPr lang="en-US" altLang="zh-TW" sz="400" dirty="0">
                        <a:latin typeface="Microsoft JhengHei" panose="020B0604030504040204" pitchFamily="34" charset="-120"/>
                        <a:ea typeface="Microsoft JhengHei" panose="020B0604030504040204" pitchFamily="34" charset="-120"/>
                      </a:endParaRPr>
                    </a:p>
                    <a:p>
                      <a:pPr lvl="0" algn="ctr"/>
                      <a:r>
                        <a:rPr lang="zh-TW" altLang="en-US" sz="1100" dirty="0">
                          <a:latin typeface="Microsoft JhengHei" panose="020B0604030504040204" pitchFamily="34" charset="-120"/>
                          <a:ea typeface="Microsoft JhengHei" panose="020B0604030504040204" pitchFamily="34" charset="-120"/>
                          <a:hlinkClick r:id="rId4"/>
                        </a:rPr>
                        <a:t>計畫說明會</a:t>
                      </a:r>
                      <a:endParaRPr lang="en-US" altLang="zh-TW" sz="1100" dirty="0">
                        <a:latin typeface="Microsoft JhengHei" panose="020B0604030504040204" pitchFamily="34" charset="-120"/>
                        <a:ea typeface="Microsoft JhengHei" panose="020B0604030504040204" pitchFamily="34" charset="-120"/>
                      </a:endParaRPr>
                    </a:p>
                    <a:p>
                      <a:pPr lvl="0" algn="ctr"/>
                      <a:br>
                        <a:rPr lang="en-US" altLang="zh-TW" sz="500" dirty="0">
                          <a:latin typeface="Microsoft JhengHei" panose="020B0604030504040204" pitchFamily="34" charset="-120"/>
                          <a:ea typeface="Microsoft JhengHei" panose="020B0604030504040204" pitchFamily="34" charset="-120"/>
                        </a:rPr>
                      </a:br>
                      <a:r>
                        <a:rPr lang="en-US" altLang="zh-TW" sz="1050" kern="1200" dirty="0">
                          <a:solidFill>
                            <a:schemeClr val="bg1">
                              <a:lumMod val="50000"/>
                            </a:schemeClr>
                          </a:solidFill>
                          <a:latin typeface="+mn-lt"/>
                          <a:ea typeface="+mn-ea"/>
                          <a:cs typeface="+mn-cs"/>
                        </a:rPr>
                        <a:t>4/11 </a:t>
                      </a:r>
                      <a:r>
                        <a:rPr lang="zh-TW" altLang="en-US" sz="1050" kern="1200" dirty="0">
                          <a:solidFill>
                            <a:schemeClr val="bg1">
                              <a:lumMod val="50000"/>
                            </a:schemeClr>
                          </a:solidFill>
                          <a:latin typeface="+mn-lt"/>
                          <a:ea typeface="+mn-ea"/>
                          <a:cs typeface="+mn-cs"/>
                        </a:rPr>
                        <a:t>台南場</a:t>
                      </a:r>
                      <a:endParaRPr lang="en-US" altLang="zh-TW" sz="1050" kern="1200" dirty="0">
                        <a:solidFill>
                          <a:schemeClr val="bg1">
                            <a:lumMod val="50000"/>
                          </a:schemeClr>
                        </a:solidFill>
                        <a:latin typeface="+mn-lt"/>
                        <a:ea typeface="+mn-ea"/>
                        <a:cs typeface="+mn-cs"/>
                      </a:endParaRPr>
                    </a:p>
                    <a:p>
                      <a:pPr lvl="0" algn="ctr"/>
                      <a:r>
                        <a:rPr lang="en-US" sz="1050" kern="1200" dirty="0">
                          <a:solidFill>
                            <a:schemeClr val="bg1">
                              <a:lumMod val="50000"/>
                            </a:schemeClr>
                          </a:solidFill>
                          <a:latin typeface="+mn-lt"/>
                          <a:ea typeface="+mn-ea"/>
                          <a:cs typeface="+mn-cs"/>
                        </a:rPr>
                        <a:t>4/15</a:t>
                      </a:r>
                      <a:r>
                        <a:rPr lang="zh-TW" altLang="en-US" sz="1050" kern="1200" dirty="0">
                          <a:solidFill>
                            <a:schemeClr val="bg1">
                              <a:lumMod val="50000"/>
                            </a:schemeClr>
                          </a:solidFill>
                          <a:latin typeface="+mn-lt"/>
                          <a:ea typeface="+mn-ea"/>
                          <a:cs typeface="+mn-cs"/>
                        </a:rPr>
                        <a:t> 高雄場</a:t>
                      </a:r>
                      <a:endParaRPr lang="en-US" altLang="zh-TW" sz="1050" kern="1200" dirty="0">
                        <a:solidFill>
                          <a:schemeClr val="bg1">
                            <a:lumMod val="50000"/>
                          </a:schemeClr>
                        </a:solidFill>
                        <a:latin typeface="+mn-lt"/>
                        <a:ea typeface="+mn-ea"/>
                        <a:cs typeface="+mn-cs"/>
                      </a:endParaRPr>
                    </a:p>
                    <a:p>
                      <a:pPr lvl="0" algn="ctr"/>
                      <a:r>
                        <a:rPr lang="en-US" altLang="zh-TW" sz="1050" kern="1200" dirty="0">
                          <a:solidFill>
                            <a:schemeClr val="bg1">
                              <a:lumMod val="50000"/>
                            </a:schemeClr>
                          </a:solidFill>
                          <a:latin typeface="+mn-lt"/>
                          <a:ea typeface="+mn-ea"/>
                          <a:cs typeface="+mn-cs"/>
                        </a:rPr>
                        <a:t>4/16</a:t>
                      </a:r>
                      <a:r>
                        <a:rPr lang="zh-TW" altLang="en-US" sz="1050" kern="1200" dirty="0">
                          <a:solidFill>
                            <a:schemeClr val="bg1">
                              <a:lumMod val="50000"/>
                            </a:schemeClr>
                          </a:solidFill>
                          <a:latin typeface="+mn-lt"/>
                          <a:ea typeface="+mn-ea"/>
                          <a:cs typeface="+mn-cs"/>
                        </a:rPr>
                        <a:t> 屏東場</a:t>
                      </a:r>
                      <a:endParaRPr lang="en-US" altLang="zh-TW" sz="1050" kern="1200" dirty="0">
                        <a:solidFill>
                          <a:schemeClr val="bg1">
                            <a:lumMod val="50000"/>
                          </a:schemeClr>
                        </a:solidFill>
                        <a:latin typeface="+mn-lt"/>
                        <a:ea typeface="+mn-ea"/>
                        <a:cs typeface="+mn-cs"/>
                      </a:endParaRPr>
                    </a:p>
                    <a:p>
                      <a:pPr lvl="0" algn="ctr"/>
                      <a:r>
                        <a:rPr lang="en-US" sz="1050" kern="1200" dirty="0">
                          <a:solidFill>
                            <a:schemeClr val="bg1">
                              <a:lumMod val="50000"/>
                            </a:schemeClr>
                          </a:solidFill>
                          <a:latin typeface="+mn-lt"/>
                          <a:ea typeface="+mn-ea"/>
                          <a:cs typeface="+mn-cs"/>
                        </a:rPr>
                        <a:t>4/17</a:t>
                      </a:r>
                      <a:r>
                        <a:rPr lang="zh-TW" altLang="en-US" sz="1050" kern="1200" dirty="0">
                          <a:solidFill>
                            <a:schemeClr val="bg1">
                              <a:lumMod val="50000"/>
                            </a:schemeClr>
                          </a:solidFill>
                          <a:latin typeface="+mn-lt"/>
                          <a:ea typeface="+mn-ea"/>
                          <a:cs typeface="+mn-cs"/>
                        </a:rPr>
                        <a:t> 嘉義場</a:t>
                      </a:r>
                      <a:endParaRPr lang="en-US" altLang="zh-TW" sz="105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en-US" altLang="zh-TW" sz="2000" dirty="0"/>
              <a:t>114 </a:t>
            </a:r>
            <a:r>
              <a:rPr lang="zh-TW" altLang="en-US" sz="2000" dirty="0"/>
              <a:t>年度智慧雨林產業創生補助計畫</a:t>
            </a:r>
            <a:r>
              <a:rPr lang="en-US" altLang="zh-TW" sz="2000" dirty="0"/>
              <a:t>-</a:t>
            </a:r>
            <a:r>
              <a:rPr lang="zh-TW" altLang="en-US" dirty="0">
                <a:solidFill>
                  <a:srgbClr val="2B3643"/>
                </a:solidFill>
              </a:rPr>
              <a:t>智慧餐飲</a:t>
            </a:r>
            <a:r>
              <a:rPr lang="zh-TW" altLang="en-US" sz="2000" dirty="0"/>
              <a:t>領域</a:t>
            </a:r>
            <a:r>
              <a:rPr lang="en-US" altLang="zh-TW" sz="2000" dirty="0"/>
              <a:t>【</a:t>
            </a:r>
            <a:r>
              <a:rPr lang="zh-TW" altLang="en-US" sz="2000" dirty="0"/>
              <a:t>示範案補助</a:t>
            </a:r>
            <a:r>
              <a:rPr lang="en-US" altLang="zh-TW" sz="2000" dirty="0"/>
              <a:t>】</a:t>
            </a:r>
            <a:endParaRPr lang="zh-TW" alt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提案參考</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TextBox 14">
            <a:hlinkClick r:id="rId5" action="ppaction://hlinksldjump"/>
            <a:extLst>
              <a:ext uri="{FF2B5EF4-FFF2-40B4-BE49-F238E27FC236}">
                <a16:creationId xmlns:a16="http://schemas.microsoft.com/office/drawing/2014/main" id="{DA62ED02-4E4C-4DD6-9F9D-DFD11A1C4CC4}"/>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 name="TextBox 4">
            <a:hlinkClick r:id="rId6" action="ppaction://hlinksldjump"/>
            <a:extLst>
              <a:ext uri="{FF2B5EF4-FFF2-40B4-BE49-F238E27FC236}">
                <a16:creationId xmlns:a16="http://schemas.microsoft.com/office/drawing/2014/main" id="{BE047293-107C-BFE6-38EE-6018F0F7A1C5}"/>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數位轉型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4198584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extLst>
              <p:ext uri="{D42A27DB-BD31-4B8C-83A1-F6EECF244321}">
                <p14:modId xmlns:p14="http://schemas.microsoft.com/office/powerpoint/2010/main" val="687504678"/>
              </p:ext>
            </p:extLst>
          </p:nvPr>
        </p:nvGraphicFramePr>
        <p:xfrm>
          <a:off x="609599" y="1447132"/>
          <a:ext cx="9867698" cy="4285227"/>
        </p:xfrm>
        <a:graphic>
          <a:graphicData uri="http://schemas.openxmlformats.org/drawingml/2006/table">
            <a:tbl>
              <a:tblPr firstRow="1" bandRow="1">
                <a:tableStyleId>{5940675A-B579-460E-94D1-54222C63F5DA}</a:tableStyleId>
              </a:tblPr>
              <a:tblGrid>
                <a:gridCol w="2040468">
                  <a:extLst>
                    <a:ext uri="{9D8B030D-6E8A-4147-A177-3AD203B41FA5}">
                      <a16:colId xmlns:a16="http://schemas.microsoft.com/office/drawing/2014/main" val="270881897"/>
                    </a:ext>
                  </a:extLst>
                </a:gridCol>
                <a:gridCol w="7827230">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0" i="0" kern="1200" dirty="0">
                          <a:solidFill>
                            <a:schemeClr val="tx1"/>
                          </a:solidFill>
                          <a:effectLst/>
                          <a:latin typeface="+mn-lt"/>
                          <a:ea typeface="+mn-ea"/>
                          <a:cs typeface="+mn-cs"/>
                        </a:rPr>
                        <a:t>由</a:t>
                      </a:r>
                      <a:r>
                        <a:rPr lang="zh-TW" altLang="en-US" sz="2000" b="1" kern="1200" dirty="0">
                          <a:solidFill>
                            <a:srgbClr val="0070C0"/>
                          </a:solidFill>
                          <a:latin typeface="+mn-lt"/>
                          <a:ea typeface="+mn-ea"/>
                          <a:cs typeface="+mn-cs"/>
                        </a:rPr>
                        <a:t>資服業者</a:t>
                      </a:r>
                      <a:r>
                        <a:rPr lang="zh-TW" altLang="en-US" sz="2000" b="0" i="0" kern="1200" dirty="0">
                          <a:solidFill>
                            <a:schemeClr val="tx1"/>
                          </a:solidFill>
                          <a:effectLst/>
                          <a:latin typeface="+mn-lt"/>
                          <a:ea typeface="+mn-ea"/>
                          <a:cs typeface="+mn-cs"/>
                        </a:rPr>
                        <a:t>提案，導入位於</a:t>
                      </a:r>
                      <a:r>
                        <a:rPr lang="zh-TW" altLang="en-US" sz="2000" b="1" i="0" kern="1200" dirty="0">
                          <a:solidFill>
                            <a:schemeClr val="tx1"/>
                          </a:solidFill>
                          <a:effectLst/>
                          <a:latin typeface="+mn-lt"/>
                          <a:ea typeface="+mn-ea"/>
                          <a:cs typeface="+mn-cs"/>
                        </a:rPr>
                        <a:t>嘉義、臺南、高雄、屏東</a:t>
                      </a:r>
                      <a:r>
                        <a:rPr lang="zh-TW" altLang="en-US" sz="2000" b="0" i="0" kern="1200" dirty="0">
                          <a:solidFill>
                            <a:schemeClr val="tx1"/>
                          </a:solidFill>
                          <a:effectLst/>
                          <a:latin typeface="+mn-lt"/>
                          <a:ea typeface="+mn-ea"/>
                          <a:cs typeface="+mn-cs"/>
                        </a:rPr>
                        <a:t>的餐飲業者</a:t>
                      </a:r>
                      <a:endParaRPr lang="en-US" altLang="zh-TW" sz="2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400" kern="1200" dirty="0">
                          <a:solidFill>
                            <a:schemeClr val="bg1">
                              <a:lumMod val="50000"/>
                            </a:schemeClr>
                          </a:solidFill>
                          <a:latin typeface="+mn-lt"/>
                          <a:ea typeface="+mn-ea"/>
                          <a:cs typeface="+mn-cs"/>
                        </a:rPr>
                        <a:t>資本額</a:t>
                      </a:r>
                      <a:r>
                        <a:rPr lang="en-US" altLang="zh-TW" sz="1400" kern="1200" dirty="0">
                          <a:solidFill>
                            <a:schemeClr val="bg1">
                              <a:lumMod val="50000"/>
                            </a:schemeClr>
                          </a:solidFill>
                          <a:latin typeface="+mn-lt"/>
                          <a:ea typeface="+mn-ea"/>
                          <a:cs typeface="+mn-cs"/>
                        </a:rPr>
                        <a:t>&gt;200</a:t>
                      </a:r>
                      <a:r>
                        <a:rPr lang="zh-TW" altLang="en-US" sz="1400" kern="1200" dirty="0">
                          <a:solidFill>
                            <a:schemeClr val="bg1">
                              <a:lumMod val="50000"/>
                            </a:schemeClr>
                          </a:solidFill>
                          <a:latin typeface="+mn-lt"/>
                          <a:ea typeface="+mn-ea"/>
                          <a:cs typeface="+mn-cs"/>
                        </a:rPr>
                        <a:t>萬；營業項目資訊軟體服務業、資料處理服務業或電子資訊供應服務業 ；淨值為正</a:t>
                      </a:r>
                      <a:endParaRPr lang="en-US" altLang="zh-TW" sz="14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導入至多 </a:t>
                      </a:r>
                      <a:r>
                        <a:rPr kumimoji="0" lang="en-US" altLang="zh-TW" sz="1800" b="0" i="0" u="none" strike="noStrike" kern="1200" cap="none" spc="0" normalizeH="0" baseline="0" noProof="0" dirty="0">
                          <a:ln>
                            <a:noFill/>
                          </a:ln>
                          <a:solidFill>
                            <a:srgbClr val="000000"/>
                          </a:solidFill>
                          <a:effectLst/>
                          <a:uLnTx/>
                          <a:uFillTx/>
                          <a:latin typeface="+mn-lt"/>
                          <a:ea typeface="+mn-ea"/>
                          <a:cs typeface="+mn-cs"/>
                        </a:rPr>
                        <a:t>50 </a:t>
                      </a: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家門市，每家補助 </a:t>
                      </a:r>
                      <a:r>
                        <a:rPr kumimoji="0" lang="en-US" altLang="zh-TW" sz="1800" b="0" i="0" u="none" strike="noStrike" kern="1200" cap="none" spc="0" normalizeH="0" baseline="0" noProof="0" dirty="0">
                          <a:ln>
                            <a:noFill/>
                          </a:ln>
                          <a:solidFill>
                            <a:srgbClr val="000000"/>
                          </a:solidFill>
                          <a:effectLst/>
                          <a:uLnTx/>
                          <a:uFillTx/>
                          <a:latin typeface="+mn-lt"/>
                          <a:ea typeface="+mn-ea"/>
                          <a:cs typeface="+mn-cs"/>
                        </a:rPr>
                        <a:t>3.6 </a:t>
                      </a: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萬，</a:t>
                      </a:r>
                      <a:r>
                        <a:rPr kumimoji="0" lang="zh-TW" altLang="en-US" sz="1800" b="1" i="0" u="none" strike="noStrike" kern="1200" cap="none" spc="0" normalizeH="0" baseline="0" noProof="0" dirty="0">
                          <a:ln>
                            <a:noFill/>
                          </a:ln>
                          <a:solidFill>
                            <a:srgbClr val="000000"/>
                          </a:solidFill>
                          <a:effectLst/>
                          <a:uLnTx/>
                          <a:uFillTx/>
                          <a:latin typeface="+mn-lt"/>
                          <a:ea typeface="+mn-ea"/>
                          <a:cs typeface="+mn-cs"/>
                        </a:rPr>
                        <a:t>上限</a:t>
                      </a:r>
                      <a:r>
                        <a:rPr kumimoji="0" lang="en-US" altLang="zh-TW" sz="1800" b="1" i="0" u="none" strike="noStrike" kern="1200" cap="none" spc="0" normalizeH="0" baseline="0" noProof="0" dirty="0">
                          <a:ln>
                            <a:noFill/>
                          </a:ln>
                          <a:solidFill>
                            <a:srgbClr val="000000"/>
                          </a:solidFill>
                          <a:effectLst/>
                          <a:uLnTx/>
                          <a:uFillTx/>
                          <a:latin typeface="+mn-lt"/>
                          <a:ea typeface="+mn-ea"/>
                          <a:cs typeface="+mn-cs"/>
                        </a:rPr>
                        <a:t>NT$180</a:t>
                      </a:r>
                      <a:r>
                        <a:rPr kumimoji="0" lang="zh-TW" altLang="en-US" sz="1800" b="1" i="0" u="none" strike="noStrike" kern="1200" cap="none" spc="0" normalizeH="0" baseline="0" noProof="0" dirty="0">
                          <a:ln>
                            <a:noFill/>
                          </a:ln>
                          <a:solidFill>
                            <a:srgbClr val="000000"/>
                          </a:solidFill>
                          <a:effectLst/>
                          <a:uLnTx/>
                          <a:uFillTx/>
                          <a:latin typeface="+mn-lt"/>
                          <a:ea typeface="+mn-ea"/>
                          <a:cs typeface="+mn-cs"/>
                        </a:rPr>
                        <a:t>萬</a:t>
                      </a:r>
                      <a:endParaRPr kumimoji="0" lang="en-US" altLang="zh-TW" sz="1800" b="1"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noProof="0" dirty="0">
                          <a:solidFill>
                            <a:schemeClr val="bg1">
                              <a:lumMod val="50000"/>
                            </a:schemeClr>
                          </a:solidFill>
                          <a:latin typeface="+mn-lt"/>
                          <a:ea typeface="+mn-ea"/>
                          <a:cs typeface="+mn-cs"/>
                        </a:rPr>
                        <a:t>無自籌款，導入至少 </a:t>
                      </a:r>
                      <a:r>
                        <a:rPr lang="en-US" altLang="zh-TW" sz="1400" kern="1200" noProof="0" dirty="0">
                          <a:solidFill>
                            <a:schemeClr val="bg1">
                              <a:lumMod val="50000"/>
                            </a:schemeClr>
                          </a:solidFill>
                          <a:latin typeface="+mn-lt"/>
                          <a:ea typeface="+mn-ea"/>
                          <a:cs typeface="+mn-cs"/>
                        </a:rPr>
                        <a:t>1</a:t>
                      </a:r>
                      <a:r>
                        <a:rPr lang="zh-TW" altLang="en-US" sz="1400" kern="1200" noProof="0" dirty="0">
                          <a:solidFill>
                            <a:schemeClr val="bg1">
                              <a:lumMod val="50000"/>
                            </a:schemeClr>
                          </a:solidFill>
                          <a:latin typeface="+mn-lt"/>
                          <a:ea typeface="+mn-ea"/>
                          <a:cs typeface="+mn-cs"/>
                        </a:rPr>
                        <a:t> 項 </a:t>
                      </a:r>
                      <a:r>
                        <a:rPr lang="en-US" altLang="zh-TW" sz="1400" kern="1200" dirty="0">
                          <a:solidFill>
                            <a:schemeClr val="bg1">
                              <a:lumMod val="50000"/>
                            </a:schemeClr>
                          </a:solidFill>
                          <a:latin typeface="+mn-lt"/>
                          <a:ea typeface="+mn-ea"/>
                          <a:cs typeface="+mn-cs"/>
                        </a:rPr>
                        <a:t>AI</a:t>
                      </a:r>
                      <a:r>
                        <a:rPr lang="zh-TW" altLang="en-US" sz="1400" kern="1200" dirty="0">
                          <a:solidFill>
                            <a:schemeClr val="bg1">
                              <a:lumMod val="50000"/>
                            </a:schemeClr>
                          </a:solidFill>
                          <a:latin typeface="+mn-lt"/>
                          <a:ea typeface="+mn-ea"/>
                          <a:cs typeface="+mn-cs"/>
                        </a:rPr>
                        <a:t> 解決方案</a:t>
                      </a:r>
                      <a:endParaRPr lang="en-US" altLang="zh-TW" sz="1400" kern="1200" noProof="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0" i="0" dirty="0">
                          <a:solidFill>
                            <a:srgbClr val="000000"/>
                          </a:solidFill>
                          <a:effectLst/>
                          <a:latin typeface="+mn-lt"/>
                        </a:rPr>
                        <a:t>以</a:t>
                      </a:r>
                      <a:r>
                        <a:rPr lang="en-US" altLang="zh-TW" sz="1600" b="1" i="0" dirty="0">
                          <a:solidFill>
                            <a:srgbClr val="FF0000"/>
                          </a:solidFill>
                          <a:effectLst/>
                          <a:latin typeface="+mn-lt"/>
                        </a:rPr>
                        <a:t>AI</a:t>
                      </a:r>
                      <a:r>
                        <a:rPr lang="zh-TW" altLang="en-US" sz="1600" b="1" i="0" dirty="0">
                          <a:solidFill>
                            <a:srgbClr val="FF0000"/>
                          </a:solidFill>
                          <a:effectLst/>
                          <a:latin typeface="+mn-lt"/>
                        </a:rPr>
                        <a:t>技術驅動餐飲產業</a:t>
                      </a:r>
                      <a:r>
                        <a:rPr lang="zh-TW" altLang="en-US" sz="1600" b="0" i="0" dirty="0">
                          <a:solidFill>
                            <a:srgbClr val="000000"/>
                          </a:solidFill>
                          <a:effectLst/>
                          <a:latin typeface="+mn-lt"/>
                        </a:rPr>
                        <a:t>智慧數位轉型，鏈結產業資源，優化服務品質、提升營運效率、降低人力與管理成本，促進創新商業模式，形成具擴散性的</a:t>
                      </a:r>
                      <a:r>
                        <a:rPr lang="en-US" altLang="zh-TW" sz="1600" b="0" i="0" dirty="0">
                          <a:solidFill>
                            <a:srgbClr val="000000"/>
                          </a:solidFill>
                          <a:effectLst/>
                          <a:latin typeface="+mn-lt"/>
                        </a:rPr>
                        <a:t>AI</a:t>
                      </a:r>
                      <a:r>
                        <a:rPr lang="zh-TW" altLang="en-US" sz="1600" b="0" i="0" dirty="0">
                          <a:solidFill>
                            <a:srgbClr val="000000"/>
                          </a:solidFill>
                          <a:effectLst/>
                          <a:latin typeface="+mn-lt"/>
                        </a:rPr>
                        <a:t>產業生態系。</a:t>
                      </a:r>
                      <a:endParaRPr lang="en-US" altLang="zh-TW" sz="1600" b="0" i="0" dirty="0">
                        <a:solidFill>
                          <a:srgbClr val="000000"/>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594774">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l">
                        <a:buAutoNum type="arabicPeriod"/>
                      </a:pPr>
                      <a:endParaRPr lang="en-US" altLang="zh-TW" sz="1600" b="1" i="0" dirty="0">
                        <a:solidFill>
                          <a:srgbClr val="000000"/>
                        </a:solidFill>
                        <a:effectLst/>
                        <a:latin typeface="+mn-lt"/>
                      </a:endParaRPr>
                    </a:p>
                    <a:p>
                      <a:pPr marL="342900" indent="-342900" algn="l">
                        <a:buAutoNum type="arabicPeriod"/>
                      </a:pPr>
                      <a:r>
                        <a:rPr lang="en-US" altLang="zh-TW" sz="1600" b="1" i="0" dirty="0">
                          <a:solidFill>
                            <a:srgbClr val="000000"/>
                          </a:solidFill>
                          <a:effectLst/>
                          <a:latin typeface="+mn-lt"/>
                        </a:rPr>
                        <a:t>AI</a:t>
                      </a:r>
                      <a:r>
                        <a:rPr lang="zh-TW" altLang="en-US" sz="1600" b="1" i="0" dirty="0">
                          <a:solidFill>
                            <a:srgbClr val="000000"/>
                          </a:solidFill>
                          <a:effectLst/>
                          <a:latin typeface="+mn-lt"/>
                        </a:rPr>
                        <a:t>數據擷取</a:t>
                      </a:r>
                      <a:r>
                        <a:rPr lang="zh-TW" altLang="en-US" sz="1600" b="0" i="0" dirty="0">
                          <a:solidFill>
                            <a:srgbClr val="000000"/>
                          </a:solidFill>
                          <a:effectLst/>
                          <a:latin typeface="+mn-lt"/>
                        </a:rPr>
                        <a:t>：整合來自不同的平台數據，如：智慧</a:t>
                      </a:r>
                      <a:r>
                        <a:rPr lang="en-US" altLang="zh-TW" sz="1600" b="0" i="0" dirty="0">
                          <a:solidFill>
                            <a:srgbClr val="000000"/>
                          </a:solidFill>
                          <a:effectLst/>
                          <a:latin typeface="+mn-lt"/>
                        </a:rPr>
                        <a:t>POS</a:t>
                      </a:r>
                      <a:r>
                        <a:rPr lang="zh-TW" altLang="en-US" sz="1600" b="0" i="0" dirty="0">
                          <a:solidFill>
                            <a:srgbClr val="000000"/>
                          </a:solidFill>
                          <a:effectLst/>
                          <a:latin typeface="+mn-lt"/>
                        </a:rPr>
                        <a:t>系統整合方案</a:t>
                      </a:r>
                      <a:endParaRPr lang="en-US" altLang="zh-TW" sz="1600" b="0" i="0" dirty="0">
                        <a:solidFill>
                          <a:srgbClr val="000000"/>
                        </a:solidFill>
                        <a:effectLst/>
                        <a:latin typeface="+mn-lt"/>
                      </a:endParaRPr>
                    </a:p>
                    <a:p>
                      <a:pPr marL="342900" indent="-342900" algn="l">
                        <a:buAutoNum type="arabicPeriod"/>
                      </a:pPr>
                      <a:r>
                        <a:rPr lang="en-US" altLang="zh-TW" sz="1600" b="1" i="0" dirty="0">
                          <a:solidFill>
                            <a:srgbClr val="000000"/>
                          </a:solidFill>
                          <a:effectLst/>
                          <a:latin typeface="+mn-lt"/>
                        </a:rPr>
                        <a:t>AI</a:t>
                      </a:r>
                      <a:r>
                        <a:rPr lang="zh-TW" altLang="en-US" sz="1600" b="1" i="0" dirty="0">
                          <a:solidFill>
                            <a:srgbClr val="000000"/>
                          </a:solidFill>
                          <a:effectLst/>
                          <a:latin typeface="+mn-lt"/>
                        </a:rPr>
                        <a:t>數據驅動</a:t>
                      </a:r>
                      <a:r>
                        <a:rPr lang="zh-TW" altLang="en-US" sz="1600" b="0" i="0" dirty="0">
                          <a:solidFill>
                            <a:srgbClr val="000000"/>
                          </a:solidFill>
                          <a:effectLst/>
                          <a:latin typeface="+mn-lt"/>
                        </a:rPr>
                        <a:t>：系統間自動交換數據以加速決策效率，如：智慧訂購系統</a:t>
                      </a:r>
                      <a:endParaRPr lang="en-US" altLang="zh-TW" sz="1600" b="0" i="0" dirty="0">
                        <a:solidFill>
                          <a:srgbClr val="000000"/>
                        </a:solidFill>
                        <a:effectLst/>
                        <a:latin typeface="+mn-lt"/>
                      </a:endParaRPr>
                    </a:p>
                    <a:p>
                      <a:pPr marL="342900" indent="-342900" algn="l">
                        <a:buAutoNum type="arabicPeriod"/>
                      </a:pPr>
                      <a:r>
                        <a:rPr lang="en-US" altLang="zh-TW" sz="1600" b="1" i="0" dirty="0">
                          <a:solidFill>
                            <a:srgbClr val="000000"/>
                          </a:solidFill>
                          <a:effectLst/>
                          <a:latin typeface="+mn-lt"/>
                        </a:rPr>
                        <a:t>AI</a:t>
                      </a:r>
                      <a:r>
                        <a:rPr lang="zh-TW" altLang="en-US" sz="1600" b="1" i="0" dirty="0">
                          <a:solidFill>
                            <a:srgbClr val="000000"/>
                          </a:solidFill>
                          <a:effectLst/>
                          <a:latin typeface="+mn-lt"/>
                        </a:rPr>
                        <a:t>數據分析</a:t>
                      </a:r>
                      <a:r>
                        <a:rPr lang="zh-TW" altLang="en-US" sz="1600" b="0" i="0" dirty="0">
                          <a:solidFill>
                            <a:srgbClr val="000000"/>
                          </a:solidFill>
                          <a:effectLst/>
                          <a:latin typeface="+mn-lt"/>
                        </a:rPr>
                        <a:t>：應用</a:t>
                      </a:r>
                      <a:r>
                        <a:rPr lang="en-US" altLang="zh-TW" sz="1600" b="0" i="0" dirty="0">
                          <a:solidFill>
                            <a:srgbClr val="000000"/>
                          </a:solidFill>
                          <a:effectLst/>
                          <a:latin typeface="+mn-lt"/>
                        </a:rPr>
                        <a:t>AI</a:t>
                      </a:r>
                      <a:r>
                        <a:rPr lang="zh-TW" altLang="en-US" sz="1600" b="0" i="0" dirty="0">
                          <a:solidFill>
                            <a:srgbClr val="000000"/>
                          </a:solidFill>
                          <a:effectLst/>
                          <a:latin typeface="+mn-lt"/>
                        </a:rPr>
                        <a:t>數據分析洞悉行為模式為加速餐飲服務業轉型，</a:t>
                      </a:r>
                      <a:br>
                        <a:rPr lang="en-US" altLang="zh-TW" sz="1600" b="0" i="0" dirty="0">
                          <a:solidFill>
                            <a:srgbClr val="000000"/>
                          </a:solidFill>
                          <a:effectLst/>
                          <a:latin typeface="+mn-lt"/>
                        </a:rPr>
                      </a:br>
                      <a:r>
                        <a:rPr lang="zh-TW" altLang="en-US" sz="1600" b="0" i="0" dirty="0">
                          <a:solidFill>
                            <a:srgbClr val="000000"/>
                          </a:solidFill>
                          <a:effectLst/>
                          <a:latin typeface="+mn-lt"/>
                        </a:rPr>
                        <a:t>                      如：會員經營暨智慧數據分析平台</a:t>
                      </a:r>
                      <a:endParaRPr lang="en-US" altLang="zh-TW" sz="1600" b="0" i="0" dirty="0">
                        <a:solidFill>
                          <a:srgbClr val="000000"/>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1579356367"/>
              </p:ext>
            </p:extLst>
          </p:nvPr>
        </p:nvGraphicFramePr>
        <p:xfrm>
          <a:off x="10477296" y="323818"/>
          <a:ext cx="1516039" cy="2858295"/>
        </p:xfrm>
        <a:graphic>
          <a:graphicData uri="http://schemas.openxmlformats.org/drawingml/2006/table">
            <a:tbl>
              <a:tblPr firstRow="1" bandRow="1">
                <a:tableStyleId>{5940675A-B579-460E-94D1-54222C63F5DA}</a:tableStyleId>
              </a:tblPr>
              <a:tblGrid>
                <a:gridCol w="151603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sz="1050" b="1" dirty="0">
                          <a:solidFill>
                            <a:schemeClr val="tx1"/>
                          </a:solidFill>
                        </a:rPr>
                        <a:t>4/11 </a:t>
                      </a:r>
                      <a:r>
                        <a:rPr lang="en-US" sz="1050" b="1" dirty="0">
                          <a:solidFill>
                            <a:srgbClr val="FF0000"/>
                          </a:solidFill>
                        </a:rPr>
                        <a:t>~ 5/6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即日起</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fontAlgn="t"/>
                      <a:r>
                        <a:rPr lang="zh-TW" altLang="en-US" sz="1050" kern="1200" dirty="0">
                          <a:solidFill>
                            <a:schemeClr val="tx1"/>
                          </a:solidFill>
                          <a:latin typeface="+mn-lt"/>
                          <a:ea typeface="+mn-ea"/>
                          <a:cs typeface="+mn-cs"/>
                        </a:rPr>
                        <a:t>經濟部</a:t>
                      </a:r>
                      <a:endParaRPr lang="en-US" altLang="zh-TW" sz="1050" kern="1200" dirty="0">
                        <a:solidFill>
                          <a:schemeClr val="tx1"/>
                        </a:solidFill>
                        <a:latin typeface="+mn-lt"/>
                        <a:ea typeface="+mn-ea"/>
                        <a:cs typeface="+mn-cs"/>
                      </a:endParaRPr>
                    </a:p>
                    <a:p>
                      <a:pPr algn="ctr" fontAlgn="t"/>
                      <a:r>
                        <a:rPr lang="zh-TW" altLang="en-US" sz="1050" kern="1200" dirty="0">
                          <a:solidFill>
                            <a:schemeClr val="tx1"/>
                          </a:solidFill>
                          <a:latin typeface="+mn-lt"/>
                          <a:ea typeface="+mn-ea"/>
                          <a:cs typeface="+mn-cs"/>
                        </a:rPr>
                        <a:t>商業發展署</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100" dirty="0">
                          <a:solidFill>
                            <a:schemeClr val="bg1">
                              <a:lumMod val="50000"/>
                            </a:schemeClr>
                          </a:solidFill>
                          <a:hlinkClick r:id="rId3"/>
                        </a:rPr>
                        <a:t>申請須知</a:t>
                      </a:r>
                      <a:endParaRPr lang="en-US" sz="1100" dirty="0">
                        <a:solidFill>
                          <a:schemeClr val="bg1">
                            <a:lumMod val="50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en-US" altLang="zh-TW" sz="2000" dirty="0"/>
              <a:t>114 </a:t>
            </a:r>
            <a:r>
              <a:rPr lang="zh-TW" altLang="en-US" sz="2000" dirty="0"/>
              <a:t>年度智慧雨林產業創生補助計畫</a:t>
            </a:r>
            <a:r>
              <a:rPr lang="en-US" altLang="zh-TW" sz="2000" dirty="0"/>
              <a:t>-</a:t>
            </a:r>
            <a:r>
              <a:rPr lang="zh-TW" altLang="en-US" dirty="0">
                <a:solidFill>
                  <a:srgbClr val="2B3643"/>
                </a:solidFill>
              </a:rPr>
              <a:t>智慧餐飲</a:t>
            </a:r>
            <a:r>
              <a:rPr lang="zh-TW" altLang="en-US" sz="2000" dirty="0"/>
              <a:t>領域</a:t>
            </a:r>
            <a:r>
              <a:rPr lang="en-US" altLang="zh-TW" sz="2000" dirty="0"/>
              <a:t>【</a:t>
            </a:r>
            <a:r>
              <a:rPr lang="zh-TW" altLang="en-US" sz="2000" dirty="0"/>
              <a:t>擴散案補助</a:t>
            </a:r>
            <a:r>
              <a:rPr lang="en-US" altLang="zh-TW" sz="2000" dirty="0"/>
              <a:t>】</a:t>
            </a:r>
            <a:endParaRPr lang="zh-TW" alt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提案參考</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TextBox 14">
            <a:hlinkClick r:id="rId4" action="ppaction://hlinksldjump"/>
            <a:extLst>
              <a:ext uri="{FF2B5EF4-FFF2-40B4-BE49-F238E27FC236}">
                <a16:creationId xmlns:a16="http://schemas.microsoft.com/office/drawing/2014/main" id="{DA62ED02-4E4C-4DD6-9F9D-DFD11A1C4CC4}"/>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 name="TextBox 4">
            <a:hlinkClick r:id="rId5" action="ppaction://hlinksldjump"/>
            <a:extLst>
              <a:ext uri="{FF2B5EF4-FFF2-40B4-BE49-F238E27FC236}">
                <a16:creationId xmlns:a16="http://schemas.microsoft.com/office/drawing/2014/main" id="{5C5798A2-E2DD-270D-110F-B2A03FA9AF28}"/>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數位轉型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3923007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C424F-EB62-598D-DA8C-6CE86D3B9429}"/>
            </a:ext>
          </a:extLst>
        </p:cNvPr>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4C49EAF6-7AF8-3FD6-960D-122DE21985C8}"/>
              </a:ext>
            </a:extLst>
          </p:cNvPr>
          <p:cNvGraphicFramePr>
            <a:graphicFrameLocks noGrp="1"/>
          </p:cNvGraphicFramePr>
          <p:nvPr>
            <p:extLst>
              <p:ext uri="{D42A27DB-BD31-4B8C-83A1-F6EECF244321}">
                <p14:modId xmlns:p14="http://schemas.microsoft.com/office/powerpoint/2010/main" val="1166678189"/>
              </p:ext>
            </p:extLst>
          </p:nvPr>
        </p:nvGraphicFramePr>
        <p:xfrm>
          <a:off x="10477297" y="323818"/>
          <a:ext cx="1574359" cy="2858295"/>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zh-TW" altLang="en-US" sz="1050" b="1" kern="1200" dirty="0">
                          <a:solidFill>
                            <a:schemeClr val="accent1"/>
                          </a:solidFill>
                          <a:latin typeface="+mn-lt"/>
                          <a:ea typeface="+mn-ea"/>
                          <a:cs typeface="+mn-cs"/>
                        </a:rPr>
                        <a:t>預計</a:t>
                      </a:r>
                      <a:r>
                        <a:rPr lang="en-US" altLang="zh-TW" sz="1050" b="1" kern="1200" dirty="0">
                          <a:solidFill>
                            <a:schemeClr val="accent1"/>
                          </a:solidFill>
                          <a:latin typeface="+mn-lt"/>
                          <a:ea typeface="+mn-ea"/>
                          <a:cs typeface="+mn-cs"/>
                        </a:rPr>
                        <a:t>26Q2</a:t>
                      </a:r>
                      <a:r>
                        <a:rPr lang="zh-TW" altLang="en-US" sz="1050" b="1" kern="1200" dirty="0">
                          <a:solidFill>
                            <a:schemeClr val="accent1"/>
                          </a:solidFill>
                          <a:latin typeface="+mn-lt"/>
                          <a:ea typeface="+mn-ea"/>
                          <a:cs typeface="+mn-cs"/>
                        </a:rPr>
                        <a:t>公告</a:t>
                      </a:r>
                      <a:r>
                        <a:rPr lang="en-US" altLang="zh-TW" sz="1050" b="1" kern="1200" dirty="0">
                          <a:solidFill>
                            <a:schemeClr val="bg1">
                              <a:lumMod val="50000"/>
                            </a:schemeClr>
                          </a:solidFill>
                          <a:latin typeface="+mn-lt"/>
                          <a:ea typeface="+mn-ea"/>
                          <a:cs typeface="+mn-cs"/>
                        </a:rPr>
                        <a:t>2025/4/14 ~ 5/12</a:t>
                      </a:r>
                      <a:endParaRPr lang="en-US" altLang="zh-TW" sz="1050" b="1" dirty="0">
                        <a:solidFill>
                          <a:schemeClr val="bg1">
                            <a:lumMod val="50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00" kern="1200" dirty="0">
                          <a:solidFill>
                            <a:schemeClr val="tx1"/>
                          </a:solidFill>
                          <a:latin typeface="+mn-lt"/>
                          <a:ea typeface="+mn-ea"/>
                          <a:cs typeface="+mn-cs"/>
                        </a:rPr>
                        <a:t>自遴選結果公告日起至 </a:t>
                      </a:r>
                      <a:r>
                        <a:rPr lang="en-US" altLang="zh-TW" sz="1000" kern="1200" dirty="0">
                          <a:solidFill>
                            <a:schemeClr val="tx1"/>
                          </a:solidFill>
                          <a:latin typeface="+mn-lt"/>
                          <a:ea typeface="+mn-ea"/>
                          <a:cs typeface="+mn-cs"/>
                        </a:rPr>
                        <a:t>114 </a:t>
                      </a:r>
                      <a:r>
                        <a:rPr lang="zh-TW" altLang="en-US" sz="1000" kern="1200" dirty="0">
                          <a:solidFill>
                            <a:schemeClr val="tx1"/>
                          </a:solidFill>
                          <a:latin typeface="+mn-lt"/>
                          <a:ea typeface="+mn-ea"/>
                          <a:cs typeface="+mn-cs"/>
                        </a:rPr>
                        <a:t>年 </a:t>
                      </a:r>
                      <a:r>
                        <a:rPr lang="en-US" altLang="zh-TW" sz="1000" kern="1200" dirty="0">
                          <a:solidFill>
                            <a:schemeClr val="tx1"/>
                          </a:solidFill>
                          <a:latin typeface="+mn-lt"/>
                          <a:ea typeface="+mn-ea"/>
                          <a:cs typeface="+mn-cs"/>
                        </a:rPr>
                        <a:t>11 </a:t>
                      </a:r>
                      <a:r>
                        <a:rPr lang="zh-TW" altLang="en-US" sz="1000" kern="1200" dirty="0">
                          <a:solidFill>
                            <a:schemeClr val="tx1"/>
                          </a:solidFill>
                          <a:latin typeface="+mn-lt"/>
                          <a:ea typeface="+mn-ea"/>
                          <a:cs typeface="+mn-cs"/>
                        </a:rPr>
                        <a:t>月 </a:t>
                      </a:r>
                      <a:r>
                        <a:rPr lang="en-US" altLang="zh-TW" sz="1000" kern="1200" dirty="0">
                          <a:solidFill>
                            <a:schemeClr val="tx1"/>
                          </a:solidFill>
                          <a:latin typeface="+mn-lt"/>
                          <a:ea typeface="+mn-ea"/>
                          <a:cs typeface="+mn-cs"/>
                        </a:rPr>
                        <a:t>20 </a:t>
                      </a:r>
                      <a:r>
                        <a:rPr lang="zh-TW" altLang="en-US" sz="1000" kern="1200" dirty="0">
                          <a:solidFill>
                            <a:schemeClr val="tx1"/>
                          </a:solidFill>
                          <a:latin typeface="+mn-lt"/>
                          <a:ea typeface="+mn-ea"/>
                          <a:cs typeface="+mn-cs"/>
                        </a:rPr>
                        <a:t>日止</a:t>
                      </a:r>
                      <a:endParaRPr lang="en-US" altLang="zh-TW" sz="10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fontAlgn="t"/>
                      <a:r>
                        <a:rPr lang="zh-TW" altLang="en-US" sz="1050" dirty="0"/>
                        <a:t>經濟部</a:t>
                      </a:r>
                      <a:endParaRPr lang="en-US" altLang="zh-TW" sz="1050" dirty="0"/>
                    </a:p>
                    <a:p>
                      <a:pPr algn="ctr" fontAlgn="t"/>
                      <a:r>
                        <a:rPr lang="zh-TW" altLang="en-US" sz="1050" dirty="0"/>
                        <a:t>商業發展署</a:t>
                      </a:r>
                      <a:endParaRPr lang="zh-TW" altLang="en-US" sz="1050" kern="1200" dirty="0">
                        <a:solidFill>
                          <a:schemeClr val="tx1"/>
                        </a:solidFill>
                        <a:latin typeface="+mn-lt"/>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kern="1200" dirty="0">
                          <a:solidFill>
                            <a:schemeClr val="accent1"/>
                          </a:solidFill>
                          <a:latin typeface="+mn-lt"/>
                          <a:ea typeface="+mn-ea"/>
                          <a:cs typeface="+mn-cs"/>
                          <a:hlinkClick r:id="rId3">
                            <a:extLst>
                              <a:ext uri="{A12FA001-AC4F-418D-AE19-62706E023703}">
                                <ahyp:hlinkClr xmlns:ahyp="http://schemas.microsoft.com/office/drawing/2018/hyperlinkcolor" val="tx"/>
                              </a:ext>
                            </a:extLst>
                          </a:hlinkClick>
                        </a:rPr>
                        <a:t>計畫官網</a:t>
                      </a:r>
                      <a:endParaRPr lang="en-US" altLang="zh-TW" sz="1050" kern="1200" dirty="0">
                        <a:solidFill>
                          <a:schemeClr val="accent1"/>
                        </a:solidFill>
                        <a:latin typeface="+mn-lt"/>
                        <a:ea typeface="+mn-ea"/>
                        <a:cs typeface="+mn-cs"/>
                      </a:endParaRPr>
                    </a:p>
                    <a:p>
                      <a:pPr algn="ctr"/>
                      <a:r>
                        <a:rPr lang="zh-TW" altLang="en-US" sz="1050" kern="1200" dirty="0">
                          <a:solidFill>
                            <a:schemeClr val="accent1"/>
                          </a:solidFill>
                          <a:latin typeface="+mn-lt"/>
                          <a:ea typeface="+mn-ea"/>
                          <a:cs typeface="+mn-cs"/>
                          <a:hlinkClick r:id="rId4">
                            <a:extLst>
                              <a:ext uri="{A12FA001-AC4F-418D-AE19-62706E023703}">
                                <ahyp:hlinkClr xmlns:ahyp="http://schemas.microsoft.com/office/drawing/2018/hyperlinkcolor" val="tx"/>
                              </a:ext>
                            </a:extLst>
                          </a:hlinkClick>
                        </a:rPr>
                        <a:t>申請須知</a:t>
                      </a:r>
                      <a:endParaRPr lang="en-US" altLang="zh-TW" sz="105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984AFEA8-A41B-08D5-D01F-D1909317B343}"/>
              </a:ext>
            </a:extLst>
          </p:cNvPr>
          <p:cNvGraphicFramePr>
            <a:graphicFrameLocks noGrp="1"/>
          </p:cNvGraphicFramePr>
          <p:nvPr>
            <p:extLst>
              <p:ext uri="{D42A27DB-BD31-4B8C-83A1-F6EECF244321}">
                <p14:modId xmlns:p14="http://schemas.microsoft.com/office/powerpoint/2010/main" val="325597111"/>
              </p:ext>
            </p:extLst>
          </p:nvPr>
        </p:nvGraphicFramePr>
        <p:xfrm>
          <a:off x="609599" y="1447132"/>
          <a:ext cx="9781237" cy="4665298"/>
        </p:xfrm>
        <a:graphic>
          <a:graphicData uri="http://schemas.openxmlformats.org/drawingml/2006/table">
            <a:tbl>
              <a:tblPr firstRow="1" bandRow="1">
                <a:tableStyleId>{5940675A-B579-460E-94D1-54222C63F5DA}</a:tableStyleId>
              </a:tblPr>
              <a:tblGrid>
                <a:gridCol w="2041237">
                  <a:extLst>
                    <a:ext uri="{9D8B030D-6E8A-4147-A177-3AD203B41FA5}">
                      <a16:colId xmlns:a16="http://schemas.microsoft.com/office/drawing/2014/main" val="270881897"/>
                    </a:ext>
                  </a:extLst>
                </a:gridCol>
                <a:gridCol w="7740000">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提案廠商應為 </a:t>
                      </a:r>
                      <a:r>
                        <a:rPr lang="en-US" altLang="zh-TW"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r>
                        <a:rPr lang="zh-TW" altLang="en-US" b="1" dirty="0">
                          <a:solidFill>
                            <a:schemeClr val="accent1"/>
                          </a:solidFill>
                          <a:latin typeface="Amazon Ember" panose="020B0603020204020204" pitchFamily="34" charset="0"/>
                          <a:ea typeface="Microsoft JhengHei UI" panose="020B0604030504040204" pitchFamily="34" charset="-120"/>
                          <a:cs typeface="Amazon Ember" panose="020B0603020204020204" pitchFamily="34" charset="0"/>
                        </a:rPr>
                        <a:t>商業服務業 </a:t>
                      </a:r>
                      <a:r>
                        <a:rPr lang="en-US" altLang="zh-TW" sz="16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a:t>
                      </a:r>
                      <a:r>
                        <a:rPr lang="zh-TW" altLang="en-US" sz="1600" kern="1200" dirty="0">
                          <a:solidFill>
                            <a:schemeClr val="accent6">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批發、零售、物流、餐飲、休憩服務、生活服務業</a:t>
                      </a:r>
                      <a:r>
                        <a:rPr lang="en-US" altLang="zh-TW" sz="16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a:t>
                      </a:r>
                      <a:r>
                        <a:rPr lang="zh-TW" altLang="en-US" sz="16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，資訊服務業者</a:t>
                      </a:r>
                      <a:r>
                        <a:rPr lang="zh-TW" altLang="en-US" sz="1600" b="1" u="sng"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不得</a:t>
                      </a:r>
                      <a:r>
                        <a:rPr lang="zh-TW" altLang="en-US" sz="16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擔任提案廠商，可為</a:t>
                      </a:r>
                      <a:r>
                        <a:rPr lang="zh-TW" altLang="en-US" sz="1600" b="1"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合作廠商成員</a:t>
                      </a:r>
                      <a:r>
                        <a:rPr lang="zh-TW" altLang="en-US" sz="12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。淨值為正、非陸資。</a:t>
                      </a:r>
                      <a:endParaRPr lang="en-US" altLang="zh-TW" sz="12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Amazon Ember" panose="020B0603020204020204" pitchFamily="34" charset="0"/>
                          <a:ea typeface="Microsoft JhengHei UI" panose="020B0604030504040204" pitchFamily="34" charset="-120"/>
                          <a:cs typeface="Amazon Ember" panose="020B0603020204020204" pitchFamily="34" charset="0"/>
                        </a:rPr>
                        <a:t>最高補助</a:t>
                      </a:r>
                      <a:r>
                        <a:rPr lang="en-US" altLang="zh-TW" dirty="0">
                          <a:latin typeface="Amazon Ember" panose="020B0603020204020204" pitchFamily="34" charset="0"/>
                          <a:ea typeface="Amazon Ember" panose="020B0603020204020204" pitchFamily="34" charset="0"/>
                          <a:cs typeface="Amazon Ember" panose="020B0603020204020204" pitchFamily="34" charset="0"/>
                        </a:rPr>
                        <a:t>50%</a:t>
                      </a:r>
                      <a:r>
                        <a:rPr lang="zh-TW" altLang="en-US" dirty="0">
                          <a:latin typeface="Amazon Ember" panose="020B0603020204020204" pitchFamily="34" charset="0"/>
                          <a:ea typeface="Microsoft JhengHei UI" panose="020B0604030504040204" pitchFamily="34" charset="-120"/>
                          <a:cs typeface="Amazon Ember" panose="020B0603020204020204" pitchFamily="34" charset="0"/>
                        </a:rPr>
                        <a:t>，上限</a:t>
                      </a:r>
                      <a:r>
                        <a:rPr lang="en-US" altLang="zh-TW" dirty="0">
                          <a:latin typeface="Amazon Ember" panose="020B0603020204020204" pitchFamily="34" charset="0"/>
                          <a:ea typeface="Amazon Ember" panose="020B0603020204020204" pitchFamily="34" charset="0"/>
                          <a:cs typeface="Amazon Ember" panose="020B0603020204020204" pitchFamily="34" charset="0"/>
                        </a:rPr>
                        <a:t>NT$600</a:t>
                      </a:r>
                      <a:r>
                        <a:rPr lang="zh-TW" altLang="en-US" dirty="0">
                          <a:latin typeface="Amazon Ember" panose="020B0603020204020204" pitchFamily="34" charset="0"/>
                          <a:ea typeface="Microsoft JhengHei UI" panose="020B0604030504040204" pitchFamily="34" charset="-120"/>
                          <a:cs typeface="Amazon Ember" panose="020B0603020204020204" pitchFamily="34" charset="0"/>
                        </a:rPr>
                        <a:t>萬 </a:t>
                      </a:r>
                      <a:r>
                        <a:rPr lang="en-US" altLang="zh-TW" sz="1200" b="1"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a:t>
                      </a:r>
                      <a:r>
                        <a:rPr lang="zh-TW" altLang="en-US" sz="1200" b="1"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補助款 ≦ 自籌款 ≦ 實收資本額</a:t>
                      </a:r>
                      <a:r>
                        <a:rPr lang="en-US" altLang="zh-TW" sz="1200" b="1"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a:t>
                      </a:r>
                      <a:endParaRPr lang="en-US" altLang="zh-TW" sz="1400" b="1"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運用</a:t>
                      </a:r>
                      <a:r>
                        <a:rPr lang="en-US" altLang="zh-TW" sz="16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AI</a:t>
                      </a:r>
                      <a:r>
                        <a:rPr lang="zh-TW" altLang="en-US" sz="160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、大數據等新興科技，結合低碳永續理念及商業數據分析，提升營運效率、強化決策與市場拓展，發展創新且永續的商業模式，進而拓展國際市場</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*申請業者須具備數位化能力，</a:t>
                      </a:r>
                      <a:br>
                        <a:rPr lang="en-US" altLang="zh-TW"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br>
                      <a:r>
                        <a:rPr lang="en-US" altLang="zh-TW"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  </a:t>
                      </a:r>
                      <a:r>
                        <a:rPr lang="zh-TW" altLang="en-US"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現有資訊系統須含</a:t>
                      </a:r>
                      <a:r>
                        <a:rPr lang="en-US" altLang="zh-TW"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2</a:t>
                      </a:r>
                      <a:r>
                        <a:rPr lang="zh-TW" altLang="en-US"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項以上</a:t>
                      </a:r>
                      <a:r>
                        <a:rPr lang="en-US" altLang="zh-TW"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(ERP</a:t>
                      </a:r>
                      <a:r>
                        <a:rPr lang="zh-TW" altLang="en-US"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a:t>
                      </a:r>
                      <a:r>
                        <a:rPr lang="en-US" altLang="zh-TW"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CRM</a:t>
                      </a:r>
                      <a:r>
                        <a:rPr lang="zh-TW" altLang="en-US"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a:t>
                      </a:r>
                      <a:r>
                        <a:rPr lang="en-US" altLang="zh-TW"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SCM</a:t>
                      </a:r>
                      <a:r>
                        <a:rPr lang="zh-TW" altLang="en-US"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、數據中台、物流系統、能源管理系統</a:t>
                      </a:r>
                      <a:r>
                        <a:rPr lang="en-US" altLang="zh-TW"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a:t>
                      </a:r>
                      <a:endParaRPr lang="zh-TW" altLang="en-US" sz="1200" kern="1200" dirty="0">
                        <a:solidFill>
                          <a:schemeClr val="accent6">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6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400" b="1"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導入</a:t>
                      </a:r>
                      <a:r>
                        <a:rPr lang="zh-TW" altLang="en-US" sz="1400" b="1"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至少</a:t>
                      </a:r>
                      <a:r>
                        <a:rPr lang="en-US" altLang="zh-TW" sz="1400" b="1"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2</a:t>
                      </a:r>
                      <a:r>
                        <a:rPr lang="zh-TW" altLang="en-US" sz="1400" b="1"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項以上</a:t>
                      </a:r>
                      <a:r>
                        <a:rPr lang="en-US" altLang="zh-TW" sz="1400" b="1"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AI</a:t>
                      </a:r>
                      <a:r>
                        <a:rPr lang="zh-TW" altLang="en-US" sz="1400" b="1"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技術</a:t>
                      </a:r>
                      <a:r>
                        <a:rPr lang="zh-TW" altLang="en-US" sz="1400" b="1"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或工具</a:t>
                      </a:r>
                      <a:r>
                        <a:rPr lang="zh-TW" altLang="en-US" sz="14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，帶動</a:t>
                      </a:r>
                      <a:r>
                        <a:rPr lang="zh-TW" altLang="en-US" sz="1400" b="1"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至少</a:t>
                      </a:r>
                      <a:r>
                        <a:rPr lang="en-US" altLang="zh-TW" sz="1400" b="1"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100</a:t>
                      </a:r>
                      <a:r>
                        <a:rPr lang="zh-TW" altLang="en-US" sz="1400" b="1"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家</a:t>
                      </a:r>
                      <a:r>
                        <a:rPr lang="zh-TW" altLang="en-US" sz="1400" dirty="0"/>
                        <a:t>合作業者</a:t>
                      </a:r>
                      <a:r>
                        <a:rPr lang="en-US" altLang="zh-TW" sz="1400" dirty="0"/>
                        <a:t>/</a:t>
                      </a:r>
                      <a:r>
                        <a:rPr lang="zh-TW" altLang="en-US" sz="1400" dirty="0"/>
                        <a:t>店家</a:t>
                      </a:r>
                      <a:r>
                        <a:rPr lang="en-US" altLang="zh-TW" sz="1400" dirty="0"/>
                        <a:t>/</a:t>
                      </a:r>
                      <a:r>
                        <a:rPr lang="zh-TW" altLang="en-US" sz="1400" dirty="0"/>
                        <a:t>服務據點</a:t>
                      </a:r>
                      <a:r>
                        <a:rPr lang="zh-TW" altLang="en-US" sz="14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家：</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lang="zh-TW" altLang="en-US" sz="1400" b="1"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資源永續循環</a:t>
                      </a:r>
                      <a:r>
                        <a:rPr lang="zh-TW" altLang="en-US" sz="14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：透過資源回收、再製或再利用，如建置數位化可回收、再生平台或系統等，透過</a:t>
                      </a:r>
                      <a:r>
                        <a:rPr lang="en-US" altLang="zh-TW" sz="1400" b="0"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AI</a:t>
                      </a:r>
                      <a:r>
                        <a:rPr lang="zh-TW" altLang="en-US" sz="1400" b="0"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數據分析</a:t>
                      </a:r>
                      <a:r>
                        <a:rPr lang="zh-TW" altLang="en-US" sz="14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追蹤資源流動、預測回收率，優化再製流程</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lang="zh-TW" altLang="en-US" sz="1400" b="1"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產品生命延續</a:t>
                      </a:r>
                      <a:r>
                        <a:rPr lang="zh-TW" altLang="en-US" sz="14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：透過維修、翻新、再設計，延長產品壽命，如導入維修、保養平台或數據監控系統等，</a:t>
                      </a:r>
                      <a:r>
                        <a:rPr lang="zh-TW" altLang="en-US" sz="1400" b="0"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利用</a:t>
                      </a:r>
                      <a:r>
                        <a:rPr lang="en-US" altLang="zh-TW" sz="1400" b="0"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AI</a:t>
                      </a:r>
                      <a:r>
                        <a:rPr lang="zh-TW" altLang="en-US" sz="1400" b="0"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進行預測分析</a:t>
                      </a:r>
                      <a:r>
                        <a:rPr lang="zh-TW" altLang="en-US" sz="14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、故障診斷，掌握產品狀態，提前預警與安排維護</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lang="zh-TW" altLang="en-US" sz="1400" b="1"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低碳經營模式</a:t>
                      </a:r>
                      <a:r>
                        <a:rPr lang="zh-TW" altLang="en-US" sz="14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：採用租賃</a:t>
                      </a:r>
                      <a:r>
                        <a:rPr lang="en-US" altLang="zh-TW" sz="14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a:t>
                      </a:r>
                      <a:r>
                        <a:rPr lang="zh-TW" altLang="en-US" sz="14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以租代買</a:t>
                      </a:r>
                      <a:r>
                        <a:rPr lang="en-US" altLang="zh-TW" sz="14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a:t>
                      </a:r>
                      <a:r>
                        <a:rPr lang="zh-TW" altLang="en-US" sz="14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、訂閱及共享等新商業模式，如共享平台建置，</a:t>
                      </a:r>
                      <a:r>
                        <a:rPr lang="zh-TW" altLang="en-US" sz="1400" b="0"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運用</a:t>
                      </a:r>
                      <a:r>
                        <a:rPr lang="en-US" altLang="zh-TW" sz="1400" b="0"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AI</a:t>
                      </a:r>
                      <a:r>
                        <a:rPr lang="zh-TW" altLang="en-US" sz="1400" b="0" kern="1200" dirty="0">
                          <a:solidFill>
                            <a:srgbClr val="FF0000"/>
                          </a:solidFill>
                          <a:latin typeface="Amazon Ember" panose="020B0603020204020204" pitchFamily="34" charset="0"/>
                          <a:ea typeface="Microsoft JhengHei UI" panose="020B0604030504040204" pitchFamily="34" charset="-120"/>
                          <a:cs typeface="Amazon Ember" panose="020B0603020204020204" pitchFamily="34" charset="0"/>
                        </a:rPr>
                        <a:t>數據分析</a:t>
                      </a:r>
                      <a:r>
                        <a:rPr lang="zh-TW" altLang="en-US" sz="1400" b="0" kern="1200" dirty="0">
                          <a:solidFill>
                            <a:schemeClr val="tx1"/>
                          </a:solidFill>
                          <a:latin typeface="Amazon Ember" panose="020B0603020204020204" pitchFamily="34" charset="0"/>
                          <a:ea typeface="Microsoft JhengHei UI" panose="020B0604030504040204" pitchFamily="34" charset="-120"/>
                          <a:cs typeface="Amazon Ember" panose="020B0603020204020204" pitchFamily="34" charset="0"/>
                        </a:rPr>
                        <a:t>或機器學習，掌握使用行為與市場需求，動態調整資源配置與服務模式</a:t>
                      </a:r>
                      <a:endParaRPr lang="en-US" altLang="zh-TW"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81B911AE-2F42-9C0E-2450-B076DB9C2570}"/>
              </a:ext>
            </a:extLst>
          </p:cNvPr>
          <p:cNvSpPr>
            <a:spLocks noGrp="1"/>
          </p:cNvSpPr>
          <p:nvPr>
            <p:ph type="title"/>
          </p:nvPr>
        </p:nvSpPr>
        <p:spPr>
          <a:xfrm>
            <a:off x="609600" y="436019"/>
            <a:ext cx="9867697" cy="535531"/>
          </a:xfrm>
        </p:spPr>
        <p:txBody>
          <a:bodyPr/>
          <a:lstStyle/>
          <a:p>
            <a:r>
              <a:rPr lang="zh-TW" altLang="en-US" sz="2000" dirty="0"/>
              <a:t>商業服務業</a:t>
            </a:r>
            <a:r>
              <a:rPr lang="zh-TW" altLang="en-US" dirty="0">
                <a:solidFill>
                  <a:srgbClr val="2B3643"/>
                </a:solidFill>
              </a:rPr>
              <a:t>數據驅動</a:t>
            </a:r>
            <a:r>
              <a:rPr lang="zh-TW" altLang="en-US" sz="2000" dirty="0"/>
              <a:t>價值創造計畫</a:t>
            </a:r>
            <a:endParaRPr lang="zh-TW" altLang="en-US" sz="2000" b="0" dirty="0"/>
          </a:p>
        </p:txBody>
      </p:sp>
      <p:sp>
        <p:nvSpPr>
          <p:cNvPr id="23" name="Rectangle 22">
            <a:extLst>
              <a:ext uri="{FF2B5EF4-FFF2-40B4-BE49-F238E27FC236}">
                <a16:creationId xmlns:a16="http://schemas.microsoft.com/office/drawing/2014/main" id="{089E0ECC-A7FF-6F88-E0B0-1397665A9DC6}"/>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F13F7D2A-9E18-E726-A162-E5CD688AACE3}"/>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150A58A8-E438-5E43-8D96-023B0EDCB1C7}"/>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191BFBCE-8FCE-23BF-A6D1-60FE50B8F1D6}"/>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1DFA950B-31B2-FD95-EA77-6441A50727C7}"/>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lvl="0" algn="ctr">
              <a:defRPr/>
            </a:pPr>
            <a:r>
              <a:rPr lang="zh-TW" altLang="en-US" sz="1000" b="1" dirty="0">
                <a:solidFill>
                  <a:srgbClr val="FFFFFF"/>
                </a:solidFill>
              </a:rPr>
              <a:t>計畫執行期間</a:t>
            </a:r>
            <a:endParaRPr lang="en-US" sz="1000" b="1" dirty="0">
              <a:solidFill>
                <a:srgbClr val="FFFFFF"/>
              </a:solidFill>
            </a:endParaRPr>
          </a:p>
        </p:txBody>
      </p:sp>
      <p:sp>
        <p:nvSpPr>
          <p:cNvPr id="33" name="Rectangle: Rounded Corners 32">
            <a:extLst>
              <a:ext uri="{FF2B5EF4-FFF2-40B4-BE49-F238E27FC236}">
                <a16:creationId xmlns:a16="http://schemas.microsoft.com/office/drawing/2014/main" id="{61D13A5F-DEF0-F2D0-2C41-6978F5D375C7}"/>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064820D0-07C8-A33F-CFAE-6B8E4F19E6B5}"/>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Rectangle 18">
            <a:extLst>
              <a:ext uri="{FF2B5EF4-FFF2-40B4-BE49-F238E27FC236}">
                <a16:creationId xmlns:a16="http://schemas.microsoft.com/office/drawing/2014/main" id="{E56F180F-4F76-6CA7-8304-9D92A7E967E4}"/>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Slide Number Placeholder 3">
            <a:extLst>
              <a:ext uri="{FF2B5EF4-FFF2-40B4-BE49-F238E27FC236}">
                <a16:creationId xmlns:a16="http://schemas.microsoft.com/office/drawing/2014/main" id="{24876C94-60FD-3889-524E-BC5C662EC395}"/>
              </a:ext>
            </a:extLst>
          </p:cNvPr>
          <p:cNvSpPr txBox="1">
            <a:spLocks/>
          </p:cNvSpPr>
          <p:nvPr/>
        </p:nvSpPr>
        <p:spPr>
          <a:xfrm>
            <a:off x="11500069" y="6542583"/>
            <a:ext cx="610700" cy="221566"/>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TextBox 3">
            <a:hlinkClick r:id="rId5" action="ppaction://hlinksldjump"/>
            <a:extLst>
              <a:ext uri="{FF2B5EF4-FFF2-40B4-BE49-F238E27FC236}">
                <a16:creationId xmlns:a16="http://schemas.microsoft.com/office/drawing/2014/main" id="{9EA23BDD-D34B-F6AB-F41B-DDC90A5CD4BA}"/>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7" name="TextBox 6">
            <a:hlinkClick r:id="rId6" action="ppaction://hlinksldjump"/>
            <a:extLst>
              <a:ext uri="{FF2B5EF4-FFF2-40B4-BE49-F238E27FC236}">
                <a16:creationId xmlns:a16="http://schemas.microsoft.com/office/drawing/2014/main" id="{CBFE3BAB-1060-444A-9B48-61F163D36655}"/>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數位轉型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463969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867698" cy="5092018"/>
        </p:xfrm>
        <a:graphic>
          <a:graphicData uri="http://schemas.openxmlformats.org/drawingml/2006/table">
            <a:tbl>
              <a:tblPr firstRow="1" bandRow="1">
                <a:tableStyleId>{5940675A-B579-460E-94D1-54222C63F5DA}</a:tableStyleId>
              </a:tblPr>
              <a:tblGrid>
                <a:gridCol w="2040468">
                  <a:extLst>
                    <a:ext uri="{9D8B030D-6E8A-4147-A177-3AD203B41FA5}">
                      <a16:colId xmlns:a16="http://schemas.microsoft.com/office/drawing/2014/main" val="270881897"/>
                    </a:ext>
                  </a:extLst>
                </a:gridCol>
                <a:gridCol w="7827230">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rgbClr val="0070C0"/>
                          </a:solidFill>
                          <a:latin typeface="+mn-lt"/>
                          <a:ea typeface="+mn-ea"/>
                          <a:cs typeface="+mn-cs"/>
                        </a:rPr>
                        <a:t>餐飲業者 </a:t>
                      </a:r>
                      <a:endParaRPr lang="en-US" altLang="zh-TW" sz="1800" b="1" kern="1200" dirty="0">
                        <a:solidFill>
                          <a:srgbClr val="0070C0"/>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bg1">
                              <a:lumMod val="50000"/>
                            </a:schemeClr>
                          </a:solidFill>
                          <a:latin typeface="+mn-lt"/>
                          <a:ea typeface="+mn-ea"/>
                          <a:cs typeface="+mn-cs"/>
                        </a:rPr>
                        <a:t>依法完成公司登記、商業登記或有限合夥登記，不含外國營利事業在臺設立之分公司及陸資企業</a:t>
                      </a:r>
                      <a:endParaRPr lang="en-US" altLang="zh-TW" sz="1200" kern="1200" dirty="0">
                        <a:solidFill>
                          <a:schemeClr val="bg1">
                            <a:lumMod val="50000"/>
                          </a:schemeClr>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bg1">
                              <a:lumMod val="50000"/>
                            </a:schemeClr>
                          </a:solidFill>
                          <a:latin typeface="+mn-lt"/>
                          <a:ea typeface="+mn-ea"/>
                          <a:cs typeface="+mn-cs"/>
                        </a:rPr>
                        <a:t>每公司、負責人以申請</a:t>
                      </a:r>
                      <a:r>
                        <a:rPr lang="en-US" altLang="zh-TW" sz="1200" kern="1200" dirty="0">
                          <a:solidFill>
                            <a:schemeClr val="bg1">
                              <a:lumMod val="50000"/>
                            </a:schemeClr>
                          </a:solidFill>
                          <a:latin typeface="+mn-lt"/>
                          <a:ea typeface="+mn-ea"/>
                          <a:cs typeface="+mn-cs"/>
                        </a:rPr>
                        <a:t>1</a:t>
                      </a:r>
                      <a:r>
                        <a:rPr lang="zh-TW" altLang="en-US" sz="1200" kern="1200" dirty="0">
                          <a:solidFill>
                            <a:schemeClr val="bg1">
                              <a:lumMod val="50000"/>
                            </a:schemeClr>
                          </a:solidFill>
                          <a:latin typeface="+mn-lt"/>
                          <a:ea typeface="+mn-ea"/>
                          <a:cs typeface="+mn-cs"/>
                        </a:rPr>
                        <a:t>案為限，且</a:t>
                      </a:r>
                      <a:r>
                        <a:rPr lang="en-US" altLang="zh-TW" sz="1200" kern="1200" dirty="0">
                          <a:solidFill>
                            <a:schemeClr val="bg1">
                              <a:lumMod val="50000"/>
                            </a:schemeClr>
                          </a:solidFill>
                          <a:latin typeface="+mn-lt"/>
                          <a:ea typeface="+mn-ea"/>
                          <a:cs typeface="+mn-cs"/>
                        </a:rPr>
                        <a:t>3</a:t>
                      </a:r>
                      <a:r>
                        <a:rPr lang="zh-TW" altLang="en-US" sz="1200" kern="1200" dirty="0">
                          <a:solidFill>
                            <a:schemeClr val="bg1">
                              <a:lumMod val="50000"/>
                            </a:schemeClr>
                          </a:solidFill>
                          <a:latin typeface="+mn-lt"/>
                          <a:ea typeface="+mn-ea"/>
                          <a:cs typeface="+mn-cs"/>
                        </a:rPr>
                        <a:t>年內累計受商業署餐飲相關計畫輔導以不超過</a:t>
                      </a:r>
                      <a:r>
                        <a:rPr lang="en-US" altLang="zh-TW" sz="1200" kern="1200" dirty="0">
                          <a:solidFill>
                            <a:schemeClr val="bg1">
                              <a:lumMod val="50000"/>
                            </a:schemeClr>
                          </a:solidFill>
                          <a:latin typeface="+mn-lt"/>
                          <a:ea typeface="+mn-ea"/>
                          <a:cs typeface="+mn-cs"/>
                        </a:rPr>
                        <a:t>2</a:t>
                      </a:r>
                      <a:r>
                        <a:rPr lang="zh-TW" altLang="en-US" sz="1200" kern="1200" dirty="0">
                          <a:solidFill>
                            <a:schemeClr val="bg1">
                              <a:lumMod val="50000"/>
                            </a:schemeClr>
                          </a:solidFill>
                          <a:latin typeface="+mn-lt"/>
                          <a:ea typeface="+mn-ea"/>
                          <a:cs typeface="+mn-cs"/>
                        </a:rPr>
                        <a:t>案為原則</a:t>
                      </a:r>
                      <a:endParaRPr lang="en-US" altLang="zh-TW" sz="1200" kern="1200" dirty="0">
                        <a:solidFill>
                          <a:schemeClr val="bg1">
                            <a:lumMod val="50000"/>
                          </a:schemeClr>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bg1">
                              <a:lumMod val="50000"/>
                            </a:schemeClr>
                          </a:solidFill>
                          <a:latin typeface="+mn-lt"/>
                          <a:ea typeface="+mn-ea"/>
                          <a:cs typeface="+mn-cs"/>
                        </a:rPr>
                        <a:t>經依食品安全衛生管理法之相關規定，於食品藥物業者登錄平台內登錄餐飲業相關資訊，並投保產品責任險</a:t>
                      </a:r>
                      <a:endParaRPr lang="en-US" altLang="zh-TW" sz="12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85811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zh-TW" sz="1400" b="0" i="0" kern="1200" dirty="0">
                        <a:solidFill>
                          <a:srgbClr val="000000"/>
                        </a:solidFill>
                        <a:effectLst/>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b="1" i="0" kern="1200" dirty="0">
                          <a:solidFill>
                            <a:srgbClr val="000000"/>
                          </a:solidFill>
                          <a:effectLst/>
                          <a:latin typeface="+mn-lt"/>
                          <a:ea typeface="+mn-ea"/>
                          <a:cs typeface="+mn-cs"/>
                        </a:rPr>
                        <a:t>品牌優化輔導</a:t>
                      </a:r>
                      <a:r>
                        <a:rPr lang="zh-TW" altLang="en-US" sz="1400" b="0" i="0" kern="1200" dirty="0">
                          <a:solidFill>
                            <a:srgbClr val="000000"/>
                          </a:solidFill>
                          <a:effectLst/>
                          <a:latin typeface="+mn-lt"/>
                          <a:ea typeface="+mn-ea"/>
                          <a:cs typeface="+mn-cs"/>
                        </a:rPr>
                        <a:t>：每案上限</a:t>
                      </a:r>
                      <a:r>
                        <a:rPr kumimoji="0" lang="en-US" altLang="zh-TW" sz="1800" b="1" i="0" u="none" strike="noStrike" kern="1200" cap="none" spc="0" normalizeH="0" baseline="0" dirty="0">
                          <a:ln>
                            <a:noFill/>
                          </a:ln>
                          <a:solidFill>
                            <a:srgbClr val="000000"/>
                          </a:solidFill>
                          <a:effectLst/>
                          <a:uLnTx/>
                          <a:uFillTx/>
                          <a:latin typeface="+mn-lt"/>
                          <a:ea typeface="+mn-ea"/>
                          <a:cs typeface="+mn-cs"/>
                        </a:rPr>
                        <a:t>NT$25</a:t>
                      </a:r>
                      <a:r>
                        <a:rPr kumimoji="0" lang="zh-TW" altLang="en-US" sz="1800" b="1" i="0" u="none" strike="noStrike" kern="1200" cap="none" spc="0" normalizeH="0" baseline="0" dirty="0">
                          <a:ln>
                            <a:noFill/>
                          </a:ln>
                          <a:solidFill>
                            <a:srgbClr val="000000"/>
                          </a:solidFill>
                          <a:effectLst/>
                          <a:uLnTx/>
                          <a:uFillTx/>
                          <a:latin typeface="+mn-lt"/>
                          <a:ea typeface="+mn-ea"/>
                          <a:cs typeface="+mn-cs"/>
                        </a:rPr>
                        <a:t>萬</a:t>
                      </a:r>
                      <a:r>
                        <a:rPr lang="zh-TW" altLang="en-US" sz="1400" b="0" i="0" kern="1200" dirty="0">
                          <a:solidFill>
                            <a:srgbClr val="000000"/>
                          </a:solidFill>
                          <a:effectLst/>
                          <a:latin typeface="+mn-lt"/>
                          <a:ea typeface="+mn-ea"/>
                          <a:cs typeface="+mn-cs"/>
                        </a:rPr>
                        <a:t>，廠商配合款不可少於政府輔導款金額</a:t>
                      </a:r>
                      <a:endParaRPr lang="en-US" altLang="zh-TW" sz="1400" b="0" i="0" kern="1200" dirty="0">
                        <a:solidFill>
                          <a:srgbClr val="000000"/>
                        </a:solidFill>
                        <a:effectLst/>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b="1" i="0" kern="1200" dirty="0">
                          <a:solidFill>
                            <a:srgbClr val="000000"/>
                          </a:solidFill>
                          <a:effectLst/>
                          <a:latin typeface="+mn-lt"/>
                          <a:ea typeface="+mn-ea"/>
                          <a:cs typeface="+mn-cs"/>
                        </a:rPr>
                        <a:t>餐飲智慧應用輔導</a:t>
                      </a:r>
                      <a:r>
                        <a:rPr lang="zh-TW" altLang="en-US" sz="1400" b="0" i="0" kern="1200" dirty="0">
                          <a:solidFill>
                            <a:srgbClr val="000000"/>
                          </a:solidFill>
                          <a:effectLst/>
                          <a:latin typeface="+mn-lt"/>
                          <a:ea typeface="+mn-ea"/>
                          <a:cs typeface="+mn-cs"/>
                        </a:rPr>
                        <a:t>：每案上限</a:t>
                      </a:r>
                      <a:r>
                        <a:rPr kumimoji="0" lang="en-US" altLang="zh-TW" sz="1800" b="1" i="0" u="none" strike="noStrike" kern="1200" cap="none" spc="0" normalizeH="0" baseline="0" dirty="0">
                          <a:ln>
                            <a:noFill/>
                          </a:ln>
                          <a:solidFill>
                            <a:srgbClr val="000000"/>
                          </a:solidFill>
                          <a:effectLst/>
                          <a:uLnTx/>
                          <a:uFillTx/>
                          <a:latin typeface="+mn-lt"/>
                          <a:ea typeface="+mn-ea"/>
                          <a:cs typeface="+mn-cs"/>
                        </a:rPr>
                        <a:t>NT$150</a:t>
                      </a:r>
                      <a:r>
                        <a:rPr kumimoji="0" lang="zh-TW" altLang="en-US" sz="1800" b="1" i="0" u="none" strike="noStrike" kern="1200" cap="none" spc="0" normalizeH="0" baseline="0" dirty="0">
                          <a:ln>
                            <a:noFill/>
                          </a:ln>
                          <a:solidFill>
                            <a:srgbClr val="000000"/>
                          </a:solidFill>
                          <a:effectLst/>
                          <a:uLnTx/>
                          <a:uFillTx/>
                          <a:latin typeface="+mn-lt"/>
                          <a:ea typeface="+mn-ea"/>
                          <a:cs typeface="+mn-cs"/>
                        </a:rPr>
                        <a:t>萬</a:t>
                      </a:r>
                      <a:r>
                        <a:rPr lang="zh-TW" altLang="en-US" sz="1400" b="0" i="0" kern="1200" dirty="0">
                          <a:solidFill>
                            <a:srgbClr val="000000"/>
                          </a:solidFill>
                          <a:effectLst/>
                          <a:latin typeface="+mn-lt"/>
                          <a:ea typeface="+mn-ea"/>
                          <a:cs typeface="+mn-cs"/>
                        </a:rPr>
                        <a:t>，廠商配合款不可少於政府輔導款金額</a:t>
                      </a:r>
                      <a:endParaRPr lang="en-US" altLang="zh-TW" sz="1400" b="0" i="0" kern="1200" dirty="0">
                        <a:solidFill>
                          <a:srgbClr val="0000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200" kern="1200" dirty="0">
                          <a:solidFill>
                            <a:schemeClr val="bg1">
                              <a:lumMod val="50000"/>
                            </a:schemeClr>
                          </a:solidFill>
                          <a:latin typeface="+mn-lt"/>
                          <a:ea typeface="+mn-ea"/>
                          <a:cs typeface="+mn-cs"/>
                        </a:rPr>
                        <a:t>        本款項不得用於採購硬體設備</a:t>
                      </a:r>
                      <a:endParaRPr lang="en-US" altLang="zh-TW" sz="1200" kern="1200" dirty="0">
                        <a:solidFill>
                          <a:schemeClr val="bg1">
                            <a:lumMod val="50000"/>
                          </a:schemeClr>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500" b="0" i="0" dirty="0">
                          <a:solidFill>
                            <a:srgbClr val="000000"/>
                          </a:solidFill>
                          <a:effectLst/>
                          <a:latin typeface="+mn-lt"/>
                        </a:rPr>
                        <a:t>推動臺灣餐飲店家升級轉型，導入智慧化科技應用及品牌優質升級，</a:t>
                      </a:r>
                      <a:br>
                        <a:rPr lang="en-US" altLang="zh-TW" sz="1500" b="0" i="0" dirty="0">
                          <a:solidFill>
                            <a:srgbClr val="000000"/>
                          </a:solidFill>
                          <a:effectLst/>
                          <a:latin typeface="+mn-lt"/>
                        </a:rPr>
                      </a:br>
                      <a:r>
                        <a:rPr lang="zh-TW" altLang="en-US" sz="1500" b="0" i="0" dirty="0">
                          <a:solidFill>
                            <a:srgbClr val="000000"/>
                          </a:solidFill>
                          <a:effectLst/>
                          <a:latin typeface="+mn-lt"/>
                        </a:rPr>
                        <a:t>建立具示範性且可擴散應用之案例及消費有感之示範體驗場域。</a:t>
                      </a:r>
                      <a:endParaRPr lang="en-US" altLang="zh-TW" sz="1500" b="0" i="0" dirty="0">
                        <a:solidFill>
                          <a:srgbClr val="000000"/>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l">
                        <a:buAutoNum type="arabicPeriod"/>
                      </a:pPr>
                      <a:endParaRPr lang="en-US" altLang="zh-TW" sz="1000" b="1" i="0" dirty="0">
                        <a:solidFill>
                          <a:srgbClr val="000000"/>
                        </a:solidFill>
                        <a:effectLst/>
                        <a:latin typeface="+mn-lt"/>
                      </a:endParaRPr>
                    </a:p>
                    <a:p>
                      <a:pPr marL="342900" indent="-342900" algn="l">
                        <a:buAutoNum type="arabicPeriod"/>
                      </a:pPr>
                      <a:r>
                        <a:rPr lang="zh-TW" altLang="en-US" sz="1400" b="1" i="0" dirty="0">
                          <a:solidFill>
                            <a:srgbClr val="000000"/>
                          </a:solidFill>
                          <a:effectLst/>
                          <a:latin typeface="+mn-lt"/>
                        </a:rPr>
                        <a:t>品牌優化輔導</a:t>
                      </a:r>
                      <a:r>
                        <a:rPr lang="zh-TW" altLang="en-US" sz="1400" b="0" i="0" dirty="0">
                          <a:solidFill>
                            <a:srgbClr val="000000"/>
                          </a:solidFill>
                          <a:effectLst/>
                          <a:latin typeface="+mn-lt"/>
                        </a:rPr>
                        <a:t>：協助具改造亮點、故事特色及發展潛力之餐飲業者重塑品牌核心價值，並透過提升美學意識，品牌塑造及環境改造，提升消費者體驗好感，進而吸引觀光客到店消費，提升營運效能及經濟效益。適用於單店</a:t>
                      </a:r>
                      <a:r>
                        <a:rPr lang="en-US" altLang="zh-TW" sz="1400" b="0" i="0" dirty="0">
                          <a:solidFill>
                            <a:srgbClr val="000000"/>
                          </a:solidFill>
                          <a:effectLst/>
                          <a:latin typeface="+mn-lt"/>
                        </a:rPr>
                        <a:t>/</a:t>
                      </a:r>
                      <a:r>
                        <a:rPr lang="zh-TW" altLang="en-US" sz="1400" b="0" i="0" dirty="0">
                          <a:solidFill>
                            <a:srgbClr val="000000"/>
                          </a:solidFill>
                          <a:effectLst/>
                          <a:latin typeface="+mn-lt"/>
                        </a:rPr>
                        <a:t>多店餐飲店家。</a:t>
                      </a:r>
                      <a:endParaRPr lang="en-US" altLang="zh-TW" sz="1400" b="0" i="0" dirty="0">
                        <a:solidFill>
                          <a:srgbClr val="000000"/>
                        </a:solidFill>
                        <a:effectLst/>
                        <a:latin typeface="+mn-lt"/>
                      </a:endParaRPr>
                    </a:p>
                    <a:p>
                      <a:pPr marL="342900" indent="-342900" algn="l">
                        <a:buAutoNum type="arabicPeriod"/>
                      </a:pPr>
                      <a:r>
                        <a:rPr lang="zh-TW" altLang="en-US" sz="1400" b="1" i="0" dirty="0">
                          <a:solidFill>
                            <a:srgbClr val="000000"/>
                          </a:solidFill>
                          <a:effectLst/>
                          <a:latin typeface="+mn-lt"/>
                        </a:rPr>
                        <a:t>餐飲</a:t>
                      </a:r>
                      <a:r>
                        <a:rPr lang="zh-TW" altLang="en-US" sz="1400" b="1" i="0" dirty="0">
                          <a:solidFill>
                            <a:schemeClr val="tx1"/>
                          </a:solidFill>
                          <a:effectLst/>
                          <a:latin typeface="+mn-lt"/>
                        </a:rPr>
                        <a:t>智慧應用</a:t>
                      </a:r>
                      <a:r>
                        <a:rPr lang="zh-TW" altLang="en-US" sz="1400" b="1" i="0" dirty="0">
                          <a:solidFill>
                            <a:srgbClr val="000000"/>
                          </a:solidFill>
                          <a:effectLst/>
                          <a:latin typeface="+mn-lt"/>
                        </a:rPr>
                        <a:t>輔導</a:t>
                      </a:r>
                      <a:r>
                        <a:rPr lang="zh-TW" altLang="en-US" sz="1400" b="0" i="0" dirty="0">
                          <a:solidFill>
                            <a:srgbClr val="000000"/>
                          </a:solidFill>
                          <a:effectLst/>
                          <a:latin typeface="+mn-lt"/>
                        </a:rPr>
                        <a:t>：協助具備長期營運和業務拓展能力的餐飲業者，以</a:t>
                      </a:r>
                      <a:r>
                        <a:rPr lang="zh-TW" altLang="en-US" sz="1400" b="1" i="0" dirty="0">
                          <a:solidFill>
                            <a:srgbClr val="000000"/>
                          </a:solidFill>
                          <a:effectLst/>
                          <a:latin typeface="+mn-lt"/>
                        </a:rPr>
                        <a:t>科技導入並串聯資訊分析</a:t>
                      </a:r>
                      <a:r>
                        <a:rPr lang="zh-TW" altLang="en-US" sz="1400" b="0" i="0" dirty="0">
                          <a:solidFill>
                            <a:srgbClr val="000000"/>
                          </a:solidFill>
                          <a:effectLst/>
                          <a:latin typeface="+mn-lt"/>
                        </a:rPr>
                        <a:t>的「</a:t>
                      </a:r>
                      <a:r>
                        <a:rPr lang="zh-TW" altLang="en-US" sz="1400" b="1" i="0" dirty="0">
                          <a:solidFill>
                            <a:srgbClr val="FF0000"/>
                          </a:solidFill>
                          <a:effectLst/>
                          <a:latin typeface="+mn-lt"/>
                        </a:rPr>
                        <a:t>智慧餐飲</a:t>
                      </a:r>
                      <a:r>
                        <a:rPr lang="zh-TW" altLang="en-US" sz="1400" b="0" i="0" dirty="0">
                          <a:solidFill>
                            <a:srgbClr val="000000"/>
                          </a:solidFill>
                          <a:effectLst/>
                          <a:latin typeface="+mn-lt"/>
                        </a:rPr>
                        <a:t>」為核心，全面轉型升級，有效緩解人力不足問題。</a:t>
                      </a:r>
                      <a:br>
                        <a:rPr lang="en-US" altLang="zh-TW" sz="1400" b="0" i="0" dirty="0">
                          <a:solidFill>
                            <a:srgbClr val="000000"/>
                          </a:solidFill>
                          <a:effectLst/>
                          <a:latin typeface="+mn-lt"/>
                        </a:rPr>
                      </a:br>
                      <a:r>
                        <a:rPr lang="zh-TW" altLang="en-US" sz="1400" b="0" i="0" dirty="0">
                          <a:solidFill>
                            <a:schemeClr val="accent1"/>
                          </a:solidFill>
                          <a:effectLst/>
                          <a:latin typeface="+mn-lt"/>
                        </a:rPr>
                        <a:t>適用於</a:t>
                      </a:r>
                      <a:r>
                        <a:rPr lang="zh-TW" altLang="en-US" sz="1400" b="1" i="0" dirty="0">
                          <a:solidFill>
                            <a:schemeClr val="accent1"/>
                          </a:solidFill>
                          <a:effectLst/>
                          <a:latin typeface="+mn-lt"/>
                        </a:rPr>
                        <a:t>連鎖餐飲業者</a:t>
                      </a:r>
                      <a:r>
                        <a:rPr lang="zh-TW" altLang="en-US" sz="1400" b="0" i="0" dirty="0">
                          <a:solidFill>
                            <a:schemeClr val="accent1"/>
                          </a:solidFill>
                          <a:effectLst/>
                          <a:latin typeface="+mn-lt"/>
                        </a:rPr>
                        <a:t>，同品牌店面須</a:t>
                      </a:r>
                      <a:r>
                        <a:rPr lang="zh-TW" altLang="en-US" sz="1400" b="1" i="0" dirty="0">
                          <a:solidFill>
                            <a:schemeClr val="accent1"/>
                          </a:solidFill>
                          <a:effectLst/>
                          <a:latin typeface="+mn-lt"/>
                        </a:rPr>
                        <a:t>至少</a:t>
                      </a:r>
                      <a:r>
                        <a:rPr lang="en-US" altLang="zh-TW" sz="1400" b="1" i="0" dirty="0">
                          <a:solidFill>
                            <a:schemeClr val="accent1"/>
                          </a:solidFill>
                          <a:effectLst/>
                          <a:latin typeface="+mn-lt"/>
                        </a:rPr>
                        <a:t>7</a:t>
                      </a:r>
                      <a:r>
                        <a:rPr lang="zh-TW" altLang="en-US" sz="1400" b="1" i="0" dirty="0">
                          <a:solidFill>
                            <a:schemeClr val="accent1"/>
                          </a:solidFill>
                          <a:effectLst/>
                          <a:latin typeface="+mn-lt"/>
                        </a:rPr>
                        <a:t>家</a:t>
                      </a:r>
                      <a:r>
                        <a:rPr lang="en-US" altLang="zh-TW" sz="1400" b="0" i="0" dirty="0">
                          <a:solidFill>
                            <a:schemeClr val="accent1"/>
                          </a:solidFill>
                          <a:effectLst/>
                          <a:latin typeface="+mn-lt"/>
                        </a:rPr>
                        <a:t>(</a:t>
                      </a:r>
                      <a:r>
                        <a:rPr lang="zh-TW" altLang="en-US" sz="1400" b="0" i="0" dirty="0">
                          <a:solidFill>
                            <a:schemeClr val="accent1"/>
                          </a:solidFill>
                          <a:effectLst/>
                          <a:latin typeface="+mn-lt"/>
                        </a:rPr>
                        <a:t>含</a:t>
                      </a:r>
                      <a:r>
                        <a:rPr lang="en-US" altLang="zh-TW" sz="1400" b="0" i="0" dirty="0">
                          <a:solidFill>
                            <a:schemeClr val="accent1"/>
                          </a:solidFill>
                          <a:effectLst/>
                          <a:latin typeface="+mn-lt"/>
                        </a:rPr>
                        <a:t>)</a:t>
                      </a:r>
                      <a:r>
                        <a:rPr lang="zh-TW" altLang="en-US" sz="1400" b="0" i="0" dirty="0">
                          <a:solidFill>
                            <a:schemeClr val="accent1"/>
                          </a:solidFill>
                          <a:effectLst/>
                          <a:latin typeface="+mn-lt"/>
                        </a:rPr>
                        <a:t>以上 </a:t>
                      </a:r>
                      <a:r>
                        <a:rPr lang="en-US" altLang="zh-TW" sz="1400" b="0" i="0" dirty="0">
                          <a:solidFill>
                            <a:schemeClr val="accent1"/>
                          </a:solidFill>
                          <a:effectLst/>
                          <a:latin typeface="+mn-lt"/>
                        </a:rPr>
                        <a:t>(</a:t>
                      </a:r>
                      <a:r>
                        <a:rPr lang="zh-TW" altLang="en-US" sz="1400" b="0" i="0" dirty="0">
                          <a:solidFill>
                            <a:schemeClr val="accent1"/>
                          </a:solidFill>
                          <a:effectLst/>
                          <a:latin typeface="+mn-lt"/>
                        </a:rPr>
                        <a:t>含總店</a:t>
                      </a:r>
                      <a:r>
                        <a:rPr lang="en-US" altLang="zh-TW" sz="1400" b="0" i="0" dirty="0">
                          <a:solidFill>
                            <a:schemeClr val="accent1"/>
                          </a:solidFill>
                          <a:effectLst/>
                          <a:latin typeface="+mn-lt"/>
                        </a:rPr>
                        <a:t>)</a:t>
                      </a:r>
                    </a:p>
                    <a:p>
                      <a:pPr marL="1146175" marR="0" lvl="0" indent="-801688"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bg1">
                              <a:lumMod val="50000"/>
                            </a:schemeClr>
                          </a:solidFill>
                          <a:latin typeface="+mn-lt"/>
                          <a:ea typeface="+mn-ea"/>
                          <a:cs typeface="+mn-cs"/>
                        </a:rPr>
                        <a:t>*智慧餐飲：導入雲端接單、行動點餐、智慧出餐管控、雲端會員系統、自動排位系統、多元支付系統</a:t>
                      </a:r>
                      <a:r>
                        <a:rPr lang="en-US" altLang="zh-TW" sz="1200" kern="1200" dirty="0">
                          <a:solidFill>
                            <a:schemeClr val="bg1">
                              <a:lumMod val="50000"/>
                            </a:schemeClr>
                          </a:solidFill>
                          <a:latin typeface="+mn-lt"/>
                          <a:ea typeface="+mn-ea"/>
                          <a:cs typeface="+mn-cs"/>
                        </a:rPr>
                        <a:t>…</a:t>
                      </a:r>
                      <a:r>
                        <a:rPr lang="zh-TW" altLang="en-US" sz="1200" kern="1200" dirty="0">
                          <a:solidFill>
                            <a:schemeClr val="bg1">
                              <a:lumMod val="50000"/>
                            </a:schemeClr>
                          </a:solidFill>
                          <a:latin typeface="+mn-lt"/>
                          <a:ea typeface="+mn-ea"/>
                          <a:cs typeface="+mn-cs"/>
                        </a:rPr>
                        <a:t>等，並串聯內外部資訊蒐集分析，進而有效緩解人力不足問題及找出主力及潛在消費客群，提升顧客體驗，強化服務效能，促進精準行銷達到營運獲利。</a:t>
                      </a:r>
                      <a:endParaRPr lang="en-US" altLang="zh-TW" sz="12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nvGraphicFramePr>
        <p:xfrm>
          <a:off x="10477296" y="323818"/>
          <a:ext cx="1516039" cy="2886956"/>
        </p:xfrm>
        <a:graphic>
          <a:graphicData uri="http://schemas.openxmlformats.org/drawingml/2006/table">
            <a:tbl>
              <a:tblPr firstRow="1" bandRow="1">
                <a:tableStyleId>{5940675A-B579-460E-94D1-54222C63F5DA}</a:tableStyleId>
              </a:tblPr>
              <a:tblGrid>
                <a:gridCol w="151603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sz="1050" b="1" dirty="0">
                          <a:solidFill>
                            <a:schemeClr val="tx1"/>
                          </a:solidFill>
                        </a:rPr>
                        <a:t>4/9 </a:t>
                      </a:r>
                      <a:r>
                        <a:rPr lang="en-US" sz="1050" b="1" dirty="0">
                          <a:solidFill>
                            <a:srgbClr val="FF0000"/>
                          </a:solidFill>
                        </a:rPr>
                        <a:t>~ 4/30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即日起</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fontAlgn="t"/>
                      <a:r>
                        <a:rPr lang="zh-TW" altLang="en-US" sz="1050" kern="1200" dirty="0">
                          <a:solidFill>
                            <a:schemeClr val="tx1"/>
                          </a:solidFill>
                          <a:latin typeface="+mn-lt"/>
                          <a:ea typeface="+mn-ea"/>
                          <a:cs typeface="+mn-cs"/>
                        </a:rPr>
                        <a:t>經濟部商業發展署</a:t>
                      </a:r>
                      <a:endParaRPr lang="en-US" altLang="zh-TW" sz="1050" kern="1200" dirty="0">
                        <a:solidFill>
                          <a:schemeClr val="tx1"/>
                        </a:solidFill>
                        <a:latin typeface="+mn-lt"/>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100" dirty="0">
                          <a:latin typeface="Microsoft JhengHei" panose="020B0604030504040204" pitchFamily="34" charset="-120"/>
                          <a:ea typeface="Microsoft JhengHei" panose="020B0604030504040204" pitchFamily="34" charset="-120"/>
                          <a:hlinkClick r:id="rId3"/>
                        </a:rPr>
                        <a:t>申請須知</a:t>
                      </a:r>
                      <a:endParaRPr lang="en-US" altLang="zh-TW" sz="1100" dirty="0">
                        <a:latin typeface="Microsoft JhengHei" panose="020B0604030504040204" pitchFamily="34" charset="-120"/>
                        <a:ea typeface="Microsoft JhengHei" panose="020B0604030504040204" pitchFamily="34" charset="-120"/>
                      </a:endParaRPr>
                    </a:p>
                    <a:p>
                      <a:pPr algn="ctr"/>
                      <a:endParaRPr lang="en-US" altLang="zh-TW" sz="400" dirty="0">
                        <a:latin typeface="Microsoft JhengHei" panose="020B0604030504040204" pitchFamily="34" charset="-120"/>
                        <a:ea typeface="Microsoft JhengHei" panose="020B0604030504040204" pitchFamily="34" charset="-120"/>
                      </a:endParaRPr>
                    </a:p>
                    <a:p>
                      <a:pPr lvl="0" algn="ctr"/>
                      <a:endParaRPr lang="en-US" altLang="zh-TW" sz="105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zh-TW" altLang="en-US" sz="2000" dirty="0"/>
              <a:t>推動餐飲服務業優質成長暨國際推廣計畫</a:t>
            </a:r>
            <a:r>
              <a:rPr lang="en-US" altLang="zh-TW" sz="2000" dirty="0"/>
              <a:t>-</a:t>
            </a:r>
            <a:r>
              <a:rPr lang="zh-TW" altLang="en-US" dirty="0">
                <a:solidFill>
                  <a:srgbClr val="2B3643"/>
                </a:solidFill>
              </a:rPr>
              <a:t>餐飲優質轉型</a:t>
            </a:r>
            <a:r>
              <a:rPr lang="zh-TW" altLang="en-US" sz="2000" dirty="0"/>
              <a:t>輔導</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提案參考</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 name="TextBox 5">
            <a:hlinkClick r:id="rId4" action="ppaction://hlinksldjump"/>
            <a:extLst>
              <a:ext uri="{FF2B5EF4-FFF2-40B4-BE49-F238E27FC236}">
                <a16:creationId xmlns:a16="http://schemas.microsoft.com/office/drawing/2014/main" id="{B0C23835-D8AA-E6E1-40D5-B96B328BDB3A}"/>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7" name="TextBox 6">
            <a:hlinkClick r:id="rId5" action="ppaction://hlinksldjump"/>
            <a:extLst>
              <a:ext uri="{FF2B5EF4-FFF2-40B4-BE49-F238E27FC236}">
                <a16:creationId xmlns:a16="http://schemas.microsoft.com/office/drawing/2014/main" id="{924C5FC7-B9CA-8E2D-33E5-95619E88CBB2}"/>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數位轉型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3725605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extLst>
              <p:ext uri="{D42A27DB-BD31-4B8C-83A1-F6EECF244321}">
                <p14:modId xmlns:p14="http://schemas.microsoft.com/office/powerpoint/2010/main" val="3323835086"/>
              </p:ext>
            </p:extLst>
          </p:nvPr>
        </p:nvGraphicFramePr>
        <p:xfrm>
          <a:off x="609599" y="1447132"/>
          <a:ext cx="9867697" cy="4833867"/>
        </p:xfrm>
        <a:graphic>
          <a:graphicData uri="http://schemas.openxmlformats.org/drawingml/2006/table">
            <a:tbl>
              <a:tblPr firstRow="1" bandRow="1">
                <a:tableStyleId>{5940675A-B579-460E-94D1-54222C63F5DA}</a:tableStyleId>
              </a:tblPr>
              <a:tblGrid>
                <a:gridCol w="1972734">
                  <a:extLst>
                    <a:ext uri="{9D8B030D-6E8A-4147-A177-3AD203B41FA5}">
                      <a16:colId xmlns:a16="http://schemas.microsoft.com/office/drawing/2014/main" val="270881897"/>
                    </a:ext>
                  </a:extLst>
                </a:gridCol>
                <a:gridCol w="7894963">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rgbClr val="0070C0"/>
                          </a:solidFill>
                          <a:latin typeface="+mn-lt"/>
                          <a:ea typeface="+mn-ea"/>
                          <a:cs typeface="+mn-cs"/>
                          <a:sym typeface="Arial"/>
                        </a:rPr>
                        <a:t>有接班規劃*</a:t>
                      </a:r>
                      <a:r>
                        <a:rPr lang="zh-TW" altLang="en-US" sz="1600" kern="0" dirty="0">
                          <a:solidFill>
                            <a:srgbClr val="000000"/>
                          </a:solidFill>
                          <a:latin typeface="Arial"/>
                          <a:ea typeface="+mn-ea"/>
                          <a:cs typeface="Arial"/>
                          <a:sym typeface="Arial"/>
                        </a:rPr>
                        <a:t>之</a:t>
                      </a:r>
                      <a:r>
                        <a:rPr lang="zh-TW" altLang="en-US" sz="1800" b="1" kern="1200" dirty="0">
                          <a:solidFill>
                            <a:srgbClr val="0070C0"/>
                          </a:solidFill>
                          <a:latin typeface="+mn-lt"/>
                          <a:ea typeface="+mn-ea"/>
                          <a:cs typeface="+mn-cs"/>
                          <a:sym typeface="Arial"/>
                        </a:rPr>
                        <a:t>中小型製造業*</a:t>
                      </a:r>
                      <a:r>
                        <a:rPr lang="zh-TW" altLang="en-US" sz="1600" kern="0" dirty="0">
                          <a:solidFill>
                            <a:srgbClr val="000000"/>
                          </a:solidFill>
                          <a:latin typeface="Arial"/>
                          <a:ea typeface="Arial"/>
                          <a:cs typeface="Arial"/>
                          <a:sym typeface="Arial"/>
                        </a:rPr>
                        <a:t>為限</a:t>
                      </a:r>
                      <a:r>
                        <a:rPr lang="zh-TW" altLang="en-US" sz="1400" kern="1200" dirty="0">
                          <a:solidFill>
                            <a:schemeClr val="bg1">
                              <a:lumMod val="50000"/>
                            </a:schemeClr>
                          </a:solidFill>
                          <a:latin typeface="+mn-lt"/>
                          <a:ea typeface="+mn-ea"/>
                          <a:cs typeface="+mn-cs"/>
                          <a:sym typeface="Arial"/>
                        </a:rPr>
                        <a:t>，公司淨值為正、非銀行拒絕往來戶、非陸資。</a:t>
                      </a:r>
                      <a:endParaRPr lang="en-US" altLang="zh-TW" sz="1400" kern="1200" dirty="0">
                        <a:solidFill>
                          <a:schemeClr val="bg1">
                            <a:lumMod val="50000"/>
                          </a:schemeClr>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lumMod val="50000"/>
                            </a:schemeClr>
                          </a:solidFill>
                          <a:latin typeface="+mn-lt"/>
                          <a:ea typeface="+mn-ea"/>
                          <a:cs typeface="+mn-cs"/>
                          <a:sym typeface="Arial"/>
                        </a:rPr>
                        <a:t>*有接班規劃</a:t>
                      </a:r>
                      <a:r>
                        <a:rPr lang="zh-TW" altLang="en-US" sz="1400" kern="1200" dirty="0">
                          <a:solidFill>
                            <a:schemeClr val="bg1">
                              <a:lumMod val="50000"/>
                            </a:schemeClr>
                          </a:solidFill>
                          <a:latin typeface="+mn-lt"/>
                          <a:ea typeface="+mn-ea"/>
                          <a:cs typeface="+mn-cs"/>
                          <a:sym typeface="Arial"/>
                        </a:rPr>
                        <a:t>：計畫主持人已接班或準備接班</a:t>
                      </a:r>
                      <a:r>
                        <a:rPr lang="en-US" altLang="zh-TW" sz="1400" kern="1200" dirty="0">
                          <a:solidFill>
                            <a:schemeClr val="bg1">
                              <a:lumMod val="50000"/>
                            </a:schemeClr>
                          </a:solidFill>
                          <a:latin typeface="+mn-lt"/>
                          <a:ea typeface="+mn-ea"/>
                          <a:cs typeface="+mn-cs"/>
                          <a:sym typeface="Arial"/>
                        </a:rPr>
                        <a:t>(</a:t>
                      </a:r>
                      <a:r>
                        <a:rPr lang="zh-TW" altLang="en-US" sz="1400" kern="1200" dirty="0">
                          <a:solidFill>
                            <a:schemeClr val="bg1">
                              <a:lumMod val="50000"/>
                            </a:schemeClr>
                          </a:solidFill>
                          <a:latin typeface="+mn-lt"/>
                          <a:ea typeface="+mn-ea"/>
                          <a:cs typeface="+mn-cs"/>
                          <a:sym typeface="Arial"/>
                        </a:rPr>
                        <a:t>三年內</a:t>
                      </a:r>
                      <a:r>
                        <a:rPr lang="en-US" altLang="zh-TW" sz="1400" kern="1200" dirty="0">
                          <a:solidFill>
                            <a:schemeClr val="bg1">
                              <a:lumMod val="50000"/>
                            </a:schemeClr>
                          </a:solidFill>
                          <a:latin typeface="+mn-lt"/>
                          <a:ea typeface="+mn-ea"/>
                          <a:cs typeface="+mn-cs"/>
                          <a:sym typeface="Arial"/>
                        </a:rPr>
                        <a:t>)</a:t>
                      </a:r>
                      <a:r>
                        <a:rPr lang="zh-TW" altLang="en-US" sz="1400" kern="1200" dirty="0">
                          <a:solidFill>
                            <a:schemeClr val="bg1">
                              <a:lumMod val="50000"/>
                            </a:schemeClr>
                          </a:solidFill>
                          <a:latin typeface="+mn-lt"/>
                          <a:ea typeface="+mn-ea"/>
                          <a:cs typeface="+mn-cs"/>
                          <a:sym typeface="Arial"/>
                        </a:rPr>
                        <a:t>，須為公司負責人或三等親屬；</a:t>
                      </a:r>
                      <a:endParaRPr lang="en-US" altLang="zh-TW" sz="1400" kern="1200" dirty="0">
                        <a:solidFill>
                          <a:schemeClr val="bg1">
                            <a:lumMod val="50000"/>
                          </a:schemeClr>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lumMod val="50000"/>
                            </a:schemeClr>
                          </a:solidFill>
                          <a:latin typeface="+mn-lt"/>
                          <a:ea typeface="+mn-ea"/>
                          <a:cs typeface="+mn-cs"/>
                          <a:sym typeface="Arial"/>
                        </a:rPr>
                        <a:t>*中小型製造業</a:t>
                      </a:r>
                      <a:r>
                        <a:rPr lang="zh-TW" altLang="en-US" sz="1400" kern="1200" dirty="0">
                          <a:solidFill>
                            <a:schemeClr val="bg1">
                              <a:lumMod val="50000"/>
                            </a:schemeClr>
                          </a:solidFill>
                          <a:latin typeface="+mn-lt"/>
                          <a:ea typeface="+mn-ea"/>
                          <a:cs typeface="+mn-cs"/>
                          <a:sym typeface="Arial"/>
                        </a:rPr>
                        <a:t>：需有工廠登記，年營收</a:t>
                      </a:r>
                      <a:r>
                        <a:rPr lang="en-US" altLang="zh-TW" sz="1400" kern="1200" dirty="0">
                          <a:solidFill>
                            <a:schemeClr val="bg1">
                              <a:lumMod val="50000"/>
                            </a:schemeClr>
                          </a:solidFill>
                          <a:latin typeface="+mn-lt"/>
                          <a:ea typeface="+mn-ea"/>
                          <a:cs typeface="+mn-cs"/>
                          <a:sym typeface="Arial"/>
                        </a:rPr>
                        <a:t>20</a:t>
                      </a:r>
                      <a:r>
                        <a:rPr lang="zh-TW" altLang="en-US" sz="1400" kern="1200" dirty="0">
                          <a:solidFill>
                            <a:schemeClr val="bg1">
                              <a:lumMod val="50000"/>
                            </a:schemeClr>
                          </a:solidFill>
                          <a:latin typeface="+mn-lt"/>
                          <a:ea typeface="+mn-ea"/>
                          <a:cs typeface="+mn-cs"/>
                          <a:sym typeface="Arial"/>
                        </a:rPr>
                        <a:t>億以下</a:t>
                      </a:r>
                      <a:r>
                        <a:rPr lang="en-US" altLang="zh-TW" sz="1400" kern="1200" dirty="0">
                          <a:solidFill>
                            <a:schemeClr val="bg1">
                              <a:lumMod val="50000"/>
                            </a:schemeClr>
                          </a:solidFill>
                          <a:latin typeface="+mn-lt"/>
                          <a:ea typeface="+mn-ea"/>
                          <a:cs typeface="+mn-cs"/>
                          <a:sym typeface="Arial"/>
                        </a:rPr>
                        <a:t>(</a:t>
                      </a:r>
                      <a:r>
                        <a:rPr lang="zh-TW" altLang="en-US" sz="1400" kern="1200" dirty="0">
                          <a:solidFill>
                            <a:schemeClr val="bg1">
                              <a:lumMod val="50000"/>
                            </a:schemeClr>
                          </a:solidFill>
                          <a:latin typeface="+mn-lt"/>
                          <a:ea typeface="+mn-ea"/>
                          <a:cs typeface="+mn-cs"/>
                          <a:sym typeface="Arial"/>
                        </a:rPr>
                        <a:t>或中堅企業</a:t>
                      </a:r>
                      <a:r>
                        <a:rPr lang="en-US" altLang="zh-TW" sz="1400" kern="1200" dirty="0">
                          <a:solidFill>
                            <a:schemeClr val="bg1">
                              <a:lumMod val="50000"/>
                            </a:schemeClr>
                          </a:solidFill>
                          <a:latin typeface="+mn-lt"/>
                          <a:ea typeface="+mn-ea"/>
                          <a:cs typeface="+mn-cs"/>
                          <a:sym typeface="Arial"/>
                        </a:rPr>
                        <a:t>100</a:t>
                      </a:r>
                      <a:r>
                        <a:rPr lang="zh-TW" altLang="en-US" sz="1400" kern="1200" dirty="0">
                          <a:solidFill>
                            <a:schemeClr val="bg1">
                              <a:lumMod val="50000"/>
                            </a:schemeClr>
                          </a:solidFill>
                          <a:latin typeface="+mn-lt"/>
                          <a:ea typeface="+mn-ea"/>
                          <a:cs typeface="+mn-cs"/>
                          <a:sym typeface="Arial"/>
                        </a:rPr>
                        <a:t>億以下</a:t>
                      </a:r>
                      <a:r>
                        <a:rPr lang="en-US" altLang="zh-TW" sz="1400" kern="1200" dirty="0">
                          <a:solidFill>
                            <a:schemeClr val="bg1">
                              <a:lumMod val="50000"/>
                            </a:schemeClr>
                          </a:solidFill>
                          <a:latin typeface="+mn-lt"/>
                          <a:ea typeface="+mn-ea"/>
                          <a:cs typeface="+mn-cs"/>
                          <a:sym typeface="Aria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rPr>
                        <a:t>二選一 </a:t>
                      </a:r>
                      <a:r>
                        <a:rPr lang="zh-TW" altLang="en-US" dirty="0"/>
                        <a:t>類別</a:t>
                      </a:r>
                      <a:r>
                        <a:rPr lang="en-US" altLang="zh-TW" dirty="0"/>
                        <a:t>1.</a:t>
                      </a:r>
                      <a:r>
                        <a:rPr lang="zh-TW" altLang="en-US" sz="1800" b="1" kern="1200" dirty="0">
                          <a:solidFill>
                            <a:schemeClr val="tx1"/>
                          </a:solidFill>
                          <a:latin typeface="+mn-lt"/>
                          <a:ea typeface="+mn-ea"/>
                          <a:cs typeface="+mn-cs"/>
                        </a:rPr>
                        <a:t>轉型規劃案</a:t>
                      </a:r>
                      <a:r>
                        <a:rPr lang="zh-TW" altLang="en-US" dirty="0"/>
                        <a:t>：最高補助</a:t>
                      </a:r>
                      <a:r>
                        <a:rPr lang="en-US" altLang="zh-TW" dirty="0"/>
                        <a:t>50%</a:t>
                      </a:r>
                      <a:r>
                        <a:rPr lang="zh-TW" altLang="en-US" dirty="0"/>
                        <a:t>，以</a:t>
                      </a:r>
                      <a:r>
                        <a:rPr lang="en-US" altLang="zh-TW" dirty="0"/>
                        <a:t>NT$  500</a:t>
                      </a:r>
                      <a:r>
                        <a:rPr lang="zh-TW" altLang="en-US" dirty="0"/>
                        <a:t>萬為</a:t>
                      </a:r>
                      <a:r>
                        <a:rPr kumimoji="0" lang="zh-TW" altLang="en-US" sz="1800" b="0" i="0" u="none" strike="noStrike" kern="1200" cap="none" spc="0" normalizeH="0" baseline="0" noProof="0" dirty="0">
                          <a:ln>
                            <a:noFill/>
                          </a:ln>
                          <a:solidFill>
                            <a:srgbClr val="000000"/>
                          </a:solidFill>
                          <a:effectLst/>
                          <a:uLnTx/>
                          <a:uFillTx/>
                          <a:latin typeface="+mn-lt"/>
                          <a:ea typeface="Microsoft JhengHei" panose="020B0604030504040204" pitchFamily="34" charset="-120"/>
                          <a:cs typeface="+mn-cs"/>
                        </a:rPr>
                        <a:t>上限</a:t>
                      </a:r>
                      <a:r>
                        <a:rPr kumimoji="0" lang="zh-TW" altLang="en-US" sz="1250" b="0" i="0" u="none" strike="noStrike" kern="1200" cap="none" spc="0" normalizeH="0" baseline="0" noProof="0" dirty="0">
                          <a:ln>
                            <a:noFill/>
                          </a:ln>
                          <a:solidFill>
                            <a:srgbClr val="FFFFFF">
                              <a:lumMod val="50000"/>
                            </a:srgbClr>
                          </a:solidFill>
                          <a:effectLst/>
                          <a:uLnTx/>
                          <a:uFillTx/>
                          <a:latin typeface="+mn-lt"/>
                          <a:ea typeface="Microsoft JhengHei" panose="020B0604030504040204" pitchFamily="34" charset="-120"/>
                          <a:cs typeface="+mn-cs"/>
                        </a:rPr>
                        <a:t> </a:t>
                      </a:r>
                      <a:r>
                        <a:rPr kumimoji="0" lang="en-US" altLang="zh-TW" sz="1250" b="0" i="0" u="none" strike="noStrike" kern="1200" cap="none" spc="0" normalizeH="0" baseline="0" noProof="0" dirty="0">
                          <a:ln>
                            <a:noFill/>
                          </a:ln>
                          <a:solidFill>
                            <a:srgbClr val="FFFFFF">
                              <a:lumMod val="50000"/>
                            </a:srgbClr>
                          </a:solidFill>
                          <a:effectLst/>
                          <a:uLnTx/>
                          <a:uFillTx/>
                          <a:latin typeface="+mn-lt"/>
                          <a:ea typeface="Microsoft JhengHei" panose="020B0604030504040204" pitchFamily="34" charset="-120"/>
                          <a:cs typeface="+mn-cs"/>
                        </a:rPr>
                        <a:t>(</a:t>
                      </a:r>
                      <a:r>
                        <a:rPr kumimoji="0" lang="zh-TW" altLang="en-US" sz="1250" b="0" i="0" u="none" strike="noStrike" kern="1200" cap="none" spc="0" normalizeH="0" baseline="0" noProof="0" dirty="0">
                          <a:ln>
                            <a:noFill/>
                          </a:ln>
                          <a:solidFill>
                            <a:srgbClr val="FFFFFF">
                              <a:lumMod val="50000"/>
                            </a:srgbClr>
                          </a:solidFill>
                          <a:effectLst/>
                          <a:uLnTx/>
                          <a:uFillTx/>
                          <a:latin typeface="+mn-lt"/>
                          <a:ea typeface="Microsoft JhengHei" panose="020B0604030504040204" pitchFamily="34" charset="-120"/>
                          <a:cs typeface="+mn-cs"/>
                        </a:rPr>
                        <a:t>不超過</a:t>
                      </a:r>
                      <a:r>
                        <a:rPr kumimoji="0" lang="en-US" altLang="zh-TW" sz="1250" b="0" i="0" u="none" strike="noStrike" kern="1200" cap="none" spc="0" normalizeH="0" baseline="0" noProof="0" dirty="0">
                          <a:ln>
                            <a:noFill/>
                          </a:ln>
                          <a:solidFill>
                            <a:srgbClr val="FFFFFF">
                              <a:lumMod val="50000"/>
                            </a:srgbClr>
                          </a:solidFill>
                          <a:effectLst/>
                          <a:uLnTx/>
                          <a:uFillTx/>
                          <a:latin typeface="+mn-lt"/>
                          <a:ea typeface="Microsoft JhengHei" panose="020B0604030504040204" pitchFamily="34" charset="-120"/>
                          <a:cs typeface="+mn-cs"/>
                        </a:rPr>
                        <a:t>6</a:t>
                      </a:r>
                      <a:r>
                        <a:rPr kumimoji="0" lang="zh-TW" altLang="en-US" sz="1250" b="0" i="0" u="none" strike="noStrike" kern="1200" cap="none" spc="0" normalizeH="0" baseline="0" noProof="0" dirty="0">
                          <a:ln>
                            <a:noFill/>
                          </a:ln>
                          <a:solidFill>
                            <a:srgbClr val="FFFFFF">
                              <a:lumMod val="50000"/>
                            </a:srgbClr>
                          </a:solidFill>
                          <a:effectLst/>
                          <a:uLnTx/>
                          <a:uFillTx/>
                          <a:latin typeface="+mn-lt"/>
                          <a:ea typeface="Microsoft JhengHei" panose="020B0604030504040204" pitchFamily="34" charset="-120"/>
                          <a:cs typeface="+mn-cs"/>
                        </a:rPr>
                        <a:t>個月</a:t>
                      </a:r>
                      <a:r>
                        <a:rPr kumimoji="0" lang="en-US" altLang="zh-TW" sz="1250" b="0" i="0" u="none" strike="noStrike" kern="1200" cap="none" spc="0" normalizeH="0" baseline="0" noProof="0" dirty="0">
                          <a:ln>
                            <a:noFill/>
                          </a:ln>
                          <a:solidFill>
                            <a:srgbClr val="FFFFFF">
                              <a:lumMod val="50000"/>
                            </a:srgbClr>
                          </a:solidFill>
                          <a:effectLst/>
                          <a:uLnTx/>
                          <a:uFillTx/>
                          <a:latin typeface="+mn-lt"/>
                          <a:ea typeface="Microsoft JhengHei" panose="020B0604030504040204" pitchFamily="34" charset="-120"/>
                          <a:cs typeface="+mn-cs"/>
                        </a:rPr>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         </a:t>
                      </a:r>
                      <a:r>
                        <a:rPr lang="zh-TW" altLang="en-US" sz="1100" dirty="0"/>
                        <a:t> </a:t>
                      </a:r>
                      <a:r>
                        <a:rPr lang="zh-TW" altLang="en-US" dirty="0"/>
                        <a:t>類別</a:t>
                      </a:r>
                      <a:r>
                        <a:rPr lang="en-US" altLang="zh-TW" dirty="0"/>
                        <a:t>2.</a:t>
                      </a:r>
                      <a:r>
                        <a:rPr lang="zh-TW" altLang="en-US" sz="1800" b="1" kern="1200" dirty="0">
                          <a:solidFill>
                            <a:schemeClr val="tx1"/>
                          </a:solidFill>
                          <a:latin typeface="+mn-lt"/>
                          <a:ea typeface="+mn-ea"/>
                          <a:cs typeface="+mn-cs"/>
                        </a:rPr>
                        <a:t>轉型實踐案</a:t>
                      </a:r>
                      <a:r>
                        <a:rPr lang="zh-TW" altLang="en-US" dirty="0"/>
                        <a:t>：最高補助</a:t>
                      </a:r>
                      <a:r>
                        <a:rPr lang="en-US" altLang="zh-TW" dirty="0"/>
                        <a:t>50%</a:t>
                      </a:r>
                      <a:r>
                        <a:rPr lang="zh-TW" altLang="en-US" dirty="0"/>
                        <a:t>，以</a:t>
                      </a:r>
                      <a:r>
                        <a:rPr lang="en-US" altLang="zh-TW" dirty="0"/>
                        <a:t>NT$1500</a:t>
                      </a:r>
                      <a:r>
                        <a:rPr lang="zh-TW" altLang="en-US" dirty="0"/>
                        <a:t>萬為上限 </a:t>
                      </a:r>
                      <a:r>
                        <a:rPr kumimoji="0" lang="en-US" altLang="zh-TW" sz="1250" b="0" i="0" u="none" strike="noStrike" kern="1200" cap="none" spc="0" normalizeH="0" baseline="0" noProof="0" dirty="0">
                          <a:ln>
                            <a:noFill/>
                          </a:ln>
                          <a:solidFill>
                            <a:srgbClr val="FFFFFF">
                              <a:lumMod val="50000"/>
                            </a:srgbClr>
                          </a:solidFill>
                          <a:effectLst/>
                          <a:uLnTx/>
                          <a:uFillTx/>
                          <a:latin typeface="+mn-lt"/>
                          <a:ea typeface="Microsoft JhengHei" panose="020B0604030504040204" pitchFamily="34" charset="-120"/>
                          <a:cs typeface="+mn-cs"/>
                        </a:rPr>
                        <a:t>(</a:t>
                      </a:r>
                      <a:r>
                        <a:rPr kumimoji="0" lang="zh-TW" altLang="en-US" sz="1250" b="0" i="0" u="none" strike="noStrike" kern="1200" cap="none" spc="0" normalizeH="0" baseline="0" noProof="0" dirty="0">
                          <a:ln>
                            <a:noFill/>
                          </a:ln>
                          <a:solidFill>
                            <a:srgbClr val="FFFFFF">
                              <a:lumMod val="50000"/>
                            </a:srgbClr>
                          </a:solidFill>
                          <a:effectLst/>
                          <a:uLnTx/>
                          <a:uFillTx/>
                          <a:latin typeface="+mn-lt"/>
                          <a:ea typeface="Microsoft JhengHei" panose="020B0604030504040204" pitchFamily="34" charset="-120"/>
                          <a:cs typeface="+mn-cs"/>
                        </a:rPr>
                        <a:t>不超過</a:t>
                      </a:r>
                      <a:r>
                        <a:rPr kumimoji="0" lang="en-US" altLang="zh-TW" sz="1250" b="0" i="0" u="none" strike="noStrike" kern="1200" cap="none" spc="0" normalizeH="0" baseline="0" noProof="0" dirty="0">
                          <a:ln>
                            <a:noFill/>
                          </a:ln>
                          <a:solidFill>
                            <a:srgbClr val="FFFFFF">
                              <a:lumMod val="50000"/>
                            </a:srgbClr>
                          </a:solidFill>
                          <a:effectLst/>
                          <a:uLnTx/>
                          <a:uFillTx/>
                          <a:latin typeface="+mn-lt"/>
                          <a:ea typeface="Microsoft JhengHei" panose="020B0604030504040204" pitchFamily="34" charset="-120"/>
                          <a:cs typeface="+mn-cs"/>
                        </a:rPr>
                        <a:t>2</a:t>
                      </a:r>
                      <a:r>
                        <a:rPr kumimoji="0" lang="zh-TW" altLang="en-US" sz="1250" b="0" i="0" u="none" strike="noStrike" kern="1200" cap="none" spc="0" normalizeH="0" baseline="0" noProof="0" dirty="0">
                          <a:ln>
                            <a:noFill/>
                          </a:ln>
                          <a:solidFill>
                            <a:srgbClr val="FFFFFF">
                              <a:lumMod val="50000"/>
                            </a:srgbClr>
                          </a:solidFill>
                          <a:effectLst/>
                          <a:uLnTx/>
                          <a:uFillTx/>
                          <a:latin typeface="+mn-lt"/>
                          <a:ea typeface="Microsoft JhengHei" panose="020B0604030504040204" pitchFamily="34" charset="-120"/>
                          <a:cs typeface="+mn-cs"/>
                        </a:rPr>
                        <a:t>年</a:t>
                      </a:r>
                      <a:r>
                        <a:rPr kumimoji="0" lang="en-US" altLang="zh-TW" sz="1250" b="0" i="0" u="none" strike="noStrike" kern="1200" cap="none" spc="0" normalizeH="0" baseline="0" noProof="0" dirty="0">
                          <a:ln>
                            <a:noFill/>
                          </a:ln>
                          <a:solidFill>
                            <a:srgbClr val="FFFFFF">
                              <a:lumMod val="50000"/>
                            </a:srgbClr>
                          </a:solidFill>
                          <a:effectLst/>
                          <a:uLnTx/>
                          <a:uFillTx/>
                          <a:latin typeface="+mn-lt"/>
                          <a:ea typeface="Microsoft JhengHei" panose="020B0604030504040204" pitchFamily="34" charset="-120"/>
                          <a:cs typeface="+mn-cs"/>
                        </a:rPr>
                        <a:t>)</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kern="0" dirty="0">
                          <a:solidFill>
                            <a:srgbClr val="000000"/>
                          </a:solidFill>
                          <a:latin typeface="Arial"/>
                          <a:ea typeface="Arial"/>
                          <a:cs typeface="Arial"/>
                          <a:sym typeface="Arial"/>
                        </a:rPr>
                        <a:t>鼓勵中小型製造業者之雲世代接班人，使用公有雲</a:t>
                      </a:r>
                      <a:r>
                        <a:rPr lang="en-US" altLang="zh-TW" sz="1600" kern="0" dirty="0">
                          <a:solidFill>
                            <a:srgbClr val="000000"/>
                          </a:solidFill>
                          <a:latin typeface="Arial"/>
                          <a:ea typeface="Arial"/>
                          <a:cs typeface="Arial"/>
                          <a:sym typeface="Arial"/>
                        </a:rPr>
                        <a:t>/</a:t>
                      </a:r>
                      <a:r>
                        <a:rPr lang="zh-TW" altLang="en-US" sz="1600" kern="0" dirty="0">
                          <a:solidFill>
                            <a:srgbClr val="000000"/>
                          </a:solidFill>
                          <a:latin typeface="Arial"/>
                          <a:ea typeface="Arial"/>
                          <a:cs typeface="Arial"/>
                          <a:sym typeface="Arial"/>
                        </a:rPr>
                        <a:t>混合雲加速產業轉型，</a:t>
                      </a:r>
                      <a:endParaRPr lang="en-US" altLang="zh-TW" sz="1600" kern="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kern="0" dirty="0">
                          <a:solidFill>
                            <a:srgbClr val="000000"/>
                          </a:solidFill>
                          <a:latin typeface="Arial"/>
                          <a:cs typeface="Arial"/>
                          <a:sym typeface="Arial"/>
                        </a:rPr>
                        <a:t>提出</a:t>
                      </a:r>
                      <a:r>
                        <a:rPr lang="zh-TW" altLang="en-US" sz="1600" b="1" kern="0" dirty="0">
                          <a:solidFill>
                            <a:srgbClr val="000000"/>
                          </a:solidFill>
                          <a:latin typeface="Arial"/>
                          <a:cs typeface="Arial"/>
                          <a:sym typeface="Arial"/>
                        </a:rPr>
                        <a:t>創新商業模式</a:t>
                      </a:r>
                      <a:r>
                        <a:rPr lang="en-US" altLang="zh-TW" sz="1200" b="0" kern="0" dirty="0">
                          <a:solidFill>
                            <a:srgbClr val="000000"/>
                          </a:solidFill>
                          <a:latin typeface="Arial"/>
                          <a:cs typeface="Arial"/>
                          <a:sym typeface="Arial"/>
                        </a:rPr>
                        <a:t>(e.g.</a:t>
                      </a:r>
                      <a:r>
                        <a:rPr lang="zh-TW" altLang="en-US" sz="1200" b="0" kern="0" dirty="0">
                          <a:solidFill>
                            <a:srgbClr val="000000"/>
                          </a:solidFill>
                          <a:latin typeface="Arial"/>
                          <a:cs typeface="Arial"/>
                          <a:sym typeface="Arial"/>
                        </a:rPr>
                        <a:t>如何開發新市場或新通路</a:t>
                      </a:r>
                      <a:r>
                        <a:rPr lang="en-US" altLang="zh-TW" sz="1200" b="0" kern="0" dirty="0">
                          <a:solidFill>
                            <a:srgbClr val="000000"/>
                          </a:solidFill>
                          <a:latin typeface="Arial"/>
                          <a:cs typeface="Arial"/>
                          <a:sym typeface="Arial"/>
                        </a:rPr>
                        <a:t>)</a:t>
                      </a:r>
                      <a:r>
                        <a:rPr lang="zh-TW" altLang="en-US" sz="1600" b="0" kern="0" dirty="0">
                          <a:solidFill>
                            <a:srgbClr val="000000"/>
                          </a:solidFill>
                          <a:latin typeface="Arial"/>
                          <a:cs typeface="Arial"/>
                          <a:sym typeface="Arial"/>
                        </a:rPr>
                        <a:t>、</a:t>
                      </a:r>
                      <a:r>
                        <a:rPr lang="zh-TW" altLang="en-US" sz="1600" b="1" kern="0" dirty="0">
                          <a:solidFill>
                            <a:srgbClr val="000000"/>
                          </a:solidFill>
                          <a:latin typeface="Arial"/>
                          <a:cs typeface="Arial"/>
                          <a:sym typeface="Arial"/>
                        </a:rPr>
                        <a:t>雲端與數位科技</a:t>
                      </a:r>
                      <a:r>
                        <a:rPr kumimoji="0" lang="en-US" altLang="zh-TW" sz="1200" b="0" i="0" u="none" strike="noStrike" kern="0" cap="none" spc="0" normalizeH="0" baseline="0" noProof="0" dirty="0">
                          <a:ln>
                            <a:noFill/>
                          </a:ln>
                          <a:solidFill>
                            <a:srgbClr val="000000"/>
                          </a:solidFill>
                          <a:effectLst/>
                          <a:uLnTx/>
                          <a:uFillTx/>
                          <a:latin typeface="Arial"/>
                          <a:ea typeface="+mn-ea"/>
                          <a:cs typeface="Arial"/>
                          <a:sym typeface="Arial"/>
                        </a:rPr>
                        <a:t>(</a:t>
                      </a:r>
                      <a:r>
                        <a:rPr kumimoji="0" lang="zh-TW" altLang="en-US" sz="1200" b="0" i="0" u="none" strike="noStrike" kern="0" cap="none" spc="0" normalizeH="0" baseline="0" noProof="0" dirty="0">
                          <a:ln>
                            <a:noFill/>
                          </a:ln>
                          <a:solidFill>
                            <a:srgbClr val="000000"/>
                          </a:solidFill>
                          <a:effectLst/>
                          <a:uLnTx/>
                          <a:uFillTx/>
                          <a:latin typeface="Arial"/>
                          <a:ea typeface="+mn-ea"/>
                          <a:cs typeface="Arial"/>
                          <a:sym typeface="Arial"/>
                        </a:rPr>
                        <a:t>最佳化供應鏈管理和客戶關係管理</a:t>
                      </a:r>
                      <a:r>
                        <a:rPr kumimoji="0" lang="en-US" altLang="zh-TW" sz="1200" b="0" i="0" u="none" strike="noStrike" kern="0" cap="none" spc="0" normalizeH="0" baseline="0" noProof="0" dirty="0">
                          <a:ln>
                            <a:noFill/>
                          </a:ln>
                          <a:solidFill>
                            <a:srgbClr val="000000"/>
                          </a:solidFill>
                          <a:effectLst/>
                          <a:uLnTx/>
                          <a:uFillTx/>
                          <a:latin typeface="Arial"/>
                          <a:ea typeface="+mn-ea"/>
                          <a:cs typeface="Arial"/>
                          <a:sym typeface="Aria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b="1" kern="0" dirty="0">
                          <a:solidFill>
                            <a:schemeClr val="bg1">
                              <a:lumMod val="50000"/>
                            </a:schemeClr>
                          </a:solidFill>
                          <a:latin typeface="+mn-lt"/>
                          <a:cs typeface="Arial"/>
                        </a:rPr>
                        <a:t>計畫規定公有雲</a:t>
                      </a:r>
                      <a:r>
                        <a:rPr lang="zh-TW" altLang="en-US" sz="1200" b="1" kern="0" dirty="0">
                          <a:solidFill>
                            <a:srgbClr val="FF0000"/>
                          </a:solidFill>
                          <a:latin typeface="+mn-lt"/>
                          <a:cs typeface="Arial"/>
                        </a:rPr>
                        <a:t>雲端服務支出</a:t>
                      </a:r>
                      <a:r>
                        <a:rPr lang="zh-TW" altLang="en-US" sz="1200" b="1" kern="0" dirty="0">
                          <a:solidFill>
                            <a:schemeClr val="bg1">
                              <a:lumMod val="50000"/>
                            </a:schemeClr>
                          </a:solidFill>
                          <a:latin typeface="+mn-lt"/>
                          <a:cs typeface="Arial"/>
                        </a:rPr>
                        <a:t>應佔資訊系統支出</a:t>
                      </a:r>
                      <a:r>
                        <a:rPr lang="zh-TW" altLang="en-US" sz="1200" b="1" kern="0" dirty="0">
                          <a:solidFill>
                            <a:srgbClr val="FF0000"/>
                          </a:solidFill>
                          <a:latin typeface="+mn-lt"/>
                          <a:cs typeface="Arial"/>
                        </a:rPr>
                        <a:t>至少 </a:t>
                      </a:r>
                      <a:r>
                        <a:rPr lang="en-US" altLang="zh-TW" sz="1200" b="1" kern="0" dirty="0">
                          <a:solidFill>
                            <a:srgbClr val="FF0000"/>
                          </a:solidFill>
                          <a:latin typeface="+mn-lt"/>
                          <a:cs typeface="Arial"/>
                        </a:rPr>
                        <a:t>20%</a:t>
                      </a:r>
                      <a:r>
                        <a:rPr lang="zh-TW" altLang="en-US" sz="1200" b="1" kern="0" dirty="0">
                          <a:solidFill>
                            <a:schemeClr val="bg1">
                              <a:lumMod val="50000"/>
                            </a:schemeClr>
                          </a:solidFill>
                          <a:latin typeface="+mn-lt"/>
                          <a:cs typeface="Arial"/>
                        </a:rPr>
                        <a:t>。 </a:t>
                      </a:r>
                      <a:endParaRPr lang="zh-TW" altLang="en-US" sz="1200" b="1" kern="0" dirty="0">
                        <a:solidFill>
                          <a:schemeClr val="bg1">
                            <a:lumMod val="50000"/>
                          </a:schemeClr>
                        </a:solidFill>
                        <a:latin typeface="+mn-lt"/>
                        <a:cs typeface="Arial"/>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1601828">
                <a:tc>
                  <a:txBody>
                    <a:bodyPr/>
                    <a:lstStyle/>
                    <a:p>
                      <a:pPr algn="ctr"/>
                      <a:endParaRPr lang="en-US" sz="1600"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defTabSz="1219170">
                        <a:buClr>
                          <a:srgbClr val="000000"/>
                        </a:buClr>
                        <a:buSzPts val="1400"/>
                        <a:buFont typeface="Arial"/>
                        <a:buAutoNum type="arabicPeriod"/>
                      </a:pPr>
                      <a:r>
                        <a:rPr lang="zh-TW" altLang="en-US" sz="1400" b="1" kern="1200" dirty="0">
                          <a:solidFill>
                            <a:schemeClr val="tx1"/>
                          </a:solidFill>
                          <a:latin typeface="+mn-lt"/>
                          <a:ea typeface="+mn-ea"/>
                          <a:cs typeface="+mn-cs"/>
                        </a:rPr>
                        <a:t>轉型規劃案：</a:t>
                      </a:r>
                      <a:r>
                        <a:rPr lang="zh-TW" altLang="en-US" sz="1400" kern="0" dirty="0">
                          <a:solidFill>
                            <a:srgbClr val="000000"/>
                          </a:solidFill>
                          <a:latin typeface="+mn-lt"/>
                          <a:ea typeface="Arial"/>
                          <a:cs typeface="Arial"/>
                          <a:sym typeface="Arial"/>
                        </a:rPr>
                        <a:t>訂定轉型目標，並繪製轉型藍圖</a:t>
                      </a:r>
                      <a:r>
                        <a:rPr lang="en-US" altLang="zh-TW" sz="1400" kern="0" dirty="0">
                          <a:solidFill>
                            <a:srgbClr val="000000"/>
                          </a:solidFill>
                          <a:latin typeface="+mn-lt"/>
                          <a:ea typeface="Arial"/>
                          <a:cs typeface="Arial"/>
                          <a:sym typeface="Arial"/>
                        </a:rPr>
                        <a:t>(</a:t>
                      </a:r>
                      <a:r>
                        <a:rPr lang="zh-TW" altLang="en-US" sz="1400" kern="0" dirty="0">
                          <a:solidFill>
                            <a:srgbClr val="000000"/>
                          </a:solidFill>
                          <a:latin typeface="+mn-lt"/>
                          <a:ea typeface="Arial"/>
                          <a:cs typeface="Arial"/>
                          <a:sym typeface="Arial"/>
                        </a:rPr>
                        <a:t>結案前經董事會討論通過</a:t>
                      </a:r>
                      <a:r>
                        <a:rPr lang="en-US" altLang="zh-TW" sz="1400" kern="0" dirty="0">
                          <a:solidFill>
                            <a:srgbClr val="000000"/>
                          </a:solidFill>
                          <a:latin typeface="+mn-lt"/>
                          <a:ea typeface="Arial"/>
                          <a:cs typeface="Arial"/>
                          <a:sym typeface="Arial"/>
                        </a:rPr>
                        <a:t>)</a:t>
                      </a:r>
                      <a:r>
                        <a:rPr lang="zh-TW" altLang="en-US" sz="1400" kern="0" dirty="0">
                          <a:solidFill>
                            <a:srgbClr val="000000"/>
                          </a:solidFill>
                          <a:latin typeface="+mn-lt"/>
                          <a:ea typeface="Arial"/>
                          <a:cs typeface="Arial"/>
                          <a:sym typeface="Arial"/>
                        </a:rPr>
                        <a:t>，針對轉型方向規劃小規模或小範圍的導入</a:t>
                      </a:r>
                      <a:r>
                        <a:rPr lang="zh-TW" altLang="en-US" sz="1400" b="1" kern="1200" dirty="0">
                          <a:solidFill>
                            <a:srgbClr val="0070C0"/>
                          </a:solidFill>
                          <a:latin typeface="+mn-lt"/>
                          <a:ea typeface="+mn-ea"/>
                          <a:cs typeface="+mn-cs"/>
                          <a:sym typeface="Arial"/>
                        </a:rPr>
                        <a:t>進行概念驗證</a:t>
                      </a:r>
                      <a:r>
                        <a:rPr lang="en-US" altLang="zh-TW" sz="1400" b="1" kern="1200" dirty="0">
                          <a:solidFill>
                            <a:srgbClr val="0070C0"/>
                          </a:solidFill>
                          <a:latin typeface="+mn-lt"/>
                          <a:ea typeface="+mn-ea"/>
                          <a:cs typeface="+mn-cs"/>
                          <a:sym typeface="Arial"/>
                        </a:rPr>
                        <a:t>(PoC)</a:t>
                      </a:r>
                      <a:r>
                        <a:rPr lang="zh-TW" altLang="en-US" sz="1400" kern="0" dirty="0">
                          <a:solidFill>
                            <a:srgbClr val="000000"/>
                          </a:solidFill>
                          <a:latin typeface="+mn-lt"/>
                          <a:ea typeface="Arial"/>
                          <a:cs typeface="Arial"/>
                          <a:sym typeface="Arial"/>
                        </a:rPr>
                        <a:t>，專案期間</a:t>
                      </a:r>
                      <a:r>
                        <a:rPr lang="en-US" altLang="zh-TW" sz="1400" kern="0" dirty="0">
                          <a:solidFill>
                            <a:srgbClr val="000000"/>
                          </a:solidFill>
                          <a:latin typeface="+mn-lt"/>
                          <a:ea typeface="Arial"/>
                          <a:cs typeface="Arial"/>
                          <a:sym typeface="Arial"/>
                        </a:rPr>
                        <a:t>6</a:t>
                      </a:r>
                      <a:r>
                        <a:rPr lang="zh-TW" altLang="en-US" sz="1400" kern="0" dirty="0">
                          <a:solidFill>
                            <a:srgbClr val="000000"/>
                          </a:solidFill>
                          <a:latin typeface="+mn-lt"/>
                          <a:ea typeface="Arial"/>
                          <a:cs typeface="Arial"/>
                          <a:sym typeface="Arial"/>
                        </a:rPr>
                        <a:t>個月為限。</a:t>
                      </a:r>
                      <a:endParaRPr lang="en-US" altLang="zh-TW" sz="1400" kern="0" dirty="0">
                        <a:solidFill>
                          <a:srgbClr val="000000"/>
                        </a:solidFill>
                        <a:latin typeface="+mn-lt"/>
                        <a:ea typeface="Arial"/>
                        <a:cs typeface="Arial"/>
                        <a:sym typeface="Arial"/>
                      </a:endParaRPr>
                    </a:p>
                    <a:p>
                      <a:pPr marL="342900" indent="-342900" defTabSz="1219170">
                        <a:buClr>
                          <a:srgbClr val="000000"/>
                        </a:buClr>
                        <a:buSzPts val="1400"/>
                        <a:buFont typeface="Arial"/>
                        <a:buAutoNum type="arabicPeriod"/>
                      </a:pPr>
                      <a:r>
                        <a:rPr lang="zh-TW" altLang="en-US" sz="1400" b="1" kern="0" dirty="0">
                          <a:solidFill>
                            <a:srgbClr val="000000"/>
                          </a:solidFill>
                          <a:latin typeface="+mn-lt"/>
                          <a:ea typeface="Arial"/>
                          <a:cs typeface="Arial"/>
                          <a:sym typeface="Arial"/>
                        </a:rPr>
                        <a:t>轉型實踐案</a:t>
                      </a:r>
                      <a:r>
                        <a:rPr lang="zh-TW" altLang="en-US" sz="1400" kern="0" dirty="0">
                          <a:solidFill>
                            <a:srgbClr val="000000"/>
                          </a:solidFill>
                          <a:latin typeface="+mn-lt"/>
                          <a:ea typeface="Arial"/>
                          <a:cs typeface="Arial"/>
                          <a:sym typeface="Arial"/>
                        </a:rPr>
                        <a:t>：結案前</a:t>
                      </a:r>
                      <a:r>
                        <a:rPr lang="zh-TW" altLang="en-US" sz="1400" b="1" kern="1200" dirty="0">
                          <a:solidFill>
                            <a:srgbClr val="0070C0"/>
                          </a:solidFill>
                          <a:latin typeface="+mn-lt"/>
                          <a:ea typeface="+mn-ea"/>
                          <a:cs typeface="+mn-cs"/>
                          <a:sym typeface="Arial"/>
                        </a:rPr>
                        <a:t>完成服務</a:t>
                      </a:r>
                      <a:r>
                        <a:rPr lang="en-US" altLang="zh-TW" sz="1400" b="1" kern="1200" dirty="0">
                          <a:solidFill>
                            <a:srgbClr val="0070C0"/>
                          </a:solidFill>
                          <a:latin typeface="+mn-lt"/>
                          <a:ea typeface="+mn-ea"/>
                          <a:cs typeface="+mn-cs"/>
                          <a:sym typeface="Arial"/>
                        </a:rPr>
                        <a:t>(</a:t>
                      </a:r>
                      <a:r>
                        <a:rPr lang="en-US" altLang="zh-TW" sz="1400" b="1" kern="1200" dirty="0" err="1">
                          <a:solidFill>
                            <a:srgbClr val="0070C0"/>
                          </a:solidFill>
                          <a:latin typeface="+mn-lt"/>
                          <a:ea typeface="+mn-ea"/>
                          <a:cs typeface="+mn-cs"/>
                          <a:sym typeface="Arial"/>
                        </a:rPr>
                        <a:t>PoS</a:t>
                      </a:r>
                      <a:r>
                        <a:rPr lang="en-US" altLang="zh-TW" sz="1400" b="1" kern="1200" dirty="0">
                          <a:solidFill>
                            <a:srgbClr val="0070C0"/>
                          </a:solidFill>
                          <a:latin typeface="+mn-lt"/>
                          <a:ea typeface="+mn-ea"/>
                          <a:cs typeface="+mn-cs"/>
                          <a:sym typeface="Arial"/>
                        </a:rPr>
                        <a:t>)</a:t>
                      </a:r>
                      <a:r>
                        <a:rPr lang="zh-TW" altLang="en-US" sz="1400" b="1" kern="1200" dirty="0">
                          <a:solidFill>
                            <a:srgbClr val="0070C0"/>
                          </a:solidFill>
                          <a:latin typeface="+mn-lt"/>
                          <a:ea typeface="+mn-ea"/>
                          <a:cs typeface="+mn-cs"/>
                          <a:sym typeface="Arial"/>
                        </a:rPr>
                        <a:t>和商業驗證</a:t>
                      </a:r>
                      <a:r>
                        <a:rPr lang="en-US" altLang="zh-TW" sz="1400" b="1" kern="1200" dirty="0">
                          <a:solidFill>
                            <a:srgbClr val="0070C0"/>
                          </a:solidFill>
                          <a:latin typeface="+mn-lt"/>
                          <a:ea typeface="+mn-ea"/>
                          <a:cs typeface="+mn-cs"/>
                          <a:sym typeface="Arial"/>
                        </a:rPr>
                        <a:t>(PoB)</a:t>
                      </a:r>
                      <a:r>
                        <a:rPr lang="zh-TW" altLang="en-US" sz="1400" kern="0" dirty="0">
                          <a:solidFill>
                            <a:srgbClr val="000000"/>
                          </a:solidFill>
                          <a:latin typeface="+mn-lt"/>
                          <a:ea typeface="Arial"/>
                          <a:cs typeface="Arial"/>
                          <a:sym typeface="Arial"/>
                        </a:rPr>
                        <a:t>，並</a:t>
                      </a:r>
                      <a:r>
                        <a:rPr lang="zh-TW" altLang="en-US" sz="1400" dirty="0"/>
                        <a:t>達到預期的效益，例如海外營收增長、員工薪資提高等，確保轉型計劃的成功和長期永續。</a:t>
                      </a:r>
                      <a:endParaRPr lang="en-US" altLang="zh-TW" sz="1400" kern="0" dirty="0">
                        <a:solidFill>
                          <a:srgbClr val="000000"/>
                        </a:solidFill>
                        <a:latin typeface="+mn-lt"/>
                        <a:ea typeface="Arial"/>
                        <a:cs typeface="Arial"/>
                        <a:sym typeface="Arial"/>
                      </a:endParaRPr>
                    </a:p>
                    <a:p>
                      <a:pPr marL="285750" indent="-285750" defTabSz="1219170">
                        <a:buClr>
                          <a:srgbClr val="000000"/>
                        </a:buClr>
                        <a:buSzPts val="1400"/>
                        <a:buFont typeface="Arial" panose="020B0604020202020204" pitchFamily="34" charset="0"/>
                        <a:buChar char="•"/>
                      </a:pPr>
                      <a:endParaRPr lang="en-US" altLang="zh-TW" sz="1200" b="1" kern="0" dirty="0">
                        <a:solidFill>
                          <a:schemeClr val="bg1">
                            <a:lumMod val="50000"/>
                          </a:schemeClr>
                        </a:solidFill>
                        <a:latin typeface="+mn-lt"/>
                        <a:ea typeface="Arial"/>
                        <a:cs typeface="Arial"/>
                        <a:sym typeface="Arial"/>
                      </a:endParaRPr>
                    </a:p>
                    <a:p>
                      <a:pPr marL="285750" indent="-285750" defTabSz="1219170">
                        <a:buClr>
                          <a:srgbClr val="000000"/>
                        </a:buClr>
                        <a:buSzPts val="1400"/>
                        <a:buFont typeface="Arial" panose="020B0604020202020204" pitchFamily="34" charset="0"/>
                        <a:buChar char="•"/>
                      </a:pPr>
                      <a:r>
                        <a:rPr lang="zh-TW" altLang="en-US" sz="1200" b="1" kern="0" dirty="0">
                          <a:solidFill>
                            <a:schemeClr val="bg1">
                              <a:lumMod val="50000"/>
                            </a:schemeClr>
                          </a:solidFill>
                          <a:latin typeface="+mn-lt"/>
                          <a:ea typeface="Arial"/>
                          <a:cs typeface="Arial"/>
                          <a:sym typeface="Arial"/>
                        </a:rPr>
                        <a:t>創新商業模式</a:t>
                      </a:r>
                      <a:r>
                        <a:rPr lang="zh-TW" altLang="en-US" sz="1200" kern="0" dirty="0">
                          <a:solidFill>
                            <a:schemeClr val="bg1">
                              <a:lumMod val="50000"/>
                            </a:schemeClr>
                          </a:solidFill>
                          <a:latin typeface="+mn-lt"/>
                          <a:ea typeface="Arial"/>
                          <a:cs typeface="Arial"/>
                          <a:sym typeface="Arial"/>
                        </a:rPr>
                        <a:t>：企業以新市場開發</a:t>
                      </a:r>
                      <a:r>
                        <a:rPr lang="en-US" altLang="zh-TW" sz="1200" kern="0" dirty="0">
                          <a:solidFill>
                            <a:schemeClr val="bg1">
                              <a:lumMod val="50000"/>
                            </a:schemeClr>
                          </a:solidFill>
                          <a:latin typeface="+mn-lt"/>
                          <a:ea typeface="Arial"/>
                          <a:cs typeface="Arial"/>
                          <a:sym typeface="Arial"/>
                        </a:rPr>
                        <a:t>(</a:t>
                      </a:r>
                      <a:r>
                        <a:rPr lang="zh-TW" altLang="en-US" sz="1200" kern="0" dirty="0">
                          <a:solidFill>
                            <a:schemeClr val="bg1">
                              <a:lumMod val="50000"/>
                            </a:schemeClr>
                          </a:solidFill>
                          <a:latin typeface="+mn-lt"/>
                          <a:ea typeface="Arial"/>
                          <a:cs typeface="Arial"/>
                          <a:sym typeface="Arial"/>
                        </a:rPr>
                        <a:t>創造新的客群</a:t>
                      </a:r>
                      <a:r>
                        <a:rPr lang="en-US" altLang="zh-TW" sz="1200" kern="0" dirty="0">
                          <a:solidFill>
                            <a:schemeClr val="bg1">
                              <a:lumMod val="50000"/>
                            </a:schemeClr>
                          </a:solidFill>
                          <a:latin typeface="+mn-lt"/>
                          <a:ea typeface="Arial"/>
                          <a:cs typeface="Arial"/>
                          <a:sym typeface="Arial"/>
                        </a:rPr>
                        <a:t>)</a:t>
                      </a:r>
                      <a:r>
                        <a:rPr lang="zh-TW" altLang="en-US" sz="1200" kern="0" dirty="0">
                          <a:solidFill>
                            <a:schemeClr val="bg1">
                              <a:lumMod val="50000"/>
                            </a:schemeClr>
                          </a:solidFill>
                          <a:latin typeface="+mn-lt"/>
                          <a:ea typeface="Arial"/>
                          <a:cs typeface="Arial"/>
                          <a:sym typeface="Arial"/>
                        </a:rPr>
                        <a:t>或新通路拓展</a:t>
                      </a:r>
                      <a:r>
                        <a:rPr lang="en-US" altLang="zh-TW" sz="1200" kern="0" dirty="0">
                          <a:solidFill>
                            <a:schemeClr val="bg1">
                              <a:lumMod val="50000"/>
                            </a:schemeClr>
                          </a:solidFill>
                          <a:latin typeface="+mn-lt"/>
                          <a:ea typeface="Arial"/>
                          <a:cs typeface="Arial"/>
                          <a:sym typeface="Arial"/>
                        </a:rPr>
                        <a:t>(</a:t>
                      </a:r>
                      <a:r>
                        <a:rPr lang="zh-TW" altLang="en-US" sz="1200" kern="0" dirty="0">
                          <a:solidFill>
                            <a:schemeClr val="bg1">
                              <a:lumMod val="50000"/>
                            </a:schemeClr>
                          </a:solidFill>
                          <a:latin typeface="+mn-lt"/>
                          <a:ea typeface="Arial"/>
                          <a:cs typeface="Arial"/>
                          <a:sym typeface="Arial"/>
                        </a:rPr>
                        <a:t>創造新的服務傳遞管道</a:t>
                      </a:r>
                      <a:r>
                        <a:rPr lang="en-US" altLang="zh-TW" sz="1200" kern="0" dirty="0">
                          <a:solidFill>
                            <a:schemeClr val="bg1">
                              <a:lumMod val="50000"/>
                            </a:schemeClr>
                          </a:solidFill>
                          <a:latin typeface="+mn-lt"/>
                          <a:ea typeface="Arial"/>
                          <a:cs typeface="Arial"/>
                          <a:sym typeface="Arial"/>
                        </a:rPr>
                        <a:t>)</a:t>
                      </a:r>
                      <a:r>
                        <a:rPr lang="zh-TW" altLang="en-US" sz="1200" kern="0" dirty="0">
                          <a:solidFill>
                            <a:schemeClr val="bg1">
                              <a:lumMod val="50000"/>
                            </a:schemeClr>
                          </a:solidFill>
                          <a:latin typeface="+mn-lt"/>
                          <a:ea typeface="Arial"/>
                          <a:cs typeface="Arial"/>
                          <a:sym typeface="Arial"/>
                        </a:rPr>
                        <a:t>為主題，處理其與客戶和供應商事務，並獲取價值的整體流程。至少須包含關鍵客戶、價值主張、市場機會、競爭優勢、執行方式等。</a:t>
                      </a:r>
                    </a:p>
                    <a:p>
                      <a:pPr marL="285750" indent="-285750" defTabSz="1219170">
                        <a:buClr>
                          <a:srgbClr val="000000"/>
                        </a:buClr>
                        <a:buSzPts val="1400"/>
                        <a:buFont typeface="Arial" panose="020B0604020202020204" pitchFamily="34" charset="0"/>
                        <a:buChar char="•"/>
                      </a:pPr>
                      <a:r>
                        <a:rPr lang="zh-TW" altLang="en-US" sz="1200" b="1" kern="0" dirty="0">
                          <a:solidFill>
                            <a:schemeClr val="bg1">
                              <a:lumMod val="50000"/>
                            </a:schemeClr>
                          </a:solidFill>
                          <a:latin typeface="+mn-lt"/>
                          <a:ea typeface="Arial"/>
                          <a:cs typeface="Arial"/>
                          <a:sym typeface="Arial"/>
                        </a:rPr>
                        <a:t>雲端與數位科技</a:t>
                      </a:r>
                      <a:r>
                        <a:rPr lang="zh-TW" altLang="en-US" sz="1200" kern="0" dirty="0">
                          <a:solidFill>
                            <a:schemeClr val="bg1">
                              <a:lumMod val="50000"/>
                            </a:schemeClr>
                          </a:solidFill>
                          <a:latin typeface="+mn-lt"/>
                          <a:ea typeface="Arial"/>
                          <a:cs typeface="Arial"/>
                          <a:sym typeface="Arial"/>
                        </a:rPr>
                        <a:t>：鼓勵企業優先透過公有雲或混合雲，布建共通性數位科技，以優化供應鏈管理與客戶關係管理，支援創新商業模式。</a:t>
                      </a:r>
                      <a:endParaRPr lang="en-US" altLang="zh-TW" sz="1200" kern="0" dirty="0">
                        <a:solidFill>
                          <a:schemeClr val="bg1">
                            <a:lumMod val="50000"/>
                          </a:schemeClr>
                        </a:solidFill>
                        <a:latin typeface="+mn-lt"/>
                        <a:ea typeface="Arial"/>
                        <a:cs typeface="Arial"/>
                        <a:sym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3750538186"/>
              </p:ext>
            </p:extLst>
          </p:nvPr>
        </p:nvGraphicFramePr>
        <p:xfrm>
          <a:off x="10439400" y="323818"/>
          <a:ext cx="1719944" cy="3725156"/>
        </p:xfrm>
        <a:graphic>
          <a:graphicData uri="http://schemas.openxmlformats.org/drawingml/2006/table">
            <a:tbl>
              <a:tblPr firstRow="1" bandRow="1">
                <a:tableStyleId>{5940675A-B579-460E-94D1-54222C63F5DA}</a:tableStyleId>
              </a:tblPr>
              <a:tblGrid>
                <a:gridCol w="1719944">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050" b="1" kern="1200" dirty="0">
                          <a:solidFill>
                            <a:schemeClr val="bg1">
                              <a:lumMod val="50000"/>
                            </a:schemeClr>
                          </a:solidFill>
                          <a:latin typeface="+mn-lt"/>
                          <a:ea typeface="+mn-ea"/>
                          <a:cs typeface="+mn-cs"/>
                        </a:rPr>
                        <a:t>2/3</a:t>
                      </a:r>
                      <a:r>
                        <a:rPr lang="zh-TW" altLang="en-US" sz="1050" b="1" kern="1200" dirty="0">
                          <a:solidFill>
                            <a:schemeClr val="bg1">
                              <a:lumMod val="50000"/>
                            </a:schemeClr>
                          </a:solidFill>
                          <a:latin typeface="+mn-lt"/>
                          <a:ea typeface="+mn-ea"/>
                          <a:cs typeface="+mn-cs"/>
                        </a:rPr>
                        <a:t> </a:t>
                      </a:r>
                      <a:r>
                        <a:rPr lang="en-US" altLang="zh-TW" sz="1050" b="1" kern="1200" dirty="0">
                          <a:solidFill>
                            <a:srgbClr val="FF0000"/>
                          </a:solidFill>
                          <a:latin typeface="+mn-lt"/>
                          <a:ea typeface="+mn-ea"/>
                          <a:cs typeface="+mn-cs"/>
                        </a:rPr>
                        <a:t>~ 5/21</a:t>
                      </a:r>
                      <a:endParaRPr lang="zh-TW" altLang="en-US" sz="1000" b="0" i="0" u="none" strike="noStrike" kern="1200" dirty="0">
                        <a:solidFill>
                          <a:srgbClr val="FF0000"/>
                        </a:solidFill>
                        <a:effectLst/>
                        <a:latin typeface="Amazon Ember" panose="020B0603020204020204" pitchFamily="34" charset="0"/>
                        <a:ea typeface="Microsoft JhengHei" panose="020B0604030504040204" pitchFamily="34" charset="-120"/>
                        <a:cs typeface="Amazon Ember" panose="020B06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solidFill>
                          <a:schemeClr val="bg1">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50" b="1" dirty="0">
                          <a:solidFill>
                            <a:schemeClr val="tx1"/>
                          </a:solidFill>
                        </a:rPr>
                        <a:t>即日起</a:t>
                      </a:r>
                      <a:endParaRPr lang="en-US" altLang="zh-TW" sz="105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經濟部 產業發展署</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2753">
                <a:tc>
                  <a:txBody>
                    <a:bodyPr/>
                    <a:lstStyle/>
                    <a:p>
                      <a:pPr algn="ctr" defTabSz="1219170">
                        <a:buClr>
                          <a:srgbClr val="000000"/>
                        </a:buClr>
                      </a:pPr>
                      <a:r>
                        <a:rPr lang="zh-TW" altLang="en-US" sz="1050" kern="1200" dirty="0">
                          <a:solidFill>
                            <a:srgbClr val="0070C0"/>
                          </a:solidFill>
                          <a:latin typeface="+mn-lt"/>
                          <a:ea typeface="+mn-ea"/>
                          <a:cs typeface="+mn-cs"/>
                          <a:sym typeface="Arial"/>
                          <a:hlinkClick r:id="rId3"/>
                        </a:rPr>
                        <a:t>計畫官網與格式下載</a:t>
                      </a:r>
                      <a:endParaRPr lang="zh-TW" altLang="en-US" sz="1050" kern="1200" dirty="0">
                        <a:solidFill>
                          <a:srgbClr val="0070C0"/>
                        </a:solidFill>
                        <a:latin typeface="+mn-lt"/>
                        <a:ea typeface="+mn-ea"/>
                        <a:cs typeface="+mn-cs"/>
                        <a:sym typeface="Arial"/>
                      </a:endParaRPr>
                    </a:p>
                    <a:p>
                      <a:pPr algn="ctr" defTabSz="1219170">
                        <a:buClr>
                          <a:srgbClr val="000000"/>
                        </a:buClr>
                      </a:pPr>
                      <a:r>
                        <a:rPr lang="en-US" altLang="zh-TW" sz="1050" kern="1200" dirty="0">
                          <a:solidFill>
                            <a:srgbClr val="0070C0"/>
                          </a:solidFill>
                          <a:latin typeface="+mn-lt"/>
                          <a:ea typeface="+mn-ea"/>
                          <a:cs typeface="+mn-cs"/>
                          <a:sym typeface="Arial"/>
                          <a:hlinkClick r:id="rId4">
                            <a:extLst>
                              <a:ext uri="{A12FA001-AC4F-418D-AE19-62706E023703}">
                                <ahyp:hlinkClr xmlns:ahyp="http://schemas.microsoft.com/office/drawing/2018/hyperlinkcolor" val="tx"/>
                              </a:ext>
                            </a:extLst>
                          </a:hlinkClick>
                        </a:rPr>
                        <a:t>114 </a:t>
                      </a:r>
                      <a:r>
                        <a:rPr lang="zh-TW" altLang="en-US" sz="1050" kern="1200" dirty="0">
                          <a:solidFill>
                            <a:srgbClr val="0070C0"/>
                          </a:solidFill>
                          <a:latin typeface="+mn-lt"/>
                          <a:ea typeface="+mn-ea"/>
                          <a:cs typeface="+mn-cs"/>
                          <a:sym typeface="Arial"/>
                          <a:hlinkClick r:id="rId4">
                            <a:extLst>
                              <a:ext uri="{A12FA001-AC4F-418D-AE19-62706E023703}">
                                <ahyp:hlinkClr xmlns:ahyp="http://schemas.microsoft.com/office/drawing/2018/hyperlinkcolor" val="tx"/>
                              </a:ext>
                            </a:extLst>
                          </a:hlinkClick>
                        </a:rPr>
                        <a:t>年申請須知</a:t>
                      </a:r>
                      <a:endParaRPr lang="en-US" altLang="zh-TW" sz="1050" kern="1200" dirty="0">
                        <a:solidFill>
                          <a:srgbClr val="0070C0"/>
                        </a:solidFill>
                        <a:latin typeface="+mn-lt"/>
                        <a:ea typeface="+mn-ea"/>
                        <a:cs typeface="+mn-cs"/>
                        <a:sym typeface="Arial"/>
                      </a:endParaRPr>
                    </a:p>
                    <a:p>
                      <a:pPr algn="ctr" defTabSz="1219170">
                        <a:buClr>
                          <a:srgbClr val="000000"/>
                        </a:buClr>
                      </a:pPr>
                      <a:r>
                        <a:rPr lang="en-US" altLang="zh-TW" sz="1050" kern="1200" dirty="0">
                          <a:solidFill>
                            <a:srgbClr val="0070C0"/>
                          </a:solidFill>
                          <a:latin typeface="+mn-lt"/>
                          <a:ea typeface="+mn-ea"/>
                          <a:cs typeface="+mn-cs"/>
                          <a:sym typeface="Arial"/>
                          <a:hlinkClick r:id="rId5"/>
                        </a:rPr>
                        <a:t>114</a:t>
                      </a:r>
                      <a:r>
                        <a:rPr lang="zh-TW" altLang="en-US" sz="1050" kern="1200" dirty="0">
                          <a:solidFill>
                            <a:srgbClr val="0070C0"/>
                          </a:solidFill>
                          <a:latin typeface="+mn-lt"/>
                          <a:ea typeface="+mn-ea"/>
                          <a:cs typeface="+mn-cs"/>
                          <a:sym typeface="Arial"/>
                          <a:hlinkClick r:id="rId5"/>
                        </a:rPr>
                        <a:t> 年說明會簡報</a:t>
                      </a:r>
                      <a:endParaRPr lang="en-US" altLang="zh-TW" sz="1050" kern="1200" dirty="0">
                        <a:solidFill>
                          <a:srgbClr val="0070C0"/>
                        </a:solidFill>
                        <a:latin typeface="+mn-lt"/>
                        <a:ea typeface="+mn-ea"/>
                        <a:cs typeface="+mn-cs"/>
                        <a:sym typeface="Arial"/>
                      </a:endParaRPr>
                    </a:p>
                    <a:p>
                      <a:pPr algn="ctr" defTabSz="1219170">
                        <a:buClr>
                          <a:srgbClr val="000000"/>
                        </a:buClr>
                      </a:pPr>
                      <a:endParaRPr lang="en-US" altLang="zh-TW" sz="700" kern="1200" dirty="0">
                        <a:solidFill>
                          <a:srgbClr val="0070C0"/>
                        </a:solidFill>
                        <a:latin typeface="+mn-lt"/>
                        <a:ea typeface="+mn-ea"/>
                        <a:cs typeface="+mn-cs"/>
                        <a:sym typeface="Arial"/>
                      </a:endParaRPr>
                    </a:p>
                    <a:p>
                      <a:pPr algn="ctr" defTabSz="1219170">
                        <a:buClr>
                          <a:srgbClr val="000000"/>
                        </a:buClr>
                      </a:pPr>
                      <a:r>
                        <a:rPr lang="zh-TW" altLang="en-US" sz="1050" kern="1200" dirty="0">
                          <a:solidFill>
                            <a:srgbClr val="0070C0"/>
                          </a:solidFill>
                          <a:latin typeface="+mn-lt"/>
                          <a:ea typeface="+mn-ea"/>
                          <a:cs typeface="+mn-cs"/>
                          <a:sym typeface="Arial"/>
                          <a:hlinkClick r:id="rId6"/>
                        </a:rPr>
                        <a:t>報名說明會</a:t>
                      </a:r>
                      <a:endParaRPr lang="en-US" altLang="zh-TW" sz="1050" kern="1200" dirty="0">
                        <a:solidFill>
                          <a:srgbClr val="0070C0"/>
                        </a:solidFill>
                        <a:latin typeface="+mn-lt"/>
                        <a:ea typeface="+mn-ea"/>
                        <a:cs typeface="+mn-cs"/>
                        <a:sym typeface="Arial"/>
                      </a:endParaRPr>
                    </a:p>
                    <a:p>
                      <a:pPr algn="ctr" defTabSz="1219170">
                        <a:buClr>
                          <a:srgbClr val="000000"/>
                        </a:buClr>
                      </a:pPr>
                      <a:r>
                        <a:rPr lang="en-US" altLang="zh-TW" sz="1050" kern="1200" dirty="0">
                          <a:solidFill>
                            <a:schemeClr val="bg1">
                              <a:lumMod val="50000"/>
                            </a:schemeClr>
                          </a:solidFill>
                          <a:latin typeface="+mn-lt"/>
                          <a:ea typeface="+mn-ea"/>
                          <a:cs typeface="+mn-cs"/>
                          <a:sym typeface="Arial"/>
                        </a:rPr>
                        <a:t>4/17 </a:t>
                      </a:r>
                      <a:r>
                        <a:rPr lang="zh-TW" altLang="en-US" sz="1050" kern="1200" dirty="0">
                          <a:solidFill>
                            <a:schemeClr val="bg1">
                              <a:lumMod val="50000"/>
                            </a:schemeClr>
                          </a:solidFill>
                          <a:latin typeface="+mn-lt"/>
                          <a:ea typeface="+mn-ea"/>
                          <a:cs typeface="+mn-cs"/>
                          <a:sym typeface="Arial"/>
                        </a:rPr>
                        <a:t>台南</a:t>
                      </a:r>
                    </a:p>
                    <a:p>
                      <a:pPr algn="ctr" defTabSz="1219170">
                        <a:buClr>
                          <a:srgbClr val="000000"/>
                        </a:buClr>
                      </a:pPr>
                      <a:r>
                        <a:rPr lang="en-US" altLang="zh-TW" sz="1050" kern="1200" dirty="0">
                          <a:solidFill>
                            <a:schemeClr val="bg1">
                              <a:lumMod val="50000"/>
                            </a:schemeClr>
                          </a:solidFill>
                          <a:latin typeface="+mn-lt"/>
                          <a:ea typeface="+mn-ea"/>
                          <a:cs typeface="+mn-cs"/>
                          <a:sym typeface="Arial"/>
                        </a:rPr>
                        <a:t>4/24 </a:t>
                      </a:r>
                      <a:r>
                        <a:rPr lang="zh-TW" altLang="en-US" sz="1050" kern="1200" dirty="0">
                          <a:solidFill>
                            <a:schemeClr val="bg1">
                              <a:lumMod val="50000"/>
                            </a:schemeClr>
                          </a:solidFill>
                          <a:latin typeface="+mn-lt"/>
                          <a:ea typeface="+mn-ea"/>
                          <a:cs typeface="+mn-cs"/>
                          <a:sym typeface="Arial"/>
                        </a:rPr>
                        <a:t>台中</a:t>
                      </a:r>
                    </a:p>
                    <a:p>
                      <a:pPr algn="ctr" defTabSz="1219170">
                        <a:buClr>
                          <a:srgbClr val="000000"/>
                        </a:buClr>
                      </a:pPr>
                      <a:r>
                        <a:rPr lang="en-US" altLang="zh-TW" sz="1050" kern="1200" dirty="0">
                          <a:solidFill>
                            <a:schemeClr val="bg1">
                              <a:lumMod val="50000"/>
                            </a:schemeClr>
                          </a:solidFill>
                          <a:latin typeface="+mn-lt"/>
                          <a:ea typeface="+mn-ea"/>
                          <a:cs typeface="+mn-cs"/>
                          <a:sym typeface="Arial"/>
                        </a:rPr>
                        <a:t>4/29 </a:t>
                      </a:r>
                      <a:r>
                        <a:rPr lang="zh-TW" altLang="en-US" sz="1050" kern="1200" dirty="0">
                          <a:solidFill>
                            <a:schemeClr val="bg1">
                              <a:lumMod val="50000"/>
                            </a:schemeClr>
                          </a:solidFill>
                          <a:latin typeface="+mn-lt"/>
                          <a:ea typeface="+mn-ea"/>
                          <a:cs typeface="+mn-cs"/>
                          <a:sym typeface="Arial"/>
                        </a:rPr>
                        <a:t>台北</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zh-TW" altLang="en-US" sz="2000" dirty="0"/>
              <a:t>中小製造業</a:t>
            </a:r>
            <a:r>
              <a:rPr lang="zh-TW" altLang="en-US" dirty="0"/>
              <a:t>接班傳承</a:t>
            </a:r>
            <a:r>
              <a:rPr lang="zh-TW" altLang="en-US" sz="2000" dirty="0"/>
              <a:t>數位轉型</a:t>
            </a:r>
            <a:endParaRPr 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 name="TextBox 4">
            <a:hlinkClick r:id="rId7" action="ppaction://hlinksldjump"/>
            <a:extLst>
              <a:ext uri="{FF2B5EF4-FFF2-40B4-BE49-F238E27FC236}">
                <a16:creationId xmlns:a16="http://schemas.microsoft.com/office/drawing/2014/main" id="{5D6863BB-1FF6-4A04-B82A-FE03C4785FF6}"/>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8" action="ppaction://hlinksldjump"/>
            <a:extLst>
              <a:ext uri="{FF2B5EF4-FFF2-40B4-BE49-F238E27FC236}">
                <a16:creationId xmlns:a16="http://schemas.microsoft.com/office/drawing/2014/main" id="{0D0450A2-C231-AE29-B0C9-DF0DF68A6996}"/>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數位轉型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242574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7912E7-F958-FAC5-DCBB-7E835437A8FC}"/>
            </a:ext>
          </a:extLst>
        </p:cNvPr>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9A213A13-716D-0D27-F40C-A6E9D685C49A}"/>
              </a:ext>
            </a:extLst>
          </p:cNvPr>
          <p:cNvGraphicFramePr>
            <a:graphicFrameLocks noGrp="1"/>
          </p:cNvGraphicFramePr>
          <p:nvPr>
            <p:extLst>
              <p:ext uri="{D42A27DB-BD31-4B8C-83A1-F6EECF244321}">
                <p14:modId xmlns:p14="http://schemas.microsoft.com/office/powerpoint/2010/main" val="4135495650"/>
              </p:ext>
            </p:extLst>
          </p:nvPr>
        </p:nvGraphicFramePr>
        <p:xfrm>
          <a:off x="609599" y="1447132"/>
          <a:ext cx="10059842" cy="5019568"/>
        </p:xfrm>
        <a:graphic>
          <a:graphicData uri="http://schemas.openxmlformats.org/drawingml/2006/table">
            <a:tbl>
              <a:tblPr firstRow="1" bandRow="1">
                <a:tableStyleId>{5940675A-B579-460E-94D1-54222C63F5DA}</a:tableStyleId>
              </a:tblPr>
              <a:tblGrid>
                <a:gridCol w="1962913">
                  <a:extLst>
                    <a:ext uri="{9D8B030D-6E8A-4147-A177-3AD203B41FA5}">
                      <a16:colId xmlns:a16="http://schemas.microsoft.com/office/drawing/2014/main" val="270881897"/>
                    </a:ext>
                  </a:extLst>
                </a:gridCol>
                <a:gridCol w="8096929">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tx1"/>
                          </a:solidFill>
                          <a:effectLst/>
                          <a:latin typeface="+mn-lt"/>
                          <a:ea typeface="+mn-ea"/>
                          <a:cs typeface="+mn-cs"/>
                        </a:rPr>
                        <a:t>由</a:t>
                      </a:r>
                      <a:r>
                        <a:rPr lang="zh-TW" altLang="en-US" sz="1800" b="1" kern="1200" dirty="0">
                          <a:solidFill>
                            <a:srgbClr val="0070C0"/>
                          </a:solidFill>
                          <a:latin typeface="+mn-lt"/>
                          <a:ea typeface="+mn-ea"/>
                          <a:cs typeface="+mn-cs"/>
                        </a:rPr>
                        <a:t>資訊</a:t>
                      </a:r>
                      <a:r>
                        <a:rPr lang="en-US" altLang="zh-TW" sz="1800" b="1" kern="1200" dirty="0">
                          <a:solidFill>
                            <a:srgbClr val="0070C0"/>
                          </a:solidFill>
                          <a:latin typeface="+mn-lt"/>
                          <a:ea typeface="+mn-ea"/>
                          <a:cs typeface="+mn-cs"/>
                        </a:rPr>
                        <a:t>/</a:t>
                      </a:r>
                      <a:r>
                        <a:rPr lang="zh-TW" altLang="en-US" sz="1800" b="1" kern="1200" dirty="0">
                          <a:solidFill>
                            <a:srgbClr val="0070C0"/>
                          </a:solidFill>
                          <a:latin typeface="+mn-lt"/>
                          <a:ea typeface="+mn-ea"/>
                          <a:cs typeface="+mn-cs"/>
                        </a:rPr>
                        <a:t>電信服務業者</a:t>
                      </a:r>
                      <a:r>
                        <a:rPr lang="zh-TW" altLang="en-US" sz="1800" b="0" i="0" kern="1200" dirty="0">
                          <a:solidFill>
                            <a:schemeClr val="tx1"/>
                          </a:solidFill>
                          <a:effectLst/>
                          <a:latin typeface="+mn-lt"/>
                          <a:ea typeface="+mn-ea"/>
                          <a:cs typeface="+mn-cs"/>
                        </a:rPr>
                        <a:t>提案，</a:t>
                      </a:r>
                      <a:r>
                        <a:rPr lang="zh-TW" altLang="en-US" sz="1800" b="1" kern="1200" dirty="0">
                          <a:solidFill>
                            <a:srgbClr val="0070C0"/>
                          </a:solidFill>
                          <a:latin typeface="+mn-lt"/>
                          <a:ea typeface="+mn-ea"/>
                          <a:cs typeface="+mn-cs"/>
                        </a:rPr>
                        <a:t>大專校院</a:t>
                      </a:r>
                      <a:r>
                        <a:rPr lang="zh-TW" altLang="en-US" sz="1800" b="0" i="0" kern="1200" dirty="0">
                          <a:solidFill>
                            <a:schemeClr val="tx1"/>
                          </a:solidFill>
                          <a:effectLst/>
                          <a:latin typeface="+mn-lt"/>
                          <a:ea typeface="+mn-ea"/>
                          <a:cs typeface="+mn-cs"/>
                        </a:rPr>
                        <a:t>共同執行，</a:t>
                      </a:r>
                      <a:br>
                        <a:rPr lang="en-US" altLang="zh-TW" sz="1800" b="0" i="0" kern="1200" dirty="0">
                          <a:solidFill>
                            <a:schemeClr val="tx1"/>
                          </a:solidFill>
                          <a:effectLst/>
                          <a:latin typeface="+mn-lt"/>
                          <a:ea typeface="+mn-ea"/>
                          <a:cs typeface="+mn-cs"/>
                        </a:rPr>
                      </a:br>
                      <a:r>
                        <a:rPr lang="zh-TW" altLang="en-US" sz="1800" b="0" i="0" kern="1200" dirty="0">
                          <a:solidFill>
                            <a:schemeClr val="tx1"/>
                          </a:solidFill>
                          <a:effectLst/>
                          <a:latin typeface="+mn-lt"/>
                          <a:ea typeface="+mn-ea"/>
                          <a:cs typeface="+mn-cs"/>
                        </a:rPr>
                        <a:t>導入位於</a:t>
                      </a:r>
                      <a:r>
                        <a:rPr lang="zh-TW" altLang="en-US" sz="1800" b="1" i="0" kern="1200" dirty="0">
                          <a:solidFill>
                            <a:schemeClr val="tx1"/>
                          </a:solidFill>
                          <a:effectLst/>
                          <a:latin typeface="+mn-lt"/>
                          <a:ea typeface="+mn-ea"/>
                          <a:cs typeface="+mn-cs"/>
                        </a:rPr>
                        <a:t>嘉義、臺南、高雄、屏東</a:t>
                      </a:r>
                      <a:r>
                        <a:rPr lang="zh-TW" altLang="en-US" sz="1800" b="0" i="0" kern="1200" dirty="0">
                          <a:solidFill>
                            <a:schemeClr val="tx1"/>
                          </a:solidFill>
                          <a:effectLst/>
                          <a:latin typeface="+mn-lt"/>
                          <a:ea typeface="+mn-ea"/>
                          <a:cs typeface="+mn-cs"/>
                        </a:rPr>
                        <a:t>之</a:t>
                      </a:r>
                      <a:r>
                        <a:rPr lang="zh-TW" altLang="en-US" sz="1800" b="1" kern="1200" dirty="0">
                          <a:solidFill>
                            <a:srgbClr val="0070C0"/>
                          </a:solidFill>
                          <a:latin typeface="+mn-lt"/>
                          <a:ea typeface="+mn-ea"/>
                          <a:cs typeface="+mn-cs"/>
                        </a:rPr>
                        <a:t>照護機構</a:t>
                      </a:r>
                      <a:r>
                        <a:rPr lang="en-US" altLang="zh-TW" sz="1100" kern="1200" dirty="0">
                          <a:solidFill>
                            <a:schemeClr val="accent1"/>
                          </a:solidFill>
                          <a:latin typeface="+mn-lt"/>
                          <a:ea typeface="+mn-ea"/>
                          <a:cs typeface="+mn-cs"/>
                        </a:rPr>
                        <a:t>(</a:t>
                      </a:r>
                      <a:r>
                        <a:rPr lang="zh-TW" altLang="en-US" sz="1100" kern="1200" dirty="0">
                          <a:solidFill>
                            <a:schemeClr val="accent1"/>
                          </a:solidFill>
                          <a:latin typeface="+mn-lt"/>
                          <a:ea typeface="+mn-ea"/>
                          <a:cs typeface="+mn-cs"/>
                        </a:rPr>
                        <a:t>醫療機構</a:t>
                      </a:r>
                      <a:r>
                        <a:rPr lang="en-US" altLang="zh-TW" sz="1100" kern="1200" dirty="0">
                          <a:solidFill>
                            <a:schemeClr val="accent1"/>
                          </a:solidFill>
                          <a:latin typeface="+mn-lt"/>
                          <a:ea typeface="+mn-ea"/>
                          <a:cs typeface="+mn-cs"/>
                        </a:rPr>
                        <a:t>/</a:t>
                      </a:r>
                      <a:r>
                        <a:rPr lang="zh-TW" altLang="en-US" sz="1100" kern="1200" dirty="0">
                          <a:solidFill>
                            <a:schemeClr val="accent1"/>
                          </a:solidFill>
                          <a:latin typeface="+mn-lt"/>
                          <a:ea typeface="+mn-ea"/>
                          <a:cs typeface="+mn-cs"/>
                        </a:rPr>
                        <a:t>居家照護</a:t>
                      </a:r>
                      <a:r>
                        <a:rPr lang="en-US" altLang="zh-TW" sz="1100" kern="1200" dirty="0">
                          <a:solidFill>
                            <a:schemeClr val="accent1"/>
                          </a:solidFill>
                          <a:latin typeface="+mn-lt"/>
                          <a:ea typeface="+mn-ea"/>
                          <a:cs typeface="+mn-cs"/>
                        </a:rPr>
                        <a:t>/</a:t>
                      </a:r>
                      <a:r>
                        <a:rPr lang="zh-TW" altLang="en-US" sz="1100" kern="1200" dirty="0">
                          <a:solidFill>
                            <a:schemeClr val="accent1"/>
                          </a:solidFill>
                          <a:latin typeface="+mn-lt"/>
                          <a:ea typeface="+mn-ea"/>
                          <a:cs typeface="+mn-cs"/>
                        </a:rPr>
                        <a:t>長照</a:t>
                      </a:r>
                      <a:r>
                        <a:rPr lang="en-US" altLang="zh-TW" sz="1100" kern="1200" dirty="0">
                          <a:solidFill>
                            <a:schemeClr val="accent1"/>
                          </a:solidFill>
                          <a:latin typeface="+mn-lt"/>
                          <a:ea typeface="+mn-ea"/>
                          <a:cs typeface="+mn-cs"/>
                        </a:rPr>
                        <a:t>/</a:t>
                      </a:r>
                      <a:r>
                        <a:rPr lang="zh-TW" altLang="en-US" sz="1100" kern="1200" dirty="0">
                          <a:solidFill>
                            <a:schemeClr val="accent1"/>
                          </a:solidFill>
                          <a:latin typeface="+mn-lt"/>
                          <a:ea typeface="+mn-ea"/>
                          <a:cs typeface="+mn-cs"/>
                        </a:rPr>
                        <a:t>衛生所</a:t>
                      </a:r>
                      <a:r>
                        <a:rPr lang="en-US" altLang="zh-TW" sz="1100" kern="1200" dirty="0">
                          <a:solidFill>
                            <a:schemeClr val="accent1"/>
                          </a:solidFill>
                          <a:latin typeface="+mn-lt"/>
                          <a:ea typeface="+mn-ea"/>
                          <a:cs typeface="+mn-cs"/>
                        </a:rPr>
                        <a:t>/</a:t>
                      </a:r>
                      <a:r>
                        <a:rPr lang="zh-TW" altLang="en-US" sz="1100" kern="1200" dirty="0">
                          <a:solidFill>
                            <a:schemeClr val="accent1"/>
                          </a:solidFill>
                          <a:latin typeface="+mn-lt"/>
                          <a:ea typeface="+mn-ea"/>
                          <a:cs typeface="+mn-cs"/>
                        </a:rPr>
                        <a:t>社區照護</a:t>
                      </a:r>
                      <a:r>
                        <a:rPr lang="en-US" altLang="zh-TW" sz="1100" kern="1200" dirty="0">
                          <a:solidFill>
                            <a:schemeClr val="accent1"/>
                          </a:solidFill>
                          <a:latin typeface="+mn-lt"/>
                          <a:ea typeface="+mn-ea"/>
                          <a:cs typeface="+mn-cs"/>
                        </a:rPr>
                        <a:t>/</a:t>
                      </a:r>
                      <a:r>
                        <a:rPr lang="zh-TW" altLang="en-US" sz="1100" kern="1200" dirty="0">
                          <a:solidFill>
                            <a:schemeClr val="accent1"/>
                          </a:solidFill>
                          <a:latin typeface="+mn-lt"/>
                          <a:ea typeface="+mn-ea"/>
                          <a:cs typeface="+mn-cs"/>
                        </a:rPr>
                        <a:t>診所</a:t>
                      </a:r>
                      <a:r>
                        <a:rPr lang="en-US" altLang="zh-TW" sz="1100" kern="1200" dirty="0">
                          <a:solidFill>
                            <a:schemeClr val="accent1"/>
                          </a:solidFill>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bg1">
                              <a:lumMod val="50000"/>
                            </a:schemeClr>
                          </a:solidFill>
                          <a:latin typeface="+mn-lt"/>
                          <a:ea typeface="+mn-ea"/>
                          <a:cs typeface="+mn-cs"/>
                        </a:rPr>
                        <a:t>資服業者：行業分類須為軟體出版業</a:t>
                      </a:r>
                      <a:r>
                        <a:rPr lang="en-US" altLang="zh-TW" sz="1200" kern="1200" dirty="0">
                          <a:solidFill>
                            <a:schemeClr val="bg1">
                              <a:lumMod val="50000"/>
                            </a:schemeClr>
                          </a:solidFill>
                          <a:latin typeface="+mn-lt"/>
                          <a:ea typeface="+mn-ea"/>
                          <a:cs typeface="+mn-cs"/>
                        </a:rPr>
                        <a:t>(J582)</a:t>
                      </a:r>
                      <a:r>
                        <a:rPr lang="zh-TW" altLang="en-US" sz="1200" kern="1200" dirty="0">
                          <a:solidFill>
                            <a:schemeClr val="bg1">
                              <a:lumMod val="50000"/>
                            </a:schemeClr>
                          </a:solidFill>
                          <a:latin typeface="+mn-lt"/>
                          <a:ea typeface="+mn-ea"/>
                          <a:cs typeface="+mn-cs"/>
                        </a:rPr>
                        <a:t>、電信業</a:t>
                      </a:r>
                      <a:r>
                        <a:rPr lang="en-US" altLang="zh-TW" sz="1200" kern="1200" dirty="0">
                          <a:solidFill>
                            <a:schemeClr val="bg1">
                              <a:lumMod val="50000"/>
                            </a:schemeClr>
                          </a:solidFill>
                          <a:latin typeface="+mn-lt"/>
                          <a:ea typeface="+mn-ea"/>
                          <a:cs typeface="+mn-cs"/>
                        </a:rPr>
                        <a:t>(J61)</a:t>
                      </a:r>
                      <a:r>
                        <a:rPr lang="zh-TW" altLang="en-US" sz="1200" kern="1200" dirty="0">
                          <a:solidFill>
                            <a:schemeClr val="bg1">
                              <a:lumMod val="50000"/>
                            </a:schemeClr>
                          </a:solidFill>
                          <a:latin typeface="+mn-lt"/>
                          <a:ea typeface="+mn-ea"/>
                          <a:cs typeface="+mn-cs"/>
                        </a:rPr>
                        <a:t>、電腦程式設計及相關服務業</a:t>
                      </a:r>
                      <a:r>
                        <a:rPr lang="en-US" altLang="zh-TW" sz="1200" kern="1200" dirty="0">
                          <a:solidFill>
                            <a:schemeClr val="bg1">
                              <a:lumMod val="50000"/>
                            </a:schemeClr>
                          </a:solidFill>
                          <a:latin typeface="+mn-lt"/>
                          <a:ea typeface="+mn-ea"/>
                          <a:cs typeface="+mn-cs"/>
                        </a:rPr>
                        <a:t>(J62)</a:t>
                      </a:r>
                      <a:r>
                        <a:rPr lang="zh-TW" altLang="en-US" sz="1200" kern="1200" dirty="0">
                          <a:solidFill>
                            <a:schemeClr val="bg1">
                              <a:lumMod val="50000"/>
                            </a:schemeClr>
                          </a:solidFill>
                          <a:latin typeface="+mn-lt"/>
                          <a:ea typeface="+mn-ea"/>
                          <a:cs typeface="+mn-cs"/>
                        </a:rPr>
                        <a:t>或資訊服務業</a:t>
                      </a:r>
                      <a:r>
                        <a:rPr lang="en-US" altLang="zh-TW" sz="1200" kern="1200" dirty="0">
                          <a:solidFill>
                            <a:schemeClr val="bg1">
                              <a:lumMod val="50000"/>
                            </a:schemeClr>
                          </a:solidFill>
                          <a:latin typeface="+mn-lt"/>
                          <a:ea typeface="+mn-ea"/>
                          <a:cs typeface="+mn-cs"/>
                        </a:rPr>
                        <a:t>(J63)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bg1">
                              <a:lumMod val="50000"/>
                            </a:schemeClr>
                          </a:solidFill>
                          <a:latin typeface="+mn-lt"/>
                          <a:ea typeface="+mn-ea"/>
                          <a:cs typeface="+mn-cs"/>
                        </a:rPr>
                        <a:t>照護機構：具備照護機構設立之相關許可證明文件，且場域須在嘉義、台南、高雄或屏東</a:t>
                      </a:r>
                      <a:r>
                        <a:rPr lang="en-US" altLang="zh-TW" sz="1200" kern="1200" dirty="0">
                          <a:solidFill>
                            <a:schemeClr val="bg1">
                              <a:lumMod val="50000"/>
                            </a:schemeClr>
                          </a:solidFill>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bg1">
                              <a:lumMod val="50000"/>
                            </a:schemeClr>
                          </a:solidFill>
                          <a:latin typeface="+mn-lt"/>
                          <a:ea typeface="+mn-ea"/>
                          <a:cs typeface="+mn-cs"/>
                        </a:rPr>
                        <a:t>大專校院：須為國科會專題研究計畫受補助機構，組成跨域研究團隊</a:t>
                      </a:r>
                      <a:r>
                        <a:rPr lang="en-US" altLang="zh-TW" sz="1200" kern="1200" dirty="0">
                          <a:solidFill>
                            <a:schemeClr val="bg1">
                              <a:lumMod val="50000"/>
                            </a:schemeClr>
                          </a:solidFill>
                          <a:latin typeface="+mn-lt"/>
                          <a:ea typeface="+mn-ea"/>
                          <a:cs typeface="+mn-cs"/>
                        </a:rPr>
                        <a:t>(</a:t>
                      </a:r>
                      <a:r>
                        <a:rPr lang="zh-TW" altLang="en-US" sz="1200" kern="1200" dirty="0">
                          <a:solidFill>
                            <a:schemeClr val="bg1">
                              <a:lumMod val="50000"/>
                            </a:schemeClr>
                          </a:solidFill>
                          <a:latin typeface="+mn-lt"/>
                          <a:ea typeface="+mn-ea"/>
                          <a:cs typeface="+mn-cs"/>
                        </a:rPr>
                        <a:t>至少</a:t>
                      </a:r>
                      <a:r>
                        <a:rPr lang="en-US" altLang="zh-TW" sz="1200" kern="1200" dirty="0">
                          <a:solidFill>
                            <a:schemeClr val="bg1">
                              <a:lumMod val="50000"/>
                            </a:schemeClr>
                          </a:solidFill>
                          <a:latin typeface="+mn-lt"/>
                          <a:ea typeface="+mn-ea"/>
                          <a:cs typeface="+mn-cs"/>
                        </a:rPr>
                        <a:t>2</a:t>
                      </a:r>
                      <a:r>
                        <a:rPr lang="zh-TW" altLang="en-US" sz="1200" kern="1200" dirty="0">
                          <a:solidFill>
                            <a:schemeClr val="bg1">
                              <a:lumMod val="50000"/>
                            </a:schemeClr>
                          </a:solidFill>
                          <a:latin typeface="+mn-lt"/>
                          <a:ea typeface="+mn-ea"/>
                          <a:cs typeface="+mn-cs"/>
                        </a:rPr>
                        <a:t>系所</a:t>
                      </a:r>
                      <a:r>
                        <a:rPr lang="en-US" altLang="zh-TW" sz="1200" kern="1200" dirty="0">
                          <a:solidFill>
                            <a:schemeClr val="bg1">
                              <a:lumMod val="50000"/>
                            </a:schemeClr>
                          </a:solidFill>
                          <a:latin typeface="+mn-lt"/>
                          <a:ea typeface="+mn-ea"/>
                          <a:cs typeface="+mn-cs"/>
                        </a:rPr>
                        <a:t>)</a:t>
                      </a:r>
                      <a:r>
                        <a:rPr lang="zh-TW" altLang="en-US" sz="1200" kern="1200" dirty="0">
                          <a:solidFill>
                            <a:schemeClr val="bg1">
                              <a:lumMod val="50000"/>
                            </a:schemeClr>
                          </a:solidFill>
                          <a:latin typeface="+mn-lt"/>
                          <a:ea typeface="+mn-ea"/>
                          <a:cs typeface="+mn-cs"/>
                        </a:rPr>
                        <a:t>參與</a:t>
                      </a:r>
                      <a:endParaRPr lang="en-US" altLang="zh-TW" sz="12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85811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i="0" dirty="0">
                          <a:solidFill>
                            <a:srgbClr val="000000"/>
                          </a:solidFill>
                          <a:effectLst/>
                          <a:latin typeface="+mn-lt"/>
                        </a:rPr>
                        <a:t>資訊</a:t>
                      </a:r>
                      <a:r>
                        <a:rPr lang="en-US" altLang="zh-TW" sz="1400" b="0" i="0" dirty="0">
                          <a:solidFill>
                            <a:srgbClr val="000000"/>
                          </a:solidFill>
                          <a:effectLst/>
                          <a:latin typeface="+mn-lt"/>
                        </a:rPr>
                        <a:t>/</a:t>
                      </a:r>
                      <a:r>
                        <a:rPr lang="zh-TW" altLang="en-US" sz="1400" b="0" i="0" dirty="0">
                          <a:solidFill>
                            <a:srgbClr val="000000"/>
                          </a:solidFill>
                          <a:effectLst/>
                          <a:latin typeface="+mn-lt"/>
                        </a:rPr>
                        <a:t>電信服務業者：總規模</a:t>
                      </a:r>
                      <a:r>
                        <a:rPr lang="en-US" altLang="zh-TW" sz="1400" b="0" i="0" dirty="0">
                          <a:solidFill>
                            <a:srgbClr val="000000"/>
                          </a:solidFill>
                          <a:effectLst/>
                          <a:latin typeface="+mn-lt"/>
                        </a:rPr>
                        <a:t>1000</a:t>
                      </a:r>
                      <a:r>
                        <a:rPr lang="zh-TW" altLang="en-US" sz="1400" b="0" i="0" dirty="0">
                          <a:solidFill>
                            <a:srgbClr val="000000"/>
                          </a:solidFill>
                          <a:effectLst/>
                          <a:latin typeface="+mn-lt"/>
                        </a:rPr>
                        <a:t>萬，</a:t>
                      </a:r>
                      <a:r>
                        <a:rPr lang="zh-TW" altLang="en-US" sz="1400" kern="1200" noProof="0" dirty="0">
                          <a:solidFill>
                            <a:schemeClr val="tx1"/>
                          </a:solidFill>
                          <a:latin typeface="+mn-lt"/>
                          <a:ea typeface="+mn-ea"/>
                          <a:cs typeface="+mn-cs"/>
                        </a:rPr>
                        <a:t>最高補助</a:t>
                      </a:r>
                      <a:r>
                        <a:rPr lang="en-US" altLang="zh-TW" sz="1400" kern="1200" noProof="0" dirty="0">
                          <a:solidFill>
                            <a:schemeClr val="tx1"/>
                          </a:solidFill>
                          <a:latin typeface="+mn-lt"/>
                          <a:ea typeface="+mn-ea"/>
                          <a:cs typeface="+mn-cs"/>
                        </a:rPr>
                        <a:t>50%</a:t>
                      </a:r>
                      <a:r>
                        <a:rPr lang="zh-TW" altLang="en-US" sz="1400" kern="1200" noProof="0" dirty="0">
                          <a:solidFill>
                            <a:schemeClr val="tx1"/>
                          </a:solidFill>
                          <a:latin typeface="+mn-lt"/>
                          <a:ea typeface="+mn-ea"/>
                          <a:cs typeface="+mn-cs"/>
                        </a:rPr>
                        <a:t>，</a:t>
                      </a:r>
                      <a:r>
                        <a:rPr kumimoji="0" lang="zh-TW" altLang="en-US" sz="1800" b="1" i="0" u="none" strike="noStrike" kern="1200" cap="none" spc="0" normalizeH="0" baseline="0" noProof="0" dirty="0">
                          <a:ln>
                            <a:noFill/>
                          </a:ln>
                          <a:solidFill>
                            <a:srgbClr val="000000"/>
                          </a:solidFill>
                          <a:effectLst/>
                          <a:uLnTx/>
                          <a:uFillTx/>
                          <a:latin typeface="+mn-lt"/>
                          <a:ea typeface="+mn-ea"/>
                          <a:cs typeface="+mn-cs"/>
                        </a:rPr>
                        <a:t>上限</a:t>
                      </a:r>
                      <a:r>
                        <a:rPr kumimoji="0" lang="en-US" altLang="zh-TW" sz="1800" b="1" i="0" u="none" strike="noStrike" kern="1200" cap="none" spc="0" normalizeH="0" baseline="0" noProof="0" dirty="0">
                          <a:ln>
                            <a:noFill/>
                          </a:ln>
                          <a:solidFill>
                            <a:srgbClr val="000000"/>
                          </a:solidFill>
                          <a:effectLst/>
                          <a:uLnTx/>
                          <a:uFillTx/>
                          <a:latin typeface="+mn-lt"/>
                          <a:ea typeface="+mn-ea"/>
                          <a:cs typeface="+mn-cs"/>
                        </a:rPr>
                        <a:t>NT$500</a:t>
                      </a:r>
                      <a:r>
                        <a:rPr kumimoji="0" lang="zh-TW" altLang="en-US" sz="1800" b="1" i="0" u="none" strike="noStrike" kern="1200" cap="none" spc="0" normalizeH="0" baseline="0" noProof="0" dirty="0">
                          <a:ln>
                            <a:noFill/>
                          </a:ln>
                          <a:solidFill>
                            <a:srgbClr val="000000"/>
                          </a:solidFill>
                          <a:effectLst/>
                          <a:uLnTx/>
                          <a:uFillTx/>
                          <a:latin typeface="+mn-lt"/>
                          <a:ea typeface="+mn-ea"/>
                          <a:cs typeface="+mn-cs"/>
                        </a:rPr>
                        <a:t>萬 </a:t>
                      </a:r>
                      <a:r>
                        <a:rPr lang="en-US" altLang="zh-TW" sz="1200" kern="1200" noProof="0" dirty="0">
                          <a:solidFill>
                            <a:schemeClr val="bg1">
                              <a:lumMod val="50000"/>
                            </a:schemeClr>
                          </a:solidFill>
                          <a:latin typeface="+mn-lt"/>
                          <a:ea typeface="+mn-ea"/>
                          <a:cs typeface="+mn-cs"/>
                        </a:rPr>
                        <a:t>(</a:t>
                      </a:r>
                      <a:r>
                        <a:rPr lang="zh-TW" altLang="en-US" sz="1200" kern="1200" noProof="0" dirty="0">
                          <a:solidFill>
                            <a:schemeClr val="bg1">
                              <a:lumMod val="50000"/>
                            </a:schemeClr>
                          </a:solidFill>
                          <a:latin typeface="+mn-lt"/>
                          <a:ea typeface="+mn-ea"/>
                          <a:cs typeface="+mn-cs"/>
                        </a:rPr>
                        <a:t>補助</a:t>
                      </a:r>
                      <a:r>
                        <a:rPr lang="zh-TW" altLang="en-US" sz="1200" kern="1200" dirty="0">
                          <a:solidFill>
                            <a:schemeClr val="bg1">
                              <a:lumMod val="50000"/>
                            </a:schemeClr>
                          </a:solidFill>
                          <a:latin typeface="+mn-lt"/>
                          <a:ea typeface="+mn-ea"/>
                          <a:cs typeface="+mn-cs"/>
                        </a:rPr>
                        <a:t>款≦自籌款≦實收資本額</a:t>
                      </a:r>
                      <a:r>
                        <a:rPr lang="en-US" altLang="zh-TW" sz="1200" kern="1200" dirty="0">
                          <a:solidFill>
                            <a:schemeClr val="bg1">
                              <a:lumMod val="50000"/>
                            </a:schemeClr>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i="0" dirty="0">
                          <a:solidFill>
                            <a:srgbClr val="000000"/>
                          </a:solidFill>
                          <a:effectLst/>
                          <a:latin typeface="+mn-lt"/>
                        </a:rPr>
                        <a:t>大專校院：</a:t>
                      </a:r>
                      <a:r>
                        <a:rPr lang="zh-TW" altLang="en-US" sz="1400" dirty="0">
                          <a:latin typeface="+mn-lt"/>
                        </a:rPr>
                        <a:t>向國科會申請補助，</a:t>
                      </a:r>
                      <a:r>
                        <a:rPr kumimoji="0" lang="zh-TW" altLang="en-US" sz="1800" b="1" i="0" u="none" strike="noStrike" kern="1200" cap="none" spc="0" normalizeH="0" baseline="0" dirty="0">
                          <a:ln>
                            <a:noFill/>
                          </a:ln>
                          <a:solidFill>
                            <a:srgbClr val="000000"/>
                          </a:solidFill>
                          <a:effectLst/>
                          <a:uLnTx/>
                          <a:uFillTx/>
                          <a:latin typeface="+mn-lt"/>
                          <a:ea typeface="+mn-ea"/>
                          <a:cs typeface="+mn-cs"/>
                        </a:rPr>
                        <a:t>上限</a:t>
                      </a:r>
                      <a:r>
                        <a:rPr kumimoji="0" lang="en-US" altLang="zh-TW" sz="1800" b="1" i="0" u="none" strike="noStrike" kern="1200" cap="none" spc="0" normalizeH="0" baseline="0" dirty="0">
                          <a:ln>
                            <a:noFill/>
                          </a:ln>
                          <a:solidFill>
                            <a:srgbClr val="000000"/>
                          </a:solidFill>
                          <a:effectLst/>
                          <a:uLnTx/>
                          <a:uFillTx/>
                          <a:latin typeface="+mn-lt"/>
                          <a:ea typeface="+mn-ea"/>
                          <a:cs typeface="+mn-cs"/>
                        </a:rPr>
                        <a:t>$750</a:t>
                      </a:r>
                      <a:r>
                        <a:rPr kumimoji="0" lang="zh-TW" altLang="en-US" sz="1800" b="1" i="0" u="none" strike="noStrike" kern="1200" cap="none" spc="0" normalizeH="0" baseline="0" dirty="0">
                          <a:ln>
                            <a:noFill/>
                          </a:ln>
                          <a:solidFill>
                            <a:srgbClr val="000000"/>
                          </a:solidFill>
                          <a:effectLst/>
                          <a:uLnTx/>
                          <a:uFillTx/>
                          <a:latin typeface="+mn-lt"/>
                          <a:ea typeface="+mn-ea"/>
                          <a:cs typeface="+mn-cs"/>
                        </a:rPr>
                        <a:t>萬</a:t>
                      </a:r>
                      <a:endParaRPr kumimoji="0" lang="en-US" altLang="zh-TW" sz="1800" b="1" i="0" u="none" strike="noStrike" kern="1200" cap="none" spc="0" normalizeH="0" baseline="0" dirty="0">
                        <a:ln>
                          <a:noFill/>
                        </a:ln>
                        <a:solidFill>
                          <a:srgbClr val="000000"/>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0" i="0" kern="1200" dirty="0">
                          <a:solidFill>
                            <a:schemeClr val="tx1"/>
                          </a:solidFill>
                          <a:effectLst/>
                          <a:latin typeface="+mn-lt"/>
                          <a:ea typeface="+mn-ea"/>
                          <a:cs typeface="+mn-cs"/>
                        </a:rPr>
                        <a:t>透過 </a:t>
                      </a:r>
                      <a:r>
                        <a:rPr lang="en-US" altLang="zh-TW" sz="1600" b="1" i="0" kern="1200" dirty="0">
                          <a:solidFill>
                            <a:srgbClr val="FF0000"/>
                          </a:solidFill>
                          <a:effectLst/>
                          <a:latin typeface="+mn-lt"/>
                          <a:ea typeface="+mn-ea"/>
                          <a:cs typeface="+mn-cs"/>
                        </a:rPr>
                        <a:t>AI </a:t>
                      </a:r>
                      <a:r>
                        <a:rPr lang="zh-TW" altLang="en-US" sz="1600" b="1" i="0" kern="1200" dirty="0">
                          <a:solidFill>
                            <a:srgbClr val="FF0000"/>
                          </a:solidFill>
                          <a:effectLst/>
                          <a:latin typeface="+mn-lt"/>
                          <a:ea typeface="+mn-ea"/>
                          <a:cs typeface="+mn-cs"/>
                        </a:rPr>
                        <a:t>技術</a:t>
                      </a:r>
                      <a:r>
                        <a:rPr lang="zh-TW" altLang="en-US" sz="1600" b="0" i="0" kern="1200" dirty="0">
                          <a:solidFill>
                            <a:schemeClr val="tx1"/>
                          </a:solidFill>
                          <a:effectLst/>
                          <a:latin typeface="+mn-lt"/>
                          <a:ea typeface="+mn-ea"/>
                          <a:cs typeface="+mn-cs"/>
                        </a:rPr>
                        <a:t>及</a:t>
                      </a:r>
                      <a:r>
                        <a:rPr lang="zh-TW" altLang="en-US" sz="1600" b="1" i="0" kern="1200" dirty="0">
                          <a:solidFill>
                            <a:srgbClr val="FF0000"/>
                          </a:solidFill>
                          <a:effectLst/>
                          <a:latin typeface="+mn-lt"/>
                          <a:ea typeface="+mn-ea"/>
                          <a:cs typeface="+mn-cs"/>
                        </a:rPr>
                        <a:t>通訊技術</a:t>
                      </a:r>
                      <a:r>
                        <a:rPr lang="zh-TW" altLang="en-US" sz="1600" b="0" i="0" kern="1200" dirty="0">
                          <a:solidFill>
                            <a:schemeClr val="tx1"/>
                          </a:solidFill>
                          <a:effectLst/>
                          <a:latin typeface="+mn-lt"/>
                          <a:ea typeface="+mn-ea"/>
                          <a:cs typeface="+mn-cs"/>
                        </a:rPr>
                        <a:t>應用服務，實施智慧化管理，提升行政效率、降低成本</a:t>
                      </a:r>
                      <a:endParaRPr lang="en-US" altLang="zh-TW" sz="1600" b="0" i="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0" i="0" kern="1200" dirty="0">
                          <a:solidFill>
                            <a:schemeClr val="tx1"/>
                          </a:solidFill>
                          <a:effectLst/>
                          <a:latin typeface="+mn-lt"/>
                          <a:ea typeface="+mn-ea"/>
                          <a:cs typeface="+mn-cs"/>
                        </a:rPr>
                        <a:t>重點主題：</a:t>
                      </a:r>
                      <a:r>
                        <a:rPr lang="zh-TW" altLang="en-US" sz="1600" b="1" i="0" kern="1200" dirty="0">
                          <a:solidFill>
                            <a:schemeClr val="tx1"/>
                          </a:solidFill>
                          <a:effectLst/>
                          <a:latin typeface="+mn-lt"/>
                          <a:ea typeface="+mn-ea"/>
                          <a:cs typeface="+mn-cs"/>
                        </a:rPr>
                        <a:t>人體功能數位雙生</a:t>
                      </a:r>
                      <a:r>
                        <a:rPr lang="zh-TW" altLang="en-US" sz="1600" b="0" i="0" kern="1200" dirty="0">
                          <a:solidFill>
                            <a:schemeClr val="tx1"/>
                          </a:solidFill>
                          <a:effectLst/>
                          <a:latin typeface="+mn-lt"/>
                          <a:ea typeface="+mn-ea"/>
                          <a:cs typeface="+mn-cs"/>
                        </a:rPr>
                        <a:t>、</a:t>
                      </a:r>
                      <a:r>
                        <a:rPr lang="zh-TW" altLang="en-US" sz="1600" b="1" i="0" kern="1200" dirty="0">
                          <a:solidFill>
                            <a:schemeClr val="tx1"/>
                          </a:solidFill>
                          <a:effectLst/>
                          <a:latin typeface="+mn-lt"/>
                          <a:ea typeface="+mn-ea"/>
                          <a:cs typeface="+mn-cs"/>
                        </a:rPr>
                        <a:t>安全監控</a:t>
                      </a:r>
                      <a:r>
                        <a:rPr lang="zh-TW" altLang="en-US" sz="1600" b="0" i="0" kern="1200" dirty="0">
                          <a:solidFill>
                            <a:schemeClr val="tx1"/>
                          </a:solidFill>
                          <a:effectLst/>
                          <a:latin typeface="+mn-lt"/>
                          <a:ea typeface="+mn-ea"/>
                          <a:cs typeface="+mn-cs"/>
                        </a:rPr>
                        <a:t>、</a:t>
                      </a:r>
                      <a:r>
                        <a:rPr lang="zh-TW" altLang="en-US" sz="1600" b="1" i="0" kern="1200" dirty="0">
                          <a:solidFill>
                            <a:schemeClr val="tx1"/>
                          </a:solidFill>
                          <a:effectLst/>
                          <a:latin typeface="+mn-lt"/>
                          <a:ea typeface="+mn-ea"/>
                          <a:cs typeface="+mn-cs"/>
                        </a:rPr>
                        <a:t>社交陪伴</a:t>
                      </a:r>
                      <a:r>
                        <a:rPr lang="zh-TW" altLang="en-US" sz="1600" b="0" i="0" kern="1200" dirty="0">
                          <a:solidFill>
                            <a:schemeClr val="tx1"/>
                          </a:solidFill>
                          <a:effectLst/>
                          <a:latin typeface="+mn-lt"/>
                          <a:ea typeface="+mn-ea"/>
                          <a:cs typeface="+mn-cs"/>
                        </a:rPr>
                        <a:t>、</a:t>
                      </a:r>
                      <a:r>
                        <a:rPr lang="zh-TW" altLang="en-US" sz="1600" b="1" i="0" kern="1200" dirty="0">
                          <a:solidFill>
                            <a:schemeClr val="tx1"/>
                          </a:solidFill>
                          <a:effectLst/>
                          <a:latin typeface="+mn-lt"/>
                          <a:ea typeface="+mn-ea"/>
                          <a:cs typeface="+mn-cs"/>
                        </a:rPr>
                        <a:t>復健輔助</a:t>
                      </a:r>
                      <a:r>
                        <a:rPr lang="zh-TW" altLang="en-US" sz="1600" b="0" i="0" kern="1200" dirty="0">
                          <a:solidFill>
                            <a:schemeClr val="tx1"/>
                          </a:solidFill>
                          <a:effectLst/>
                          <a:latin typeface="+mn-lt"/>
                          <a:ea typeface="+mn-ea"/>
                          <a:cs typeface="+mn-cs"/>
                        </a:rPr>
                        <a:t>等</a:t>
                      </a:r>
                      <a:endParaRPr lang="en-US" altLang="zh-TW" sz="1400"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l">
                        <a:buAutoNum type="arabicPeriod"/>
                      </a:pPr>
                      <a:r>
                        <a:rPr lang="zh-TW" altLang="en-US" sz="1400" b="1" i="0" dirty="0">
                          <a:solidFill>
                            <a:srgbClr val="000000"/>
                          </a:solidFill>
                          <a:effectLst/>
                          <a:latin typeface="+mn-lt"/>
                        </a:rPr>
                        <a:t>人體功能數位雙生</a:t>
                      </a:r>
                      <a:r>
                        <a:rPr lang="zh-TW" altLang="en-US" sz="1400" b="0" i="0" dirty="0">
                          <a:solidFill>
                            <a:srgbClr val="000000"/>
                          </a:solidFill>
                          <a:effectLst/>
                          <a:latin typeface="+mn-lt"/>
                        </a:rPr>
                        <a:t>：建立長者虛擬分身，整合及分析長者健康數據，自動生成照護紀錄，提供客製化的照護指引。</a:t>
                      </a:r>
                    </a:p>
                    <a:p>
                      <a:pPr marL="342900" indent="-342900" algn="l">
                        <a:buAutoNum type="arabicPeriod"/>
                      </a:pPr>
                      <a:r>
                        <a:rPr lang="zh-TW" altLang="en-US" sz="1400" b="1" i="0" dirty="0">
                          <a:solidFill>
                            <a:srgbClr val="000000"/>
                          </a:solidFill>
                          <a:effectLst/>
                          <a:latin typeface="+mn-lt"/>
                        </a:rPr>
                        <a:t>安全監控</a:t>
                      </a:r>
                      <a:r>
                        <a:rPr lang="zh-TW" altLang="en-US" sz="1400" b="0" i="0" dirty="0">
                          <a:solidFill>
                            <a:srgbClr val="000000"/>
                          </a:solidFill>
                          <a:effectLst/>
                          <a:latin typeface="+mn-lt"/>
                        </a:rPr>
                        <a:t>：包括日常活動監測（臥床、離床、行走、站立、坐下等）及防走失，能事先異常預警（跌倒、久臥、徘徊等行為異常）並及時通知照護者介入。</a:t>
                      </a:r>
                    </a:p>
                    <a:p>
                      <a:pPr marL="342900" indent="-342900" algn="l">
                        <a:buAutoNum type="arabicPeriod"/>
                      </a:pPr>
                      <a:r>
                        <a:rPr lang="zh-TW" altLang="en-US" sz="1400" b="1" i="0" dirty="0">
                          <a:solidFill>
                            <a:srgbClr val="000000"/>
                          </a:solidFill>
                          <a:effectLst/>
                          <a:latin typeface="+mn-lt"/>
                        </a:rPr>
                        <a:t>社交陪伴</a:t>
                      </a:r>
                      <a:r>
                        <a:rPr lang="zh-TW" altLang="en-US" sz="1400" b="0" i="0" dirty="0">
                          <a:solidFill>
                            <a:srgbClr val="000000"/>
                          </a:solidFill>
                          <a:effectLst/>
                          <a:latin typeface="+mn-lt"/>
                        </a:rPr>
                        <a:t>：提供聊天、對話、關懷、衛教及提醒等功能。</a:t>
                      </a:r>
                    </a:p>
                    <a:p>
                      <a:pPr marL="342900" indent="-342900" algn="l">
                        <a:buAutoNum type="arabicPeriod"/>
                      </a:pPr>
                      <a:r>
                        <a:rPr lang="zh-TW" altLang="en-US" sz="1400" b="1" i="0" dirty="0">
                          <a:solidFill>
                            <a:srgbClr val="000000"/>
                          </a:solidFill>
                          <a:effectLst/>
                          <a:latin typeface="+mn-lt"/>
                        </a:rPr>
                        <a:t>復健輔助</a:t>
                      </a:r>
                      <a:r>
                        <a:rPr lang="zh-TW" altLang="en-US" sz="1400" b="0" i="0" dirty="0">
                          <a:solidFill>
                            <a:srgbClr val="000000"/>
                          </a:solidFill>
                          <a:effectLst/>
                          <a:latin typeface="+mn-lt"/>
                        </a:rPr>
                        <a:t>：包括腦部認知及肢體訓練的引導、紀錄監測及回饋分析等。</a:t>
                      </a:r>
                      <a:endParaRPr lang="en-US" altLang="zh-TW" sz="1400" b="0" i="0" dirty="0">
                        <a:solidFill>
                          <a:srgbClr val="000000"/>
                        </a:solidFill>
                        <a:effectLst/>
                        <a:latin typeface="+mn-lt"/>
                      </a:endParaRPr>
                    </a:p>
                    <a:p>
                      <a:pPr marL="0" indent="0" algn="l">
                        <a:buNone/>
                      </a:pPr>
                      <a:endParaRPr lang="en-US" altLang="zh-TW" sz="1400" b="0" i="0" kern="1200" dirty="0">
                        <a:solidFill>
                          <a:srgbClr val="000000"/>
                        </a:solidFill>
                        <a:effectLst/>
                        <a:latin typeface="+mn-lt"/>
                        <a:ea typeface="+mn-ea"/>
                        <a:cs typeface="+mn-cs"/>
                      </a:endParaRPr>
                    </a:p>
                    <a:p>
                      <a:pPr marL="0" indent="0" algn="l">
                        <a:buNone/>
                      </a:pPr>
                      <a:r>
                        <a:rPr lang="zh-TW" altLang="en-US" sz="1400" b="1" i="0" kern="1200" dirty="0">
                          <a:solidFill>
                            <a:srgbClr val="000000"/>
                          </a:solidFill>
                          <a:effectLst/>
                          <a:latin typeface="+mn-lt"/>
                          <a:ea typeface="+mn-ea"/>
                          <a:cs typeface="+mn-cs"/>
                        </a:rPr>
                        <a:t>關鍵績效要求</a:t>
                      </a:r>
                      <a:r>
                        <a:rPr lang="zh-TW" altLang="en-US" sz="1200" kern="1200" dirty="0">
                          <a:solidFill>
                            <a:schemeClr val="bg1">
                              <a:lumMod val="50000"/>
                            </a:schemeClr>
                          </a:solidFill>
                          <a:latin typeface="+mn-lt"/>
                          <a:ea typeface="+mn-ea"/>
                          <a:cs typeface="+mn-cs"/>
                        </a:rPr>
                        <a:t>： </a:t>
                      </a:r>
                      <a:r>
                        <a:rPr lang="en-US" altLang="zh-TW" sz="1200" kern="1200" dirty="0">
                          <a:solidFill>
                            <a:schemeClr val="bg1">
                              <a:lumMod val="50000"/>
                            </a:schemeClr>
                          </a:solidFill>
                          <a:latin typeface="+mn-lt"/>
                          <a:ea typeface="+mn-ea"/>
                          <a:cs typeface="+mn-cs"/>
                        </a:rPr>
                        <a:t>1) </a:t>
                      </a:r>
                      <a:r>
                        <a:rPr lang="zh-TW" altLang="en-US" sz="1200" kern="1200" dirty="0">
                          <a:solidFill>
                            <a:schemeClr val="bg1">
                              <a:lumMod val="50000"/>
                            </a:schemeClr>
                          </a:solidFill>
                          <a:latin typeface="+mn-lt"/>
                          <a:ea typeface="+mn-ea"/>
                          <a:cs typeface="+mn-cs"/>
                        </a:rPr>
                        <a:t>導入 </a:t>
                      </a:r>
                      <a:r>
                        <a:rPr lang="en-US" altLang="zh-TW" sz="1200" kern="1200" dirty="0">
                          <a:solidFill>
                            <a:schemeClr val="bg1">
                              <a:lumMod val="50000"/>
                            </a:schemeClr>
                          </a:solidFill>
                          <a:latin typeface="+mn-lt"/>
                          <a:ea typeface="+mn-ea"/>
                          <a:cs typeface="+mn-cs"/>
                        </a:rPr>
                        <a:t>2 </a:t>
                      </a:r>
                      <a:r>
                        <a:rPr lang="zh-TW" altLang="en-US" sz="1200" kern="1200" dirty="0">
                          <a:solidFill>
                            <a:schemeClr val="bg1">
                              <a:lumMod val="50000"/>
                            </a:schemeClr>
                          </a:solidFill>
                          <a:latin typeface="+mn-lt"/>
                          <a:ea typeface="+mn-ea"/>
                          <a:cs typeface="+mn-cs"/>
                        </a:rPr>
                        <a:t>項</a:t>
                      </a:r>
                      <a:r>
                        <a:rPr lang="en-US" altLang="zh-TW" sz="1200" kern="1200" dirty="0">
                          <a:solidFill>
                            <a:schemeClr val="bg1">
                              <a:lumMod val="50000"/>
                            </a:schemeClr>
                          </a:solidFill>
                          <a:latin typeface="+mn-lt"/>
                          <a:ea typeface="+mn-ea"/>
                          <a:cs typeface="+mn-cs"/>
                        </a:rPr>
                        <a:t>(</a:t>
                      </a:r>
                      <a:r>
                        <a:rPr lang="zh-TW" altLang="en-US" sz="1200" kern="1200" dirty="0">
                          <a:solidFill>
                            <a:schemeClr val="bg1">
                              <a:lumMod val="50000"/>
                            </a:schemeClr>
                          </a:solidFill>
                          <a:latin typeface="+mn-lt"/>
                          <a:ea typeface="+mn-ea"/>
                          <a:cs typeface="+mn-cs"/>
                        </a:rPr>
                        <a:t>含</a:t>
                      </a:r>
                      <a:r>
                        <a:rPr lang="en-US" altLang="zh-TW" sz="1200" kern="1200" dirty="0">
                          <a:solidFill>
                            <a:schemeClr val="bg1">
                              <a:lumMod val="50000"/>
                            </a:schemeClr>
                          </a:solidFill>
                          <a:latin typeface="+mn-lt"/>
                          <a:ea typeface="+mn-ea"/>
                          <a:cs typeface="+mn-cs"/>
                        </a:rPr>
                        <a:t>)</a:t>
                      </a:r>
                      <a:r>
                        <a:rPr lang="zh-TW" altLang="en-US" sz="1200" kern="1200" dirty="0">
                          <a:solidFill>
                            <a:schemeClr val="bg1">
                              <a:lumMod val="50000"/>
                            </a:schemeClr>
                          </a:solidFill>
                          <a:latin typeface="+mn-lt"/>
                          <a:ea typeface="+mn-ea"/>
                          <a:cs typeface="+mn-cs"/>
                        </a:rPr>
                        <a:t>以上 </a:t>
                      </a:r>
                      <a:r>
                        <a:rPr lang="en-US" altLang="zh-TW" sz="1200" kern="1200" dirty="0">
                          <a:solidFill>
                            <a:schemeClr val="bg1">
                              <a:lumMod val="50000"/>
                            </a:schemeClr>
                          </a:solidFill>
                          <a:latin typeface="+mn-lt"/>
                          <a:ea typeface="+mn-ea"/>
                          <a:cs typeface="+mn-cs"/>
                        </a:rPr>
                        <a:t>AI </a:t>
                      </a:r>
                      <a:r>
                        <a:rPr lang="zh-TW" altLang="en-US" sz="1200" kern="1200" dirty="0">
                          <a:solidFill>
                            <a:schemeClr val="bg1">
                              <a:lumMod val="50000"/>
                            </a:schemeClr>
                          </a:solidFill>
                          <a:latin typeface="+mn-lt"/>
                          <a:ea typeface="+mn-ea"/>
                          <a:cs typeface="+mn-cs"/>
                        </a:rPr>
                        <a:t>加值解決方案模組。 </a:t>
                      </a:r>
                      <a:r>
                        <a:rPr lang="en-US" altLang="zh-TW" sz="1200" kern="1200" dirty="0">
                          <a:solidFill>
                            <a:schemeClr val="bg1">
                              <a:lumMod val="50000"/>
                            </a:schemeClr>
                          </a:solidFill>
                          <a:latin typeface="+mn-lt"/>
                          <a:ea typeface="+mn-ea"/>
                          <a:cs typeface="+mn-cs"/>
                        </a:rPr>
                        <a:t>2)</a:t>
                      </a:r>
                      <a:r>
                        <a:rPr lang="zh-TW" altLang="en-US" sz="1200" kern="1200" dirty="0">
                          <a:solidFill>
                            <a:schemeClr val="bg1">
                              <a:lumMod val="50000"/>
                            </a:schemeClr>
                          </a:solidFill>
                          <a:latin typeface="+mn-lt"/>
                          <a:ea typeface="+mn-ea"/>
                          <a:cs typeface="+mn-cs"/>
                        </a:rPr>
                        <a:t> 照護工時下降至少</a:t>
                      </a:r>
                      <a:r>
                        <a:rPr lang="en-US" altLang="zh-TW" sz="1200" kern="1200" dirty="0">
                          <a:solidFill>
                            <a:schemeClr val="bg1">
                              <a:lumMod val="50000"/>
                            </a:schemeClr>
                          </a:solidFill>
                          <a:latin typeface="+mn-lt"/>
                          <a:ea typeface="+mn-ea"/>
                          <a:cs typeface="+mn-cs"/>
                        </a:rPr>
                        <a:t>(</a:t>
                      </a:r>
                      <a:r>
                        <a:rPr lang="zh-TW" altLang="en-US" sz="1200" kern="1200" dirty="0">
                          <a:solidFill>
                            <a:schemeClr val="bg1">
                              <a:lumMod val="50000"/>
                            </a:schemeClr>
                          </a:solidFill>
                          <a:latin typeface="+mn-lt"/>
                          <a:ea typeface="+mn-ea"/>
                          <a:cs typeface="+mn-cs"/>
                        </a:rPr>
                        <a:t>含</a:t>
                      </a:r>
                      <a:r>
                        <a:rPr lang="en-US" altLang="zh-TW" sz="1200" kern="1200" dirty="0">
                          <a:solidFill>
                            <a:schemeClr val="bg1">
                              <a:lumMod val="50000"/>
                            </a:schemeClr>
                          </a:solidFill>
                          <a:latin typeface="+mn-lt"/>
                          <a:ea typeface="+mn-ea"/>
                          <a:cs typeface="+mn-cs"/>
                        </a:rPr>
                        <a:t>)10%</a:t>
                      </a:r>
                      <a:br>
                        <a:rPr lang="en-US" altLang="zh-TW" sz="1200" kern="1200" dirty="0">
                          <a:solidFill>
                            <a:schemeClr val="bg1">
                              <a:lumMod val="50000"/>
                            </a:schemeClr>
                          </a:solidFill>
                          <a:latin typeface="+mn-lt"/>
                          <a:ea typeface="+mn-ea"/>
                          <a:cs typeface="+mn-cs"/>
                        </a:rPr>
                      </a:br>
                      <a:r>
                        <a:rPr lang="en-US" altLang="zh-TW" sz="1200" kern="1200" dirty="0">
                          <a:solidFill>
                            <a:schemeClr val="bg1">
                              <a:lumMod val="50000"/>
                            </a:schemeClr>
                          </a:solidFill>
                          <a:latin typeface="+mn-lt"/>
                          <a:ea typeface="+mn-ea"/>
                          <a:cs typeface="+mn-cs"/>
                        </a:rPr>
                        <a:t>                                3) </a:t>
                      </a:r>
                      <a:r>
                        <a:rPr lang="zh-TW" altLang="en-US" sz="1200" kern="1200" dirty="0">
                          <a:solidFill>
                            <a:schemeClr val="bg1">
                              <a:lumMod val="50000"/>
                            </a:schemeClr>
                          </a:solidFill>
                          <a:latin typeface="+mn-lt"/>
                          <a:ea typeface="+mn-ea"/>
                          <a:cs typeface="+mn-cs"/>
                        </a:rPr>
                        <a:t>系統運行可靠度至少</a:t>
                      </a:r>
                      <a:r>
                        <a:rPr lang="en-US" altLang="zh-TW" sz="1200" kern="1200" dirty="0">
                          <a:solidFill>
                            <a:schemeClr val="bg1">
                              <a:lumMod val="50000"/>
                            </a:schemeClr>
                          </a:solidFill>
                          <a:latin typeface="+mn-lt"/>
                          <a:ea typeface="+mn-ea"/>
                          <a:cs typeface="+mn-cs"/>
                        </a:rPr>
                        <a:t>(</a:t>
                      </a:r>
                      <a:r>
                        <a:rPr lang="zh-TW" altLang="en-US" sz="1200" kern="1200" dirty="0">
                          <a:solidFill>
                            <a:schemeClr val="bg1">
                              <a:lumMod val="50000"/>
                            </a:schemeClr>
                          </a:solidFill>
                          <a:latin typeface="+mn-lt"/>
                          <a:ea typeface="+mn-ea"/>
                          <a:cs typeface="+mn-cs"/>
                        </a:rPr>
                        <a:t>含</a:t>
                      </a:r>
                      <a:r>
                        <a:rPr lang="en-US" altLang="zh-TW" sz="1200" kern="1200" dirty="0">
                          <a:solidFill>
                            <a:schemeClr val="bg1">
                              <a:lumMod val="50000"/>
                            </a:schemeClr>
                          </a:solidFill>
                          <a:latin typeface="+mn-lt"/>
                          <a:ea typeface="+mn-ea"/>
                          <a:cs typeface="+mn-cs"/>
                        </a:rPr>
                        <a:t>)</a:t>
                      </a:r>
                      <a:r>
                        <a:rPr lang="zh-TW" altLang="en-US" sz="1200" kern="1200" dirty="0">
                          <a:solidFill>
                            <a:schemeClr val="bg1">
                              <a:lumMod val="50000"/>
                            </a:schemeClr>
                          </a:solidFill>
                          <a:latin typeface="+mn-lt"/>
                          <a:ea typeface="+mn-ea"/>
                          <a:cs typeface="+mn-cs"/>
                        </a:rPr>
                        <a:t>達 </a:t>
                      </a:r>
                      <a:r>
                        <a:rPr lang="en-US" altLang="zh-TW" sz="1200" kern="1200" dirty="0">
                          <a:solidFill>
                            <a:schemeClr val="bg1">
                              <a:lumMod val="50000"/>
                            </a:schemeClr>
                          </a:solidFill>
                          <a:latin typeface="+mn-lt"/>
                          <a:ea typeface="+mn-ea"/>
                          <a:cs typeface="+mn-cs"/>
                        </a:rPr>
                        <a:t>99%</a:t>
                      </a:r>
                      <a:r>
                        <a:rPr lang="zh-TW" altLang="en-US" sz="1200" kern="1200" dirty="0">
                          <a:solidFill>
                            <a:schemeClr val="bg1">
                              <a:lumMod val="50000"/>
                            </a:schemeClr>
                          </a:solidFill>
                          <a:latin typeface="+mn-lt"/>
                          <a:ea typeface="+mn-ea"/>
                          <a:cs typeface="+mn-cs"/>
                        </a:rPr>
                        <a:t>。             </a:t>
                      </a:r>
                      <a:r>
                        <a:rPr lang="en-US" altLang="zh-TW" sz="1200" kern="1200" dirty="0">
                          <a:solidFill>
                            <a:schemeClr val="bg1">
                              <a:lumMod val="50000"/>
                            </a:schemeClr>
                          </a:solidFill>
                          <a:latin typeface="+mn-lt"/>
                          <a:ea typeface="+mn-ea"/>
                          <a:cs typeface="+mn-cs"/>
                        </a:rPr>
                        <a:t>4) </a:t>
                      </a:r>
                      <a:r>
                        <a:rPr lang="zh-TW" altLang="en-US" sz="1200" kern="1200" dirty="0">
                          <a:solidFill>
                            <a:schemeClr val="bg1">
                              <a:lumMod val="50000"/>
                            </a:schemeClr>
                          </a:solidFill>
                          <a:latin typeface="+mn-lt"/>
                          <a:ea typeface="+mn-ea"/>
                          <a:cs typeface="+mn-cs"/>
                        </a:rPr>
                        <a:t>衍生投增資額或產值至少 </a:t>
                      </a:r>
                      <a:r>
                        <a:rPr lang="en-US" altLang="zh-TW" sz="1200" kern="1200" dirty="0">
                          <a:solidFill>
                            <a:schemeClr val="bg1">
                              <a:lumMod val="50000"/>
                            </a:schemeClr>
                          </a:solidFill>
                          <a:latin typeface="+mn-lt"/>
                          <a:ea typeface="+mn-ea"/>
                          <a:cs typeface="+mn-cs"/>
                        </a:rPr>
                        <a:t>500 </a:t>
                      </a:r>
                      <a:r>
                        <a:rPr lang="zh-TW" altLang="en-US" sz="1200" kern="1200" dirty="0">
                          <a:solidFill>
                            <a:schemeClr val="bg1">
                              <a:lumMod val="50000"/>
                            </a:schemeClr>
                          </a:solidFill>
                          <a:latin typeface="+mn-lt"/>
                          <a:ea typeface="+mn-ea"/>
                          <a:cs typeface="+mn-cs"/>
                        </a:rPr>
                        <a:t>萬元</a:t>
                      </a:r>
                      <a:endParaRPr lang="en-US" sz="12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8A8BB447-E8C8-5E7E-831A-7CAF3E154547}"/>
              </a:ext>
            </a:extLst>
          </p:cNvPr>
          <p:cNvGraphicFramePr>
            <a:graphicFrameLocks noGrp="1"/>
          </p:cNvGraphicFramePr>
          <p:nvPr>
            <p:extLst>
              <p:ext uri="{D42A27DB-BD31-4B8C-83A1-F6EECF244321}">
                <p14:modId xmlns:p14="http://schemas.microsoft.com/office/powerpoint/2010/main" val="2695409815"/>
              </p:ext>
            </p:extLst>
          </p:nvPr>
        </p:nvGraphicFramePr>
        <p:xfrm>
          <a:off x="10477296" y="323818"/>
          <a:ext cx="1516039" cy="2858295"/>
        </p:xfrm>
        <a:graphic>
          <a:graphicData uri="http://schemas.openxmlformats.org/drawingml/2006/table">
            <a:tbl>
              <a:tblPr firstRow="1" bandRow="1">
                <a:tableStyleId>{5940675A-B579-460E-94D1-54222C63F5DA}</a:tableStyleId>
              </a:tblPr>
              <a:tblGrid>
                <a:gridCol w="151603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sz="1050" b="1" dirty="0">
                          <a:solidFill>
                            <a:schemeClr val="tx1"/>
                          </a:solidFill>
                        </a:rPr>
                        <a:t>4/23 </a:t>
                      </a:r>
                      <a:r>
                        <a:rPr lang="en-US" sz="1050" b="1" dirty="0">
                          <a:solidFill>
                            <a:srgbClr val="FF0000"/>
                          </a:solidFill>
                        </a:rPr>
                        <a:t>~ 5/23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即日起</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fontAlgn="t"/>
                      <a:r>
                        <a:rPr lang="zh-TW" altLang="en-US" sz="1050" kern="1200" dirty="0">
                          <a:solidFill>
                            <a:schemeClr val="tx1"/>
                          </a:solidFill>
                          <a:latin typeface="+mn-lt"/>
                          <a:ea typeface="+mn-ea"/>
                          <a:cs typeface="+mn-cs"/>
                        </a:rPr>
                        <a:t>數位發展部數位產業署</a:t>
                      </a:r>
                      <a:endParaRPr lang="en-US" altLang="zh-TW" sz="1050" kern="1200" dirty="0">
                        <a:solidFill>
                          <a:schemeClr val="tx1"/>
                        </a:solidFill>
                        <a:latin typeface="+mn-lt"/>
                        <a:ea typeface="+mn-ea"/>
                        <a:cs typeface="+mn-cs"/>
                      </a:endParaRPr>
                    </a:p>
                    <a:p>
                      <a:pPr algn="ctr" fontAlgn="t"/>
                      <a:r>
                        <a:rPr lang="zh-TW" altLang="en-US" sz="1050" kern="1200" dirty="0">
                          <a:solidFill>
                            <a:schemeClr val="tx1"/>
                          </a:solidFill>
                          <a:latin typeface="+mn-lt"/>
                          <a:ea typeface="+mn-ea"/>
                          <a:cs typeface="+mn-cs"/>
                        </a:rPr>
                        <a:t>國家科學及技術委員會</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100" dirty="0">
                          <a:latin typeface="Microsoft JhengHei" panose="020B0604030504040204" pitchFamily="34" charset="-120"/>
                          <a:ea typeface="Microsoft JhengHei" panose="020B0604030504040204" pitchFamily="34" charset="-120"/>
                          <a:hlinkClick r:id="rId3"/>
                        </a:rPr>
                        <a:t>計畫公告</a:t>
                      </a:r>
                      <a:endParaRPr lang="en-US" altLang="zh-TW" sz="105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420C021-E0C0-B317-2BEF-B7A3F92A9190}"/>
              </a:ext>
            </a:extLst>
          </p:cNvPr>
          <p:cNvSpPr>
            <a:spLocks noGrp="1"/>
          </p:cNvSpPr>
          <p:nvPr>
            <p:ph type="title"/>
          </p:nvPr>
        </p:nvSpPr>
        <p:spPr>
          <a:xfrm>
            <a:off x="609600" y="436019"/>
            <a:ext cx="10972800" cy="535531"/>
          </a:xfrm>
        </p:spPr>
        <p:txBody>
          <a:bodyPr/>
          <a:lstStyle/>
          <a:p>
            <a:r>
              <a:rPr lang="en-US" altLang="zh-TW" sz="2000" dirty="0"/>
              <a:t>114 </a:t>
            </a:r>
            <a:r>
              <a:rPr lang="zh-TW" altLang="en-US" sz="2000" dirty="0"/>
              <a:t>年度智慧雨林產業創生補助計畫</a:t>
            </a:r>
            <a:r>
              <a:rPr lang="en-US" altLang="zh-TW" sz="2000" dirty="0"/>
              <a:t>-</a:t>
            </a:r>
            <a:r>
              <a:rPr lang="zh-TW" altLang="en-US" dirty="0">
                <a:solidFill>
                  <a:srgbClr val="2B3643"/>
                </a:solidFill>
              </a:rPr>
              <a:t>健康照護</a:t>
            </a:r>
            <a:r>
              <a:rPr lang="zh-TW" altLang="en-US" sz="2000" dirty="0"/>
              <a:t>領域</a:t>
            </a:r>
            <a:r>
              <a:rPr lang="en-US" altLang="zh-TW" sz="2000" dirty="0"/>
              <a:t>【</a:t>
            </a:r>
            <a:r>
              <a:rPr lang="zh-TW" altLang="en-US" sz="2000" dirty="0"/>
              <a:t>示範案補助</a:t>
            </a:r>
            <a:r>
              <a:rPr lang="en-US" altLang="zh-TW" sz="2000" dirty="0"/>
              <a:t>】</a:t>
            </a:r>
            <a:endParaRPr lang="zh-TW" altLang="en-US" sz="2000" dirty="0"/>
          </a:p>
        </p:txBody>
      </p:sp>
      <p:sp>
        <p:nvSpPr>
          <p:cNvPr id="4" name="Slide Number Placeholder 3">
            <a:extLst>
              <a:ext uri="{FF2B5EF4-FFF2-40B4-BE49-F238E27FC236}">
                <a16:creationId xmlns:a16="http://schemas.microsoft.com/office/drawing/2014/main" id="{33DB09EA-97DF-854C-F20E-A0BF3E4D8FA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A7B32940-DF19-C236-C0DD-CAB6D418F6E6}"/>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95C8BC3A-CD18-455A-6490-DEC461761262}"/>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08514746-CA57-96E2-33E6-5BD4B8D66079}"/>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A822D3A-4E56-42BF-BF01-A2BD32AEE7E4}"/>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提案參考</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89C5B593-DFA5-131A-E111-3ABEAF0ABB97}"/>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704272B3-8AE2-1338-EF4B-D90A8685A3FA}"/>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0CB364C9-3E88-6116-14C1-BA6897133CD4}"/>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18978C9-15A9-5B4B-CA8C-BB24DD2A885F}"/>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TextBox 14">
            <a:hlinkClick r:id="rId4" action="ppaction://hlinksldjump"/>
            <a:extLst>
              <a:ext uri="{FF2B5EF4-FFF2-40B4-BE49-F238E27FC236}">
                <a16:creationId xmlns:a16="http://schemas.microsoft.com/office/drawing/2014/main" id="{DC6CD50F-9E54-B8D2-640B-4D6CEF83D168}"/>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18" name="TextBox 17">
            <a:hlinkClick r:id="rId5" action="ppaction://hlinksldjump"/>
            <a:extLst>
              <a:ext uri="{FF2B5EF4-FFF2-40B4-BE49-F238E27FC236}">
                <a16:creationId xmlns:a16="http://schemas.microsoft.com/office/drawing/2014/main" id="{771D8385-A420-E777-54FE-62603D5DCF7C}"/>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數位轉型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2921923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extLst>
              <p:ext uri="{D42A27DB-BD31-4B8C-83A1-F6EECF244321}">
                <p14:modId xmlns:p14="http://schemas.microsoft.com/office/powerpoint/2010/main" val="1235769627"/>
              </p:ext>
            </p:extLst>
          </p:nvPr>
        </p:nvGraphicFramePr>
        <p:xfrm>
          <a:off x="609599" y="1447132"/>
          <a:ext cx="9867698" cy="3966116"/>
        </p:xfrm>
        <a:graphic>
          <a:graphicData uri="http://schemas.openxmlformats.org/drawingml/2006/table">
            <a:tbl>
              <a:tblPr firstRow="1" bandRow="1">
                <a:tableStyleId>{5940675A-B579-460E-94D1-54222C63F5DA}</a:tableStyleId>
              </a:tblPr>
              <a:tblGrid>
                <a:gridCol w="2040468">
                  <a:extLst>
                    <a:ext uri="{9D8B030D-6E8A-4147-A177-3AD203B41FA5}">
                      <a16:colId xmlns:a16="http://schemas.microsoft.com/office/drawing/2014/main" val="270881897"/>
                    </a:ext>
                  </a:extLst>
                </a:gridCol>
                <a:gridCol w="7827230">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chemeClr val="tx1"/>
                          </a:solidFill>
                          <a:effectLst/>
                          <a:latin typeface="+mn-lt"/>
                          <a:ea typeface="+mn-ea"/>
                          <a:cs typeface="+mn-cs"/>
                        </a:rPr>
                        <a:t>在台依法設立之法人組織，包括營利與非營利組織、學術機構。</a:t>
                      </a:r>
                      <a:endParaRPr lang="en-US" altLang="zh-TW" sz="1600" kern="1200" dirty="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擇一申請 </a:t>
                      </a:r>
                      <a:r>
                        <a:rPr kumimoji="0" lang="zh-TW" altLang="en-US" sz="1800" b="0" i="0" u="none" strike="noStrike" kern="1200" cap="none" spc="0" normalizeH="0" baseline="0" dirty="0">
                          <a:ln>
                            <a:noFill/>
                          </a:ln>
                          <a:solidFill>
                            <a:srgbClr val="000000"/>
                          </a:solidFill>
                          <a:effectLst/>
                          <a:uLnTx/>
                          <a:uFillTx/>
                          <a:latin typeface="+mn-lt"/>
                          <a:ea typeface="+mn-ea"/>
                          <a:cs typeface="+mn-cs"/>
                        </a:rPr>
                        <a:t>基本獎助：上限 </a:t>
                      </a:r>
                      <a:r>
                        <a:rPr kumimoji="0" lang="en-US" altLang="zh-TW" sz="1800" b="0" i="0" u="none" strike="noStrike" kern="1200" cap="none" spc="0" normalizeH="0" baseline="0" dirty="0">
                          <a:ln>
                            <a:noFill/>
                          </a:ln>
                          <a:solidFill>
                            <a:srgbClr val="000000"/>
                          </a:solidFill>
                          <a:effectLst/>
                          <a:uLnTx/>
                          <a:uFillTx/>
                          <a:latin typeface="+mn-lt"/>
                          <a:ea typeface="+mn-ea"/>
                          <a:cs typeface="+mn-cs"/>
                        </a:rPr>
                        <a:t>150 </a:t>
                      </a:r>
                      <a:r>
                        <a:rPr kumimoji="0" lang="zh-TW" altLang="en-US" sz="1800" b="0" i="0" u="none" strike="noStrike" kern="1200" cap="none" spc="0" normalizeH="0" baseline="0" dirty="0">
                          <a:ln>
                            <a:noFill/>
                          </a:ln>
                          <a:solidFill>
                            <a:srgbClr val="000000"/>
                          </a:solidFill>
                          <a:effectLst/>
                          <a:uLnTx/>
                          <a:uFillTx/>
                          <a:latin typeface="+mn-lt"/>
                          <a:ea typeface="+mn-ea"/>
                          <a:cs typeface="+mn-cs"/>
                        </a:rPr>
                        <a:t>萬，可達專案經費 </a:t>
                      </a:r>
                      <a:r>
                        <a:rPr kumimoji="0" lang="en-US" altLang="zh-TW" sz="1800" b="0" i="0" u="none" strike="noStrike" kern="1200" cap="none" spc="0" normalizeH="0" baseline="0" dirty="0">
                          <a:ln>
                            <a:noFill/>
                          </a:ln>
                          <a:solidFill>
                            <a:srgbClr val="000000"/>
                          </a:solidFill>
                          <a:effectLst/>
                          <a:uLnTx/>
                          <a:uFillTx/>
                          <a:latin typeface="+mn-lt"/>
                          <a:ea typeface="+mn-ea"/>
                          <a:cs typeface="+mn-cs"/>
                        </a:rPr>
                        <a:t>100%</a:t>
                      </a:r>
                      <a:r>
                        <a:rPr kumimoji="0" lang="zh-TW" altLang="en-US" sz="1800" b="0" i="0" u="none" strike="noStrike" kern="1200" cap="none" spc="0" normalizeH="0" baseline="0" dirty="0">
                          <a:ln>
                            <a:noFill/>
                          </a:ln>
                          <a:solidFill>
                            <a:srgbClr val="000000"/>
                          </a:solidFill>
                          <a:effectLst/>
                          <a:uLnTx/>
                          <a:uFillTx/>
                          <a:latin typeface="+mn-lt"/>
                          <a:ea typeface="+mn-ea"/>
                          <a:cs typeface="+mn-cs"/>
                        </a:rPr>
                        <a:t>。</a:t>
                      </a:r>
                      <a:endParaRPr kumimoji="0" lang="en-US" altLang="zh-TW" sz="1800" b="0" i="0" u="none" strike="noStrike" kern="1200" cap="none" spc="0" normalizeH="0" baseline="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1F3F3"/>
                          </a:solidFill>
                          <a:effectLst/>
                          <a:uLnTx/>
                          <a:uFillTx/>
                          <a:latin typeface="Amazon Ember" panose="020B0603020204020204" pitchFamily="34" charset="0"/>
                          <a:ea typeface="Microsoft JhengHei UI" panose="020B0604030504040204" pitchFamily="34" charset="-120"/>
                          <a:cs typeface="Amazon Ember" panose="020B0603020204020204" pitchFamily="34" charset="0"/>
                        </a:rPr>
                        <a:t>擇一申請 </a:t>
                      </a:r>
                      <a:r>
                        <a:rPr kumimoji="0" lang="zh-TW" altLang="en-US" sz="1800" b="0" i="0" u="none" strike="noStrike" kern="1200" cap="none" spc="0" normalizeH="0" baseline="0" dirty="0">
                          <a:ln>
                            <a:noFill/>
                          </a:ln>
                          <a:solidFill>
                            <a:srgbClr val="000000"/>
                          </a:solidFill>
                          <a:effectLst/>
                          <a:uLnTx/>
                          <a:uFillTx/>
                          <a:latin typeface="+mn-lt"/>
                          <a:ea typeface="+mn-ea"/>
                          <a:cs typeface="+mn-cs"/>
                        </a:rPr>
                        <a:t>標準獎助：</a:t>
                      </a:r>
                      <a:r>
                        <a:rPr kumimoji="0" lang="en-US" altLang="zh-TW" sz="1800" b="0" i="0" u="none" strike="noStrike" kern="1200" cap="none" spc="0" normalizeH="0" baseline="0" dirty="0">
                          <a:ln>
                            <a:noFill/>
                          </a:ln>
                          <a:solidFill>
                            <a:srgbClr val="000000"/>
                          </a:solidFill>
                          <a:effectLst/>
                          <a:uLnTx/>
                          <a:uFillTx/>
                          <a:latin typeface="+mn-lt"/>
                          <a:ea typeface="+mn-ea"/>
                          <a:cs typeface="+mn-cs"/>
                        </a:rPr>
                        <a:t>150</a:t>
                      </a:r>
                      <a:r>
                        <a:rPr kumimoji="0" lang="zh-TW" altLang="en-US" sz="1800" b="0" i="0" u="none" strike="noStrike" kern="1200" cap="none" spc="0" normalizeH="0" baseline="0" dirty="0">
                          <a:ln>
                            <a:noFill/>
                          </a:ln>
                          <a:solidFill>
                            <a:srgbClr val="000000"/>
                          </a:solidFill>
                          <a:effectLst/>
                          <a:uLnTx/>
                          <a:uFillTx/>
                          <a:latin typeface="+mn-lt"/>
                          <a:ea typeface="+mn-ea"/>
                          <a:cs typeface="+mn-cs"/>
                        </a:rPr>
                        <a:t> </a:t>
                      </a:r>
                      <a:r>
                        <a:rPr kumimoji="0" lang="en-US" altLang="zh-TW" sz="1800" b="0" i="0" u="none" strike="noStrike" kern="1200" cap="none" spc="0" normalizeH="0" baseline="0" dirty="0">
                          <a:ln>
                            <a:noFill/>
                          </a:ln>
                          <a:solidFill>
                            <a:srgbClr val="000000"/>
                          </a:solidFill>
                          <a:effectLst/>
                          <a:uLnTx/>
                          <a:uFillTx/>
                          <a:latin typeface="+mn-lt"/>
                          <a:ea typeface="+mn-ea"/>
                          <a:cs typeface="+mn-cs"/>
                        </a:rPr>
                        <a:t>~</a:t>
                      </a:r>
                      <a:r>
                        <a:rPr kumimoji="0" lang="zh-TW" altLang="en-US" sz="1800" b="0" i="0" u="none" strike="noStrike" kern="1200" cap="none" spc="0" normalizeH="0" baseline="0" dirty="0">
                          <a:ln>
                            <a:noFill/>
                          </a:ln>
                          <a:solidFill>
                            <a:srgbClr val="000000"/>
                          </a:solidFill>
                          <a:effectLst/>
                          <a:uLnTx/>
                          <a:uFillTx/>
                          <a:latin typeface="+mn-lt"/>
                          <a:ea typeface="+mn-ea"/>
                          <a:cs typeface="+mn-cs"/>
                        </a:rPr>
                        <a:t> </a:t>
                      </a:r>
                      <a:r>
                        <a:rPr kumimoji="0" lang="en-US" altLang="zh-TW" sz="1800" b="0" i="0" u="none" strike="noStrike" kern="1200" cap="none" spc="0" normalizeH="0" baseline="0" dirty="0">
                          <a:ln>
                            <a:noFill/>
                          </a:ln>
                          <a:solidFill>
                            <a:srgbClr val="000000"/>
                          </a:solidFill>
                          <a:effectLst/>
                          <a:uLnTx/>
                          <a:uFillTx/>
                          <a:latin typeface="+mn-lt"/>
                          <a:ea typeface="+mn-ea"/>
                          <a:cs typeface="+mn-cs"/>
                        </a:rPr>
                        <a:t>500 </a:t>
                      </a:r>
                      <a:r>
                        <a:rPr kumimoji="0" lang="zh-TW" altLang="en-US" sz="1800" b="0" i="0" u="none" strike="noStrike" kern="1200" cap="none" spc="0" normalizeH="0" baseline="0" dirty="0">
                          <a:ln>
                            <a:noFill/>
                          </a:ln>
                          <a:solidFill>
                            <a:srgbClr val="000000"/>
                          </a:solidFill>
                          <a:effectLst/>
                          <a:uLnTx/>
                          <a:uFillTx/>
                          <a:latin typeface="+mn-lt"/>
                          <a:ea typeface="+mn-ea"/>
                          <a:cs typeface="+mn-cs"/>
                        </a:rPr>
                        <a:t>萬，不超過專案經費 </a:t>
                      </a:r>
                      <a:r>
                        <a:rPr kumimoji="0" lang="en-US" altLang="zh-TW" sz="1800" b="0" i="0" u="none" strike="noStrike" kern="1200" cap="none" spc="0" normalizeH="0" baseline="0" dirty="0">
                          <a:ln>
                            <a:noFill/>
                          </a:ln>
                          <a:solidFill>
                            <a:srgbClr val="000000"/>
                          </a:solidFill>
                          <a:effectLst/>
                          <a:uLnTx/>
                          <a:uFillTx/>
                          <a:latin typeface="+mn-lt"/>
                          <a:ea typeface="+mn-ea"/>
                          <a:cs typeface="+mn-cs"/>
                        </a:rPr>
                        <a:t>70%</a:t>
                      </a:r>
                      <a:r>
                        <a:rPr kumimoji="0" lang="zh-TW" altLang="en-US" sz="1800" b="0" i="0" u="none" strike="noStrike" kern="1200" cap="none" spc="0" normalizeH="0" baseline="0" dirty="0">
                          <a:ln>
                            <a:noFill/>
                          </a:ln>
                          <a:solidFill>
                            <a:srgbClr val="000000"/>
                          </a:solidFill>
                          <a:effectLst/>
                          <a:uLnTx/>
                          <a:uFillTx/>
                          <a:latin typeface="+mn-lt"/>
                          <a:ea typeface="+mn-ea"/>
                          <a:cs typeface="+mn-cs"/>
                        </a:rPr>
                        <a:t>。</a:t>
                      </a:r>
                      <a:endParaRPr kumimoji="0" lang="en-US" altLang="zh-TW" sz="1800" b="0" i="0" u="none" strike="noStrike" kern="1200" cap="none" spc="0" normalizeH="0" baseline="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1F3F3"/>
                          </a:solidFill>
                          <a:effectLst/>
                          <a:uLnTx/>
                          <a:uFillTx/>
                          <a:latin typeface="Amazon Ember" panose="020B0603020204020204" pitchFamily="34" charset="0"/>
                          <a:ea typeface="Microsoft JhengHei UI" panose="020B0604030504040204" pitchFamily="34" charset="-120"/>
                          <a:cs typeface="Amazon Ember" panose="020B0603020204020204" pitchFamily="34" charset="0"/>
                        </a:rPr>
                        <a:t>擇一申請</a:t>
                      </a:r>
                      <a:r>
                        <a:rPr lang="zh-TW" altLang="en-US" sz="1400" kern="1200" noProof="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 </a:t>
                      </a:r>
                      <a:r>
                        <a:rPr kumimoji="0" lang="zh-TW" altLang="en-US" sz="1800" b="0" i="0" u="none" strike="noStrike" kern="1200" cap="none" spc="0" normalizeH="0" baseline="0" dirty="0">
                          <a:ln>
                            <a:noFill/>
                          </a:ln>
                          <a:solidFill>
                            <a:srgbClr val="000000"/>
                          </a:solidFill>
                          <a:effectLst/>
                          <a:uLnTx/>
                          <a:uFillTx/>
                          <a:latin typeface="+mn-lt"/>
                          <a:ea typeface="+mn-ea"/>
                          <a:cs typeface="+mn-cs"/>
                        </a:rPr>
                        <a:t>影響力獎助：</a:t>
                      </a:r>
                      <a:r>
                        <a:rPr kumimoji="0" lang="en-US" altLang="zh-TW" sz="1800" b="0" i="0" u="none" strike="noStrike" kern="1200" cap="none" spc="0" normalizeH="0" baseline="0" dirty="0">
                          <a:ln>
                            <a:noFill/>
                          </a:ln>
                          <a:solidFill>
                            <a:srgbClr val="000000"/>
                          </a:solidFill>
                          <a:effectLst/>
                          <a:uLnTx/>
                          <a:uFillTx/>
                          <a:latin typeface="+mn-lt"/>
                          <a:ea typeface="+mn-ea"/>
                          <a:cs typeface="+mn-cs"/>
                        </a:rPr>
                        <a:t>500~</a:t>
                      </a:r>
                      <a:r>
                        <a:rPr kumimoji="0" lang="zh-TW" altLang="en-US" sz="1800" b="0" i="0" u="none" strike="noStrike" kern="1200" cap="none" spc="0" normalizeH="0" baseline="0" dirty="0">
                          <a:ln>
                            <a:noFill/>
                          </a:ln>
                          <a:solidFill>
                            <a:srgbClr val="000000"/>
                          </a:solidFill>
                          <a:effectLst/>
                          <a:uLnTx/>
                          <a:uFillTx/>
                          <a:latin typeface="+mn-lt"/>
                          <a:ea typeface="+mn-ea"/>
                          <a:cs typeface="+mn-cs"/>
                        </a:rPr>
                        <a:t> </a:t>
                      </a:r>
                      <a:r>
                        <a:rPr kumimoji="0" lang="en-US" altLang="zh-TW" sz="1800" b="0" i="0" u="none" strike="noStrike" kern="1200" cap="none" spc="0" normalizeH="0" baseline="0" dirty="0">
                          <a:ln>
                            <a:noFill/>
                          </a:ln>
                          <a:solidFill>
                            <a:srgbClr val="000000"/>
                          </a:solidFill>
                          <a:effectLst/>
                          <a:uLnTx/>
                          <a:uFillTx/>
                          <a:latin typeface="+mn-lt"/>
                          <a:ea typeface="+mn-ea"/>
                          <a:cs typeface="+mn-cs"/>
                        </a:rPr>
                        <a:t>1,000 </a:t>
                      </a:r>
                      <a:r>
                        <a:rPr kumimoji="0" lang="zh-TW" altLang="en-US" sz="1800" b="0" i="0" u="none" strike="noStrike" kern="1200" cap="none" spc="0" normalizeH="0" baseline="0" dirty="0">
                          <a:ln>
                            <a:noFill/>
                          </a:ln>
                          <a:solidFill>
                            <a:srgbClr val="000000"/>
                          </a:solidFill>
                          <a:effectLst/>
                          <a:uLnTx/>
                          <a:uFillTx/>
                          <a:latin typeface="+mn-lt"/>
                          <a:ea typeface="+mn-ea"/>
                          <a:cs typeface="+mn-cs"/>
                        </a:rPr>
                        <a:t>萬，不超過專案經費 </a:t>
                      </a:r>
                      <a:r>
                        <a:rPr kumimoji="0" lang="en-US" altLang="zh-TW" sz="1800" b="0" i="0" u="none" strike="noStrike" kern="1200" cap="none" spc="0" normalizeH="0" baseline="0" dirty="0">
                          <a:ln>
                            <a:noFill/>
                          </a:ln>
                          <a:solidFill>
                            <a:srgbClr val="000000"/>
                          </a:solidFill>
                          <a:effectLst/>
                          <a:uLnTx/>
                          <a:uFillTx/>
                          <a:latin typeface="+mn-lt"/>
                          <a:ea typeface="+mn-ea"/>
                          <a:cs typeface="+mn-cs"/>
                        </a:rPr>
                        <a:t>70%</a:t>
                      </a:r>
                      <a:r>
                        <a:rPr kumimoji="0" lang="zh-TW" altLang="en-US" sz="1800" b="0" i="0" u="none" strike="noStrike" kern="1200" cap="none" spc="0" normalizeH="0" baseline="0" dirty="0">
                          <a:ln>
                            <a:noFill/>
                          </a:ln>
                          <a:solidFill>
                            <a:srgbClr val="000000"/>
                          </a:solidFill>
                          <a:effectLst/>
                          <a:uLnTx/>
                          <a:uFillTx/>
                          <a:latin typeface="+mn-lt"/>
                          <a:ea typeface="+mn-ea"/>
                          <a:cs typeface="+mn-cs"/>
                        </a:rPr>
                        <a:t>。</a:t>
                      </a:r>
                      <a:endParaRPr kumimoji="0" lang="en-US" altLang="zh-TW" sz="1800" b="0" i="0" u="none" strike="noStrike" kern="1200" cap="none" spc="0" normalizeH="0" baseline="0" dirty="0">
                        <a:ln>
                          <a:noFill/>
                        </a:ln>
                        <a:solidFill>
                          <a:srgbClr val="000000"/>
                        </a:solidFill>
                        <a:effectLst/>
                        <a:uLnTx/>
                        <a:uFillTx/>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chemeClr val="tx1"/>
                          </a:solidFill>
                          <a:effectLst/>
                          <a:latin typeface="+mn-lt"/>
                          <a:ea typeface="+mn-ea"/>
                          <a:cs typeface="+mn-cs"/>
                        </a:rPr>
                        <a:t>協助申請者推動具有創造經濟價值與潛力的創新應用或轉型專案，</a:t>
                      </a:r>
                      <a:br>
                        <a:rPr lang="en-US" altLang="zh-TW" sz="1600" kern="1200" dirty="0">
                          <a:solidFill>
                            <a:schemeClr val="tx1"/>
                          </a:solidFill>
                          <a:effectLst/>
                          <a:latin typeface="+mn-lt"/>
                          <a:ea typeface="+mn-ea"/>
                          <a:cs typeface="+mn-cs"/>
                        </a:rPr>
                      </a:br>
                      <a:r>
                        <a:rPr lang="zh-TW" altLang="en-US" sz="1600" kern="1200" dirty="0">
                          <a:solidFill>
                            <a:schemeClr val="tx1"/>
                          </a:solidFill>
                          <a:effectLst/>
                          <a:latin typeface="+mn-lt"/>
                          <a:ea typeface="+mn-ea"/>
                          <a:cs typeface="+mn-cs"/>
                        </a:rPr>
                        <a:t>或有助</a:t>
                      </a:r>
                      <a:r>
                        <a:rPr lang="zh-TW" altLang="en-US" sz="2000" b="1" kern="1200" dirty="0">
                          <a:solidFill>
                            <a:srgbClr val="0070C0"/>
                          </a:solidFill>
                          <a:latin typeface="+mn-lt"/>
                          <a:ea typeface="+mn-ea"/>
                          <a:cs typeface="+mn-cs"/>
                        </a:rPr>
                        <a:t>台灣新聞產業</a:t>
                      </a:r>
                      <a:r>
                        <a:rPr lang="zh-TW" altLang="en-US" sz="1600" kern="1200" dirty="0">
                          <a:solidFill>
                            <a:schemeClr val="tx1"/>
                          </a:solidFill>
                          <a:effectLst/>
                          <a:latin typeface="+mn-lt"/>
                          <a:ea typeface="+mn-ea"/>
                          <a:cs typeface="+mn-cs"/>
                        </a:rPr>
                        <a:t>、新聞生態發展之數位或創新應用專案。</a:t>
                      </a:r>
                      <a:endParaRPr lang="en-US" altLang="zh-TW" sz="1600" kern="1200" dirty="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l">
                        <a:buNone/>
                      </a:pPr>
                      <a:r>
                        <a:rPr lang="zh-TW" altLang="en-US" sz="1600" kern="1200" dirty="0">
                          <a:solidFill>
                            <a:schemeClr val="tx1"/>
                          </a:solidFill>
                          <a:latin typeface="+mn-lt"/>
                          <a:ea typeface="+mn-ea"/>
                          <a:cs typeface="+mn-cs"/>
                        </a:rPr>
                        <a:t>選擇一種獎助主題，撰寫</a:t>
                      </a:r>
                      <a:r>
                        <a:rPr lang="en-US" altLang="zh-TW" sz="1600" kern="1200" dirty="0">
                          <a:solidFill>
                            <a:schemeClr val="tx1"/>
                          </a:solidFill>
                          <a:latin typeface="+mn-lt"/>
                          <a:ea typeface="+mn-ea"/>
                          <a:cs typeface="+mn-cs"/>
                        </a:rPr>
                        <a:t>20~40</a:t>
                      </a:r>
                      <a:r>
                        <a:rPr lang="zh-TW" altLang="en-US" sz="1600" kern="1200" dirty="0">
                          <a:solidFill>
                            <a:schemeClr val="tx1"/>
                          </a:solidFill>
                          <a:latin typeface="+mn-lt"/>
                          <a:ea typeface="+mn-ea"/>
                          <a:cs typeface="+mn-cs"/>
                        </a:rPr>
                        <a:t>頁計畫書，說明：</a:t>
                      </a:r>
                      <a:endParaRPr lang="en-US" altLang="zh-TW" sz="1600" kern="1200" dirty="0">
                        <a:solidFill>
                          <a:schemeClr val="tx1"/>
                        </a:solidFill>
                        <a:latin typeface="+mn-lt"/>
                        <a:ea typeface="+mn-ea"/>
                        <a:cs typeface="+mn-cs"/>
                      </a:endParaRPr>
                    </a:p>
                    <a:p>
                      <a:pPr marL="0" indent="0" algn="l">
                        <a:buNone/>
                      </a:pPr>
                      <a:r>
                        <a:rPr lang="zh-TW" altLang="en-US" sz="1600" kern="1200" dirty="0">
                          <a:solidFill>
                            <a:schemeClr val="tx1"/>
                          </a:solidFill>
                          <a:latin typeface="+mn-lt"/>
                          <a:ea typeface="+mn-ea"/>
                          <a:cs typeface="+mn-cs"/>
                        </a:rPr>
                        <a:t>專案願景及目標、專案內容、預期成果及效益、專案團隊、預計完成工作項目及時程、人力與經費資源需求。</a:t>
                      </a:r>
                      <a:endParaRPr lang="en-US"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3053047594"/>
              </p:ext>
            </p:extLst>
          </p:nvPr>
        </p:nvGraphicFramePr>
        <p:xfrm>
          <a:off x="10477296" y="323818"/>
          <a:ext cx="1516039" cy="3336536"/>
        </p:xfrm>
        <a:graphic>
          <a:graphicData uri="http://schemas.openxmlformats.org/drawingml/2006/table">
            <a:tbl>
              <a:tblPr firstRow="1" bandRow="1">
                <a:tableStyleId>{5940675A-B579-460E-94D1-54222C63F5DA}</a:tableStyleId>
              </a:tblPr>
              <a:tblGrid>
                <a:gridCol w="151603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sz="1050" b="1" kern="1200" dirty="0">
                          <a:solidFill>
                            <a:schemeClr val="bg1">
                              <a:lumMod val="50000"/>
                            </a:schemeClr>
                          </a:solidFill>
                          <a:latin typeface="+mn-lt"/>
                          <a:ea typeface="+mn-ea"/>
                          <a:cs typeface="+mn-cs"/>
                        </a:rPr>
                        <a:t>5/12 ~ </a:t>
                      </a:r>
                      <a:r>
                        <a:rPr lang="en-US" sz="1050" b="1" kern="1200" dirty="0">
                          <a:solidFill>
                            <a:srgbClr val="FF0000"/>
                          </a:solidFill>
                          <a:latin typeface="+mn-lt"/>
                          <a:ea typeface="+mn-ea"/>
                          <a:cs typeface="+mn-cs"/>
                        </a:rPr>
                        <a:t>5/23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即日起</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fontAlgn="t"/>
                      <a:r>
                        <a:rPr lang="zh-TW" altLang="en-US" sz="1050" kern="1200" dirty="0">
                          <a:solidFill>
                            <a:schemeClr val="tx1"/>
                          </a:solidFill>
                          <a:latin typeface="+mn-lt"/>
                          <a:ea typeface="+mn-ea"/>
                          <a:cs typeface="+mn-cs"/>
                        </a:rPr>
                        <a:t>社團法人數位經濟</a:t>
                      </a:r>
                      <a:endParaRPr lang="en-US" altLang="zh-TW" sz="1050" kern="1200" dirty="0">
                        <a:solidFill>
                          <a:schemeClr val="tx1"/>
                        </a:solidFill>
                        <a:latin typeface="+mn-lt"/>
                        <a:ea typeface="+mn-ea"/>
                        <a:cs typeface="+mn-cs"/>
                      </a:endParaRPr>
                    </a:p>
                    <a:p>
                      <a:pPr algn="ctr" fontAlgn="t"/>
                      <a:r>
                        <a:rPr lang="zh-TW" altLang="en-US" sz="1050" kern="1200" dirty="0">
                          <a:solidFill>
                            <a:schemeClr val="tx1"/>
                          </a:solidFill>
                          <a:latin typeface="+mn-lt"/>
                          <a:ea typeface="+mn-ea"/>
                          <a:cs typeface="+mn-cs"/>
                        </a:rPr>
                        <a:t>暨產業發展協會</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100" u="sng" kern="1200" dirty="0">
                          <a:solidFill>
                            <a:schemeClr val="tx1"/>
                          </a:solidFill>
                          <a:effectLst/>
                          <a:latin typeface="+mn-lt"/>
                          <a:ea typeface="+mn-ea"/>
                          <a:cs typeface="+mn-cs"/>
                          <a:hlinkClick r:id="rId3"/>
                        </a:rPr>
                        <a:t>計畫官網</a:t>
                      </a:r>
                      <a:endParaRPr lang="en-US" altLang="zh-TW" sz="1100" u="sng" kern="1200" dirty="0">
                        <a:solidFill>
                          <a:schemeClr val="tx1"/>
                        </a:solidFill>
                        <a:effectLst/>
                        <a:latin typeface="+mn-lt"/>
                        <a:ea typeface="+mn-ea"/>
                        <a:cs typeface="+mn-cs"/>
                      </a:endParaRPr>
                    </a:p>
                    <a:p>
                      <a:pPr algn="ctr"/>
                      <a:r>
                        <a:rPr lang="en-US" altLang="zh-TW" sz="1100" u="sng" kern="1200" dirty="0">
                          <a:solidFill>
                            <a:schemeClr val="tx1"/>
                          </a:solidFill>
                          <a:effectLst/>
                          <a:latin typeface="+mn-lt"/>
                          <a:ea typeface="+mn-ea"/>
                          <a:cs typeface="+mn-cs"/>
                          <a:hlinkClick r:id="rId4"/>
                        </a:rPr>
                        <a:t>2025</a:t>
                      </a:r>
                      <a:r>
                        <a:rPr lang="zh-TW" altLang="en-US" sz="1100" u="sng" kern="1200" dirty="0">
                          <a:solidFill>
                            <a:schemeClr val="tx1"/>
                          </a:solidFill>
                          <a:effectLst/>
                          <a:latin typeface="+mn-lt"/>
                          <a:ea typeface="+mn-ea"/>
                          <a:cs typeface="+mn-cs"/>
                          <a:hlinkClick r:id="rId4"/>
                        </a:rPr>
                        <a:t>說明會簡報</a:t>
                      </a:r>
                      <a:endParaRPr lang="en-US" altLang="zh-TW" sz="1100" u="sng" kern="1200" dirty="0">
                        <a:solidFill>
                          <a:schemeClr val="tx1"/>
                        </a:solidFill>
                        <a:effectLst/>
                        <a:latin typeface="+mn-lt"/>
                        <a:ea typeface="+mn-ea"/>
                        <a:cs typeface="+mn-cs"/>
                      </a:endParaRPr>
                    </a:p>
                    <a:p>
                      <a:pPr algn="ctr"/>
                      <a:r>
                        <a:rPr lang="en-US" altLang="zh-TW" sz="1100" u="sng" kern="1200" dirty="0">
                          <a:solidFill>
                            <a:schemeClr val="tx1"/>
                          </a:solidFill>
                          <a:effectLst/>
                          <a:latin typeface="+mn-lt"/>
                          <a:ea typeface="+mn-ea"/>
                          <a:cs typeface="+mn-cs"/>
                          <a:hlinkClick r:id="rId5"/>
                        </a:rPr>
                        <a:t>2025</a:t>
                      </a:r>
                      <a:r>
                        <a:rPr lang="zh-TW" altLang="en-US" sz="1100" u="sng" kern="1200" dirty="0">
                          <a:solidFill>
                            <a:schemeClr val="tx1"/>
                          </a:solidFill>
                          <a:effectLst/>
                          <a:latin typeface="+mn-lt"/>
                          <a:ea typeface="+mn-ea"/>
                          <a:cs typeface="+mn-cs"/>
                          <a:hlinkClick r:id="rId5"/>
                        </a:rPr>
                        <a:t>計畫書撰寫技巧</a:t>
                      </a:r>
                      <a:endParaRPr lang="en-US" altLang="zh-TW" sz="1100" u="sng" kern="1200" dirty="0">
                        <a:solidFill>
                          <a:schemeClr val="tx1"/>
                        </a:solidFill>
                        <a:effectLst/>
                        <a:latin typeface="+mn-lt"/>
                        <a:ea typeface="+mn-ea"/>
                        <a:cs typeface="+mn-cs"/>
                      </a:endParaRPr>
                    </a:p>
                    <a:p>
                      <a:pPr algn="ctr"/>
                      <a:r>
                        <a:rPr lang="en-US" altLang="zh-TW" sz="1100" u="sng" kern="1200" dirty="0">
                          <a:solidFill>
                            <a:schemeClr val="tx1"/>
                          </a:solidFill>
                          <a:effectLst/>
                          <a:latin typeface="+mn-lt"/>
                          <a:ea typeface="+mn-ea"/>
                          <a:cs typeface="+mn-cs"/>
                          <a:hlinkClick r:id="rId6"/>
                        </a:rPr>
                        <a:t>2024</a:t>
                      </a:r>
                      <a:r>
                        <a:rPr lang="zh-TW" altLang="en-US" sz="1100" u="sng" kern="1200" dirty="0">
                          <a:solidFill>
                            <a:schemeClr val="tx1"/>
                          </a:solidFill>
                          <a:effectLst/>
                          <a:latin typeface="+mn-lt"/>
                          <a:ea typeface="+mn-ea"/>
                          <a:cs typeface="+mn-cs"/>
                          <a:hlinkClick r:id="rId6"/>
                        </a:rPr>
                        <a:t>計劃書撰寫技巧</a:t>
                      </a:r>
                      <a:endParaRPr lang="en-US" altLang="zh-TW" sz="1100" u="sng" kern="1200" dirty="0">
                        <a:solidFill>
                          <a:schemeClr val="tx1"/>
                        </a:solidFill>
                        <a:effectLst/>
                        <a:latin typeface="+mn-lt"/>
                        <a:ea typeface="+mn-ea"/>
                        <a:cs typeface="+mn-cs"/>
                      </a:endParaRPr>
                    </a:p>
                    <a:p>
                      <a:pPr algn="ctr"/>
                      <a:r>
                        <a:rPr lang="zh-TW" altLang="en-US" sz="1100" u="sng" kern="1200" dirty="0">
                          <a:solidFill>
                            <a:schemeClr val="tx1"/>
                          </a:solidFill>
                          <a:effectLst/>
                          <a:latin typeface="+mn-lt"/>
                          <a:ea typeface="+mn-ea"/>
                          <a:cs typeface="+mn-cs"/>
                          <a:hlinkClick r:id="rId7"/>
                        </a:rPr>
                        <a:t>獲補助名單</a:t>
                      </a:r>
                      <a:endParaRPr lang="en-US"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en-US" altLang="zh-TW" dirty="0">
                <a:solidFill>
                  <a:srgbClr val="2B3643"/>
                </a:solidFill>
              </a:rPr>
              <a:t>nDX </a:t>
            </a:r>
            <a:r>
              <a:rPr lang="zh-TW" altLang="en-US" sz="2000" dirty="0"/>
              <a:t>台灣新聞數位創新計畫</a:t>
            </a:r>
            <a:r>
              <a:rPr lang="zh-TW" altLang="en-US" sz="1800" dirty="0"/>
              <a:t> </a:t>
            </a:r>
            <a:r>
              <a:rPr lang="en-US" altLang="zh-TW" sz="1800" dirty="0"/>
              <a:t>(Taiwan News Digital Transformation Project)</a:t>
            </a:r>
            <a:endParaRPr lang="zh-TW" alt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獎助金額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 name="TextBox 6">
            <a:hlinkClick r:id="rId8" action="ppaction://hlinksldjump"/>
            <a:extLst>
              <a:ext uri="{FF2B5EF4-FFF2-40B4-BE49-F238E27FC236}">
                <a16:creationId xmlns:a16="http://schemas.microsoft.com/office/drawing/2014/main" id="{CD5E890E-32A5-DDE9-CEA9-DAF514CF48D4}"/>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9" action="ppaction://hlinksldjump"/>
            <a:extLst>
              <a:ext uri="{FF2B5EF4-FFF2-40B4-BE49-F238E27FC236}">
                <a16:creationId xmlns:a16="http://schemas.microsoft.com/office/drawing/2014/main" id="{30F6A357-F772-2BF4-F0EA-141D97C2F0B9}"/>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數位轉型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310986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897001" cy="4216858"/>
        </p:xfrm>
        <a:graphic>
          <a:graphicData uri="http://schemas.openxmlformats.org/drawingml/2006/table">
            <a:tbl>
              <a:tblPr firstRow="1" bandRow="1">
                <a:tableStyleId>{5940675A-B579-460E-94D1-54222C63F5DA}</a:tableStyleId>
              </a:tblPr>
              <a:tblGrid>
                <a:gridCol w="1905001">
                  <a:extLst>
                    <a:ext uri="{9D8B030D-6E8A-4147-A177-3AD203B41FA5}">
                      <a16:colId xmlns:a16="http://schemas.microsoft.com/office/drawing/2014/main" val="270881897"/>
                    </a:ext>
                  </a:extLst>
                </a:gridCol>
                <a:gridCol w="7992000">
                  <a:extLst>
                    <a:ext uri="{9D8B030D-6E8A-4147-A177-3AD203B41FA5}">
                      <a16:colId xmlns:a16="http://schemas.microsoft.com/office/drawing/2014/main" val="4232878379"/>
                    </a:ext>
                  </a:extLst>
                </a:gridCol>
              </a:tblGrid>
              <a:tr h="985978">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200" dirty="0">
                          <a:solidFill>
                            <a:schemeClr val="tx1"/>
                          </a:solidFill>
                          <a:latin typeface="+mn-lt"/>
                          <a:ea typeface="+mn-ea"/>
                          <a:cs typeface="+mn-cs"/>
                        </a:rPr>
                        <a:t>國內</a:t>
                      </a:r>
                      <a:r>
                        <a:rPr lang="zh-TW" altLang="en-US" sz="1800" b="1" kern="1200" dirty="0">
                          <a:solidFill>
                            <a:schemeClr val="accent1"/>
                          </a:solidFill>
                          <a:latin typeface="+mn-lt"/>
                          <a:ea typeface="+mn-ea"/>
                          <a:cs typeface="+mn-cs"/>
                        </a:rPr>
                        <a:t>系統應用業者</a:t>
                      </a:r>
                      <a:r>
                        <a:rPr lang="zh-TW" altLang="en-US" sz="1800" kern="1200" dirty="0">
                          <a:solidFill>
                            <a:schemeClr val="tx1"/>
                          </a:solidFill>
                          <a:latin typeface="+mn-lt"/>
                          <a:ea typeface="+mn-ea"/>
                          <a:cs typeface="+mn-cs"/>
                        </a:rPr>
                        <a:t>與</a:t>
                      </a:r>
                      <a:r>
                        <a:rPr lang="en-US" altLang="zh-TW" sz="1800" b="1" kern="1200" dirty="0">
                          <a:solidFill>
                            <a:schemeClr val="accent1"/>
                          </a:solidFill>
                          <a:latin typeface="+mn-lt"/>
                          <a:ea typeface="+mn-ea"/>
                          <a:cs typeface="+mn-cs"/>
                        </a:rPr>
                        <a:t>IC</a:t>
                      </a:r>
                      <a:r>
                        <a:rPr lang="zh-TW" altLang="en-US" sz="1800" b="1" kern="1200" dirty="0">
                          <a:solidFill>
                            <a:schemeClr val="accent1"/>
                          </a:solidFill>
                          <a:latin typeface="+mn-lt"/>
                          <a:ea typeface="+mn-ea"/>
                          <a:cs typeface="+mn-cs"/>
                        </a:rPr>
                        <a:t>設計相關業者</a:t>
                      </a:r>
                      <a:r>
                        <a:rPr lang="zh-TW" altLang="en-US" dirty="0"/>
                        <a:t>，可由單一企業或多家企業聯合申請 </a:t>
                      </a:r>
                      <a:endParaRPr lang="en-US" altLang="zh-TW" dirty="0"/>
                    </a:p>
                    <a:p>
                      <a:pPr marL="93663" marR="0" lvl="0" indent="-936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50" kern="1200" dirty="0">
                          <a:solidFill>
                            <a:schemeClr val="bg1">
                              <a:lumMod val="50000"/>
                            </a:schemeClr>
                          </a:solidFill>
                          <a:latin typeface="+mn-lt"/>
                          <a:ea typeface="+mn-ea"/>
                          <a:cs typeface="+mn-cs"/>
                        </a:rPr>
                        <a:t>與「無人機關鍵晶片及模組自主開發研發補助計畫」及「</a:t>
                      </a:r>
                      <a:r>
                        <a:rPr lang="en-US" altLang="zh-TW" sz="1250" kern="1200" dirty="0">
                          <a:solidFill>
                            <a:schemeClr val="bg1">
                              <a:lumMod val="50000"/>
                            </a:schemeClr>
                          </a:solidFill>
                          <a:latin typeface="+mn-lt"/>
                          <a:ea typeface="+mn-ea"/>
                          <a:cs typeface="+mn-cs"/>
                        </a:rPr>
                        <a:t>IC</a:t>
                      </a:r>
                      <a:r>
                        <a:rPr lang="zh-TW" altLang="en-US" sz="1250" kern="1200" dirty="0">
                          <a:solidFill>
                            <a:schemeClr val="bg1">
                              <a:lumMod val="50000"/>
                            </a:schemeClr>
                          </a:solidFill>
                          <a:latin typeface="+mn-lt"/>
                          <a:ea typeface="+mn-ea"/>
                          <a:cs typeface="+mn-cs"/>
                        </a:rPr>
                        <a:t>設計攻頂補助計畫」擇一申請</a:t>
                      </a:r>
                      <a:endParaRPr lang="en-US" altLang="zh-TW" sz="1250" kern="1200" dirty="0">
                        <a:solidFill>
                          <a:schemeClr val="bg1">
                            <a:lumMod val="50000"/>
                          </a:schemeClr>
                        </a:solidFill>
                        <a:latin typeface="+mn-lt"/>
                        <a:ea typeface="+mn-ea"/>
                        <a:cs typeface="+mn-cs"/>
                      </a:endParaRPr>
                    </a:p>
                    <a:p>
                      <a:pPr marL="93663" marR="0" lvl="0" indent="-936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50" kern="1200" dirty="0">
                          <a:solidFill>
                            <a:schemeClr val="bg1">
                              <a:lumMod val="50000"/>
                            </a:schemeClr>
                          </a:solidFill>
                          <a:latin typeface="+mn-lt"/>
                          <a:ea typeface="+mn-ea"/>
                          <a:cs typeface="+mn-cs"/>
                        </a:rPr>
                        <a:t>系統應用業者：可提供硬體與軟體整合服務，開發具特定功能或應用服務產品之業者，提供服務實績進行佐證</a:t>
                      </a:r>
                    </a:p>
                    <a:p>
                      <a:pPr marL="93663" marR="0" lvl="0" indent="-936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50" kern="1200" dirty="0">
                          <a:solidFill>
                            <a:schemeClr val="bg1">
                              <a:lumMod val="50000"/>
                            </a:schemeClr>
                          </a:solidFill>
                          <a:latin typeface="+mn-lt"/>
                          <a:ea typeface="+mn-ea"/>
                          <a:cs typeface="+mn-cs"/>
                        </a:rPr>
                        <a:t>IC</a:t>
                      </a:r>
                      <a:r>
                        <a:rPr lang="zh-TW" altLang="en-US" sz="1250" kern="1200" dirty="0">
                          <a:solidFill>
                            <a:schemeClr val="bg1">
                              <a:lumMod val="50000"/>
                            </a:schemeClr>
                          </a:solidFill>
                          <a:latin typeface="+mn-lt"/>
                          <a:ea typeface="+mn-ea"/>
                          <a:cs typeface="+mn-cs"/>
                        </a:rPr>
                        <a:t>設計相關業者定義：從事</a:t>
                      </a:r>
                      <a:r>
                        <a:rPr lang="en-US" altLang="zh-TW" sz="1250" kern="1200" dirty="0">
                          <a:solidFill>
                            <a:schemeClr val="bg1">
                              <a:lumMod val="50000"/>
                            </a:schemeClr>
                          </a:solidFill>
                          <a:latin typeface="+mn-lt"/>
                          <a:ea typeface="+mn-ea"/>
                          <a:cs typeface="+mn-cs"/>
                        </a:rPr>
                        <a:t>IC</a:t>
                      </a:r>
                      <a:r>
                        <a:rPr lang="zh-TW" altLang="en-US" sz="1250" kern="1200" dirty="0">
                          <a:solidFill>
                            <a:schemeClr val="bg1">
                              <a:lumMod val="50000"/>
                            </a:schemeClr>
                          </a:solidFill>
                          <a:latin typeface="+mn-lt"/>
                          <a:ea typeface="+mn-ea"/>
                          <a:cs typeface="+mn-cs"/>
                        </a:rPr>
                        <a:t>設計、</a:t>
                      </a:r>
                      <a:r>
                        <a:rPr lang="en-US" altLang="zh-TW" sz="1250" kern="1200" dirty="0">
                          <a:solidFill>
                            <a:schemeClr val="bg1">
                              <a:lumMod val="50000"/>
                            </a:schemeClr>
                          </a:solidFill>
                          <a:latin typeface="+mn-lt"/>
                          <a:ea typeface="+mn-ea"/>
                          <a:cs typeface="+mn-cs"/>
                        </a:rPr>
                        <a:t>IC</a:t>
                      </a:r>
                      <a:r>
                        <a:rPr lang="zh-TW" altLang="en-US" sz="1250" kern="1200" dirty="0">
                          <a:solidFill>
                            <a:schemeClr val="bg1">
                              <a:lumMod val="50000"/>
                            </a:schemeClr>
                          </a:solidFill>
                          <a:latin typeface="+mn-lt"/>
                          <a:ea typeface="+mn-ea"/>
                          <a:cs typeface="+mn-cs"/>
                        </a:rPr>
                        <a:t>設計服務、矽智財、</a:t>
                      </a:r>
                      <a:r>
                        <a:rPr lang="en-US" altLang="zh-TW" sz="1250" kern="1200" dirty="0">
                          <a:solidFill>
                            <a:schemeClr val="bg1">
                              <a:lumMod val="50000"/>
                            </a:schemeClr>
                          </a:solidFill>
                          <a:latin typeface="+mn-lt"/>
                          <a:ea typeface="+mn-ea"/>
                          <a:cs typeface="+mn-cs"/>
                        </a:rPr>
                        <a:t>EDA</a:t>
                      </a:r>
                      <a:r>
                        <a:rPr lang="zh-TW" altLang="en-US" sz="1250" kern="1200" dirty="0">
                          <a:solidFill>
                            <a:schemeClr val="bg1">
                              <a:lumMod val="50000"/>
                            </a:schemeClr>
                          </a:solidFill>
                          <a:latin typeface="+mn-lt"/>
                          <a:ea typeface="+mn-ea"/>
                          <a:cs typeface="+mn-cs"/>
                        </a:rPr>
                        <a:t>相關業者。申請者須提供服務實績進行佐證</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85978">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71463" marR="0" lvl="0" indent="-271463"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b="1" kern="1200" dirty="0">
                          <a:solidFill>
                            <a:schemeClr val="tx1"/>
                          </a:solidFill>
                          <a:latin typeface="+mn-lt"/>
                          <a:ea typeface="+mn-ea"/>
                          <a:cs typeface="+mn-cs"/>
                        </a:rPr>
                        <a:t>高值系統與系統核心晶片開發</a:t>
                      </a:r>
                      <a:r>
                        <a:rPr lang="en-US" altLang="zh-TW" sz="1200" b="0" kern="1200" dirty="0">
                          <a:solidFill>
                            <a:schemeClr val="bg1">
                              <a:lumMod val="50000"/>
                            </a:schemeClr>
                          </a:solidFill>
                          <a:latin typeface="+mn-lt"/>
                          <a:ea typeface="+mn-ea"/>
                          <a:cs typeface="+mn-cs"/>
                        </a:rPr>
                        <a:t>(</a:t>
                      </a:r>
                      <a:r>
                        <a:rPr lang="zh-TW" altLang="en-US" sz="1200" b="0" kern="1200" dirty="0">
                          <a:solidFill>
                            <a:schemeClr val="bg1">
                              <a:lumMod val="50000"/>
                            </a:schemeClr>
                          </a:solidFill>
                          <a:latin typeface="+mn-lt"/>
                          <a:ea typeface="+mn-ea"/>
                          <a:cs typeface="+mn-cs"/>
                        </a:rPr>
                        <a:t>聯合申請</a:t>
                      </a:r>
                      <a:r>
                        <a:rPr lang="en-US" altLang="zh-TW" sz="1200" b="0" kern="1200" dirty="0">
                          <a:solidFill>
                            <a:schemeClr val="bg1">
                              <a:lumMod val="50000"/>
                            </a:schemeClr>
                          </a:solidFill>
                          <a:latin typeface="+mn-lt"/>
                          <a:ea typeface="+mn-ea"/>
                          <a:cs typeface="+mn-cs"/>
                        </a:rPr>
                        <a:t>)</a:t>
                      </a:r>
                      <a:r>
                        <a:rPr lang="zh-TW" altLang="en-US" sz="1400" b="0" kern="1200" dirty="0">
                          <a:solidFill>
                            <a:schemeClr val="tx1"/>
                          </a:solidFill>
                          <a:latin typeface="+mn-lt"/>
                          <a:ea typeface="+mn-ea"/>
                          <a:cs typeface="+mn-cs"/>
                        </a:rPr>
                        <a:t>：</a:t>
                      </a:r>
                      <a:r>
                        <a:rPr lang="zh-TW" altLang="en-US" sz="1400" dirty="0"/>
                        <a:t>最高補助</a:t>
                      </a:r>
                      <a:r>
                        <a:rPr lang="en-US" altLang="zh-TW" sz="1400" dirty="0"/>
                        <a:t>50%</a:t>
                      </a:r>
                      <a:r>
                        <a:rPr lang="zh-TW" altLang="en-US" sz="1400" dirty="0"/>
                        <a:t>，</a:t>
                      </a:r>
                      <a:r>
                        <a:rPr lang="zh-TW" altLang="en-US" sz="1400" b="0" kern="1200" dirty="0">
                          <a:solidFill>
                            <a:schemeClr val="tx1"/>
                          </a:solidFill>
                          <a:latin typeface="+mn-lt"/>
                          <a:ea typeface="+mn-ea"/>
                          <a:cs typeface="+mn-cs"/>
                        </a:rPr>
                        <a:t>補助上限 </a:t>
                      </a:r>
                      <a:r>
                        <a:rPr lang="en-US" altLang="zh-TW" sz="1400" b="0" kern="1200" dirty="0">
                          <a:solidFill>
                            <a:schemeClr val="tx1"/>
                          </a:solidFill>
                          <a:latin typeface="+mn-lt"/>
                          <a:ea typeface="+mn-ea"/>
                          <a:cs typeface="+mn-cs"/>
                        </a:rPr>
                        <a:t>NT$ 3 </a:t>
                      </a:r>
                      <a:r>
                        <a:rPr lang="zh-TW" altLang="en-US" sz="1400" b="0" kern="1200" dirty="0">
                          <a:solidFill>
                            <a:schemeClr val="tx1"/>
                          </a:solidFill>
                          <a:latin typeface="+mn-lt"/>
                          <a:ea typeface="+mn-ea"/>
                          <a:cs typeface="+mn-cs"/>
                        </a:rPr>
                        <a:t>億元</a:t>
                      </a:r>
                    </a:p>
                    <a:p>
                      <a:pPr marL="271463" marR="0" lvl="0" indent="-271463"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b="1" kern="1200" dirty="0">
                          <a:solidFill>
                            <a:schemeClr val="tx1"/>
                          </a:solidFill>
                          <a:latin typeface="+mn-lt"/>
                          <a:ea typeface="+mn-ea"/>
                          <a:cs typeface="+mn-cs"/>
                        </a:rPr>
                        <a:t>結合既有晶片之高值系統開發</a:t>
                      </a:r>
                      <a:r>
                        <a:rPr lang="en-US" altLang="zh-TW" sz="1200" b="0" kern="1200" dirty="0">
                          <a:solidFill>
                            <a:schemeClr val="bg1">
                              <a:lumMod val="50000"/>
                            </a:schemeClr>
                          </a:solidFill>
                          <a:latin typeface="+mn-lt"/>
                          <a:ea typeface="+mn-ea"/>
                          <a:cs typeface="+mn-cs"/>
                        </a:rPr>
                        <a:t>(</a:t>
                      </a:r>
                      <a:r>
                        <a:rPr lang="zh-TW" altLang="en-US" sz="1200" b="0" kern="1200" dirty="0">
                          <a:solidFill>
                            <a:schemeClr val="bg1">
                              <a:lumMod val="50000"/>
                            </a:schemeClr>
                          </a:solidFill>
                          <a:latin typeface="+mn-lt"/>
                          <a:ea typeface="+mn-ea"/>
                          <a:cs typeface="+mn-cs"/>
                        </a:rPr>
                        <a:t>聯合申請或單一申請</a:t>
                      </a:r>
                      <a:r>
                        <a:rPr lang="en-US" altLang="zh-TW" sz="1200" b="0" kern="1200" dirty="0">
                          <a:solidFill>
                            <a:schemeClr val="bg1">
                              <a:lumMod val="50000"/>
                            </a:schemeClr>
                          </a:solidFill>
                          <a:latin typeface="+mn-lt"/>
                          <a:ea typeface="+mn-ea"/>
                          <a:cs typeface="+mn-cs"/>
                        </a:rPr>
                        <a:t>)</a:t>
                      </a:r>
                      <a:r>
                        <a:rPr lang="zh-TW" altLang="en-US" sz="1400" b="0" kern="1200" dirty="0">
                          <a:solidFill>
                            <a:schemeClr val="tx1"/>
                          </a:solidFill>
                          <a:latin typeface="+mn-lt"/>
                          <a:ea typeface="+mn-ea"/>
                          <a:cs typeface="+mn-cs"/>
                        </a:rPr>
                        <a:t>：</a:t>
                      </a:r>
                      <a:r>
                        <a:rPr lang="zh-TW" altLang="en-US" sz="1400" dirty="0"/>
                        <a:t>最高補助</a:t>
                      </a:r>
                      <a:r>
                        <a:rPr lang="en-US" altLang="zh-TW" sz="1400" dirty="0"/>
                        <a:t>50%</a:t>
                      </a:r>
                      <a:r>
                        <a:rPr lang="zh-TW" altLang="en-US" sz="1400" dirty="0"/>
                        <a:t>，</a:t>
                      </a:r>
                      <a:r>
                        <a:rPr lang="zh-TW" altLang="en-US" sz="1400" b="0" kern="1200" dirty="0">
                          <a:solidFill>
                            <a:schemeClr val="tx1"/>
                          </a:solidFill>
                          <a:latin typeface="+mn-lt"/>
                          <a:ea typeface="+mn-ea"/>
                          <a:cs typeface="+mn-cs"/>
                        </a:rPr>
                        <a:t>補助上限 </a:t>
                      </a:r>
                      <a:r>
                        <a:rPr lang="en-US" altLang="zh-TW" sz="1400" b="0" kern="1200" dirty="0">
                          <a:solidFill>
                            <a:schemeClr val="tx1"/>
                          </a:solidFill>
                          <a:latin typeface="+mn-lt"/>
                          <a:ea typeface="+mn-ea"/>
                          <a:cs typeface="+mn-cs"/>
                        </a:rPr>
                        <a:t>NT$</a:t>
                      </a:r>
                      <a:r>
                        <a:rPr lang="zh-TW" altLang="en-US" sz="1400" b="0" kern="1200" dirty="0">
                          <a:solidFill>
                            <a:schemeClr val="tx1"/>
                          </a:solidFill>
                          <a:latin typeface="+mn-lt"/>
                          <a:ea typeface="+mn-ea"/>
                          <a:cs typeface="+mn-cs"/>
                        </a:rPr>
                        <a:t> </a:t>
                      </a:r>
                      <a:r>
                        <a:rPr lang="en-US" altLang="zh-TW" sz="1400" b="0" kern="1200" dirty="0">
                          <a:solidFill>
                            <a:schemeClr val="tx1"/>
                          </a:solidFill>
                          <a:latin typeface="+mn-lt"/>
                          <a:ea typeface="+mn-ea"/>
                          <a:cs typeface="+mn-cs"/>
                        </a:rPr>
                        <a:t>3000</a:t>
                      </a:r>
                      <a:r>
                        <a:rPr lang="zh-TW" altLang="en-US" sz="1400" b="0" kern="1200" dirty="0">
                          <a:solidFill>
                            <a:schemeClr val="tx1"/>
                          </a:solidFill>
                          <a:latin typeface="+mn-lt"/>
                          <a:ea typeface="+mn-ea"/>
                          <a:cs typeface="+mn-cs"/>
                        </a:rPr>
                        <a:t>萬元</a:t>
                      </a:r>
                    </a:p>
                    <a:p>
                      <a:pPr marL="271463" marR="0" lvl="0" indent="-271463"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b="1" kern="1200" dirty="0">
                          <a:solidFill>
                            <a:schemeClr val="tx1"/>
                          </a:solidFill>
                          <a:latin typeface="+mn-lt"/>
                          <a:ea typeface="+mn-ea"/>
                          <a:cs typeface="+mn-cs"/>
                        </a:rPr>
                        <a:t>創新經濟晶片開發</a:t>
                      </a:r>
                      <a:r>
                        <a:rPr lang="en-US" altLang="zh-TW" sz="1200" b="0" kern="1200" dirty="0">
                          <a:solidFill>
                            <a:schemeClr val="bg1">
                              <a:lumMod val="50000"/>
                            </a:schemeClr>
                          </a:solidFill>
                          <a:latin typeface="+mn-lt"/>
                          <a:ea typeface="+mn-ea"/>
                          <a:cs typeface="+mn-cs"/>
                        </a:rPr>
                        <a:t>(</a:t>
                      </a:r>
                      <a:r>
                        <a:rPr lang="zh-TW" altLang="en-US" sz="1200" b="0" kern="1200" dirty="0">
                          <a:solidFill>
                            <a:schemeClr val="bg1">
                              <a:lumMod val="50000"/>
                            </a:schemeClr>
                          </a:solidFill>
                          <a:latin typeface="+mn-lt"/>
                          <a:ea typeface="+mn-ea"/>
                          <a:cs typeface="+mn-cs"/>
                        </a:rPr>
                        <a:t>單一申請</a:t>
                      </a:r>
                      <a:r>
                        <a:rPr lang="en-US" altLang="zh-TW" sz="1200" b="0" kern="1200" dirty="0">
                          <a:solidFill>
                            <a:schemeClr val="bg1">
                              <a:lumMod val="50000"/>
                            </a:schemeClr>
                          </a:solidFill>
                          <a:latin typeface="+mn-lt"/>
                          <a:ea typeface="+mn-ea"/>
                          <a:cs typeface="+mn-cs"/>
                        </a:rPr>
                        <a:t>)</a:t>
                      </a:r>
                      <a:r>
                        <a:rPr lang="zh-TW" altLang="en-US" sz="1400" b="0" kern="1200" dirty="0">
                          <a:solidFill>
                            <a:schemeClr val="tx1"/>
                          </a:solidFill>
                          <a:latin typeface="+mn-lt"/>
                          <a:ea typeface="+mn-ea"/>
                          <a:cs typeface="+mn-cs"/>
                        </a:rPr>
                        <a:t>：</a:t>
                      </a:r>
                      <a:r>
                        <a:rPr lang="zh-TW" altLang="en-US" sz="1400" dirty="0"/>
                        <a:t>最高補助</a:t>
                      </a:r>
                      <a:r>
                        <a:rPr lang="en-US" altLang="zh-TW" sz="1400" dirty="0"/>
                        <a:t>50%</a:t>
                      </a:r>
                      <a:r>
                        <a:rPr lang="zh-TW" altLang="en-US" sz="1400" dirty="0"/>
                        <a:t>，</a:t>
                      </a:r>
                      <a:r>
                        <a:rPr lang="zh-TW" altLang="en-US" sz="1400" b="0" kern="1200" dirty="0">
                          <a:solidFill>
                            <a:schemeClr val="tx1"/>
                          </a:solidFill>
                          <a:latin typeface="+mn-lt"/>
                          <a:ea typeface="+mn-ea"/>
                          <a:cs typeface="+mn-cs"/>
                        </a:rPr>
                        <a:t>補助上限 </a:t>
                      </a:r>
                      <a:r>
                        <a:rPr lang="en-US" altLang="zh-TW" sz="1400" b="0" kern="1200" dirty="0">
                          <a:solidFill>
                            <a:schemeClr val="tx1"/>
                          </a:solidFill>
                          <a:latin typeface="+mn-lt"/>
                          <a:ea typeface="+mn-ea"/>
                          <a:cs typeface="+mn-cs"/>
                        </a:rPr>
                        <a:t>NT$ 2 </a:t>
                      </a:r>
                      <a:r>
                        <a:rPr lang="zh-TW" altLang="en-US" sz="1400" b="0" kern="1200" dirty="0">
                          <a:solidFill>
                            <a:schemeClr val="tx1"/>
                          </a:solidFill>
                          <a:latin typeface="+mn-lt"/>
                          <a:ea typeface="+mn-ea"/>
                          <a:cs typeface="+mn-cs"/>
                        </a:rPr>
                        <a:t>億元。</a:t>
                      </a:r>
                    </a:p>
                    <a:p>
                      <a:pPr marL="271463" marR="0" lvl="0" indent="-271463"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b="1" kern="1200" dirty="0">
                          <a:solidFill>
                            <a:schemeClr val="tx1"/>
                          </a:solidFill>
                          <a:latin typeface="+mn-lt"/>
                          <a:ea typeface="+mn-ea"/>
                          <a:cs typeface="+mn-cs"/>
                        </a:rPr>
                        <a:t>信賴供應鏈晶片開發</a:t>
                      </a:r>
                      <a:r>
                        <a:rPr lang="en-US" altLang="zh-TW" sz="1200" b="0" kern="1200" dirty="0">
                          <a:solidFill>
                            <a:schemeClr val="bg1">
                              <a:lumMod val="50000"/>
                            </a:schemeClr>
                          </a:solidFill>
                          <a:latin typeface="+mn-lt"/>
                          <a:ea typeface="+mn-ea"/>
                          <a:cs typeface="+mn-cs"/>
                        </a:rPr>
                        <a:t>(</a:t>
                      </a:r>
                      <a:r>
                        <a:rPr lang="zh-TW" altLang="en-US" sz="1200" b="0" kern="1200" dirty="0">
                          <a:solidFill>
                            <a:schemeClr val="bg1">
                              <a:lumMod val="50000"/>
                            </a:schemeClr>
                          </a:solidFill>
                          <a:latin typeface="+mn-lt"/>
                          <a:ea typeface="+mn-ea"/>
                          <a:cs typeface="+mn-cs"/>
                        </a:rPr>
                        <a:t>單一申請</a:t>
                      </a:r>
                      <a:r>
                        <a:rPr lang="en-US" altLang="zh-TW" sz="1200" b="0" kern="1200" dirty="0">
                          <a:solidFill>
                            <a:schemeClr val="bg1">
                              <a:lumMod val="50000"/>
                            </a:schemeClr>
                          </a:solidFill>
                          <a:latin typeface="+mn-lt"/>
                          <a:ea typeface="+mn-ea"/>
                          <a:cs typeface="+mn-cs"/>
                        </a:rPr>
                        <a:t>)</a:t>
                      </a:r>
                      <a:r>
                        <a:rPr lang="zh-TW" altLang="en-US" sz="1400" b="0" kern="1200" dirty="0">
                          <a:solidFill>
                            <a:schemeClr val="tx1"/>
                          </a:solidFill>
                          <a:latin typeface="+mn-lt"/>
                          <a:ea typeface="+mn-ea"/>
                          <a:cs typeface="+mn-cs"/>
                        </a:rPr>
                        <a:t>：</a:t>
                      </a:r>
                      <a:r>
                        <a:rPr lang="zh-TW" altLang="en-US" sz="1400" dirty="0"/>
                        <a:t>最高補助</a:t>
                      </a:r>
                      <a:r>
                        <a:rPr lang="en-US" altLang="zh-TW" sz="1400" dirty="0"/>
                        <a:t>50%</a:t>
                      </a:r>
                      <a:r>
                        <a:rPr lang="zh-TW" altLang="en-US" sz="1400" dirty="0"/>
                        <a:t>，</a:t>
                      </a:r>
                      <a:r>
                        <a:rPr lang="zh-TW" altLang="en-US" sz="1400" b="0" kern="1200" dirty="0">
                          <a:solidFill>
                            <a:schemeClr val="tx1"/>
                          </a:solidFill>
                          <a:latin typeface="+mn-lt"/>
                          <a:ea typeface="+mn-ea"/>
                          <a:cs typeface="+mn-cs"/>
                        </a:rPr>
                        <a:t>補助上限 </a:t>
                      </a:r>
                      <a:r>
                        <a:rPr lang="en-US" altLang="zh-TW" sz="1400" b="0" kern="1200" dirty="0">
                          <a:solidFill>
                            <a:schemeClr val="tx1"/>
                          </a:solidFill>
                          <a:latin typeface="+mn-lt"/>
                          <a:ea typeface="+mn-ea"/>
                          <a:cs typeface="+mn-cs"/>
                        </a:rPr>
                        <a:t>NT$</a:t>
                      </a:r>
                      <a:r>
                        <a:rPr lang="zh-TW" altLang="en-US" sz="1400" b="0" kern="1200" dirty="0">
                          <a:solidFill>
                            <a:schemeClr val="tx1"/>
                          </a:solidFill>
                          <a:latin typeface="+mn-lt"/>
                          <a:ea typeface="+mn-ea"/>
                          <a:cs typeface="+mn-cs"/>
                        </a:rPr>
                        <a:t> </a:t>
                      </a:r>
                      <a:r>
                        <a:rPr lang="en-US" altLang="zh-TW" sz="1400" b="0" kern="1200" dirty="0">
                          <a:solidFill>
                            <a:schemeClr val="tx1"/>
                          </a:solidFill>
                          <a:latin typeface="+mn-lt"/>
                          <a:ea typeface="+mn-ea"/>
                          <a:cs typeface="+mn-cs"/>
                        </a:rPr>
                        <a:t>2 </a:t>
                      </a:r>
                      <a:r>
                        <a:rPr lang="zh-TW" altLang="en-US" sz="1400" b="0" kern="1200" dirty="0">
                          <a:solidFill>
                            <a:schemeClr val="tx1"/>
                          </a:solidFill>
                          <a:latin typeface="+mn-lt"/>
                          <a:ea typeface="+mn-ea"/>
                          <a:cs typeface="+mn-cs"/>
                        </a:rPr>
                        <a:t>億元。</a:t>
                      </a:r>
                    </a:p>
                    <a:p>
                      <a:pPr marL="271463" marR="0" lvl="0" indent="-271463"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b="1" kern="1200" dirty="0">
                          <a:solidFill>
                            <a:schemeClr val="tx1"/>
                          </a:solidFill>
                          <a:latin typeface="+mn-lt"/>
                          <a:ea typeface="+mn-ea"/>
                          <a:cs typeface="+mn-cs"/>
                        </a:rPr>
                        <a:t>利基型晶片投產</a:t>
                      </a:r>
                      <a:r>
                        <a:rPr lang="en-US" altLang="zh-TW" sz="1200" b="0" kern="1200" dirty="0">
                          <a:solidFill>
                            <a:schemeClr val="bg1">
                              <a:lumMod val="50000"/>
                            </a:schemeClr>
                          </a:solidFill>
                          <a:latin typeface="+mn-lt"/>
                          <a:ea typeface="+mn-ea"/>
                          <a:cs typeface="+mn-cs"/>
                        </a:rPr>
                        <a:t>(</a:t>
                      </a:r>
                      <a:r>
                        <a:rPr lang="zh-TW" altLang="en-US" sz="1200" b="0" kern="1200" dirty="0">
                          <a:solidFill>
                            <a:schemeClr val="bg1">
                              <a:lumMod val="50000"/>
                            </a:schemeClr>
                          </a:solidFill>
                          <a:latin typeface="+mn-lt"/>
                          <a:ea typeface="+mn-ea"/>
                          <a:cs typeface="+mn-cs"/>
                        </a:rPr>
                        <a:t>單一申請</a:t>
                      </a:r>
                      <a:r>
                        <a:rPr lang="en-US" altLang="zh-TW" sz="1200" b="0" kern="1200" dirty="0">
                          <a:solidFill>
                            <a:schemeClr val="bg1">
                              <a:lumMod val="50000"/>
                            </a:schemeClr>
                          </a:solidFill>
                          <a:latin typeface="+mn-lt"/>
                          <a:ea typeface="+mn-ea"/>
                          <a:cs typeface="+mn-cs"/>
                        </a:rPr>
                        <a:t>)</a:t>
                      </a:r>
                      <a:r>
                        <a:rPr lang="zh-TW" altLang="en-US" sz="1400" b="0" kern="1200" dirty="0">
                          <a:solidFill>
                            <a:schemeClr val="tx1"/>
                          </a:solidFill>
                          <a:latin typeface="+mn-lt"/>
                          <a:ea typeface="+mn-ea"/>
                          <a:cs typeface="+mn-cs"/>
                        </a:rPr>
                        <a:t>：</a:t>
                      </a:r>
                      <a:r>
                        <a:rPr lang="zh-TW" altLang="en-US" sz="1400" dirty="0"/>
                        <a:t>最高補助</a:t>
                      </a:r>
                      <a:r>
                        <a:rPr lang="en-US" altLang="zh-TW" sz="1400" dirty="0"/>
                        <a:t>50%</a:t>
                      </a:r>
                      <a:r>
                        <a:rPr lang="zh-TW" altLang="en-US" sz="1400" dirty="0"/>
                        <a:t>，</a:t>
                      </a:r>
                      <a:r>
                        <a:rPr lang="zh-TW" altLang="en-US" sz="1400" b="0" kern="1200" dirty="0">
                          <a:solidFill>
                            <a:schemeClr val="tx1"/>
                          </a:solidFill>
                          <a:latin typeface="+mn-lt"/>
                          <a:ea typeface="+mn-ea"/>
                          <a:cs typeface="+mn-cs"/>
                        </a:rPr>
                        <a:t>補助上限 </a:t>
                      </a:r>
                      <a:r>
                        <a:rPr lang="en-US" altLang="zh-TW" sz="1400" b="0" kern="1200" dirty="0">
                          <a:solidFill>
                            <a:schemeClr val="tx1"/>
                          </a:solidFill>
                          <a:latin typeface="+mn-lt"/>
                          <a:ea typeface="+mn-ea"/>
                          <a:cs typeface="+mn-cs"/>
                        </a:rPr>
                        <a:t>NT$ 1000 </a:t>
                      </a:r>
                      <a:r>
                        <a:rPr lang="zh-TW" altLang="en-US" sz="1400" b="0" kern="1200" dirty="0">
                          <a:solidFill>
                            <a:schemeClr val="tx1"/>
                          </a:solidFill>
                          <a:latin typeface="+mn-lt"/>
                          <a:ea typeface="+mn-ea"/>
                          <a:cs typeface="+mn-cs"/>
                        </a:rPr>
                        <a:t>萬元。</a:t>
                      </a:r>
                      <a:endParaRPr lang="en-US" sz="14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650450">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indent="0">
                        <a:buFont typeface="+mj-lt"/>
                        <a:buNone/>
                      </a:pPr>
                      <a:endParaRPr lang="en-US" altLang="zh-TW" sz="1300" b="1" dirty="0">
                        <a:solidFill>
                          <a:srgbClr val="1D72D4"/>
                        </a:solidFill>
                      </a:endParaRPr>
                    </a:p>
                    <a:p>
                      <a:pPr marL="271463" indent="-271463">
                        <a:buFont typeface="+mj-lt"/>
                        <a:buAutoNum type="arabicPeriod"/>
                      </a:pPr>
                      <a:r>
                        <a:rPr lang="zh-TW" altLang="en-US" sz="1300" b="1" dirty="0">
                          <a:solidFill>
                            <a:srgbClr val="1D72D4"/>
                          </a:solidFill>
                        </a:rPr>
                        <a:t>高值系統與核心晶片開發</a:t>
                      </a:r>
                      <a:r>
                        <a:rPr lang="zh-TW" altLang="en-US" sz="1300" dirty="0"/>
                        <a:t>：因應百工百業需求，與</a:t>
                      </a:r>
                      <a:r>
                        <a:rPr lang="en-US" altLang="zh-TW" sz="1300" dirty="0"/>
                        <a:t>IC</a:t>
                      </a:r>
                      <a:r>
                        <a:rPr lang="zh-TW" altLang="en-US" sz="1300" dirty="0"/>
                        <a:t>設計業者合作開發高值應用系統及其核心晶片。</a:t>
                      </a:r>
                    </a:p>
                    <a:p>
                      <a:pPr marL="271463" indent="-271463">
                        <a:buFont typeface="+mj-lt"/>
                        <a:buAutoNum type="arabicPeriod"/>
                      </a:pPr>
                      <a:r>
                        <a:rPr lang="zh-TW" altLang="en-US" sz="1300" b="1" kern="1200" dirty="0">
                          <a:solidFill>
                            <a:srgbClr val="1D72D4"/>
                          </a:solidFill>
                          <a:latin typeface="+mn-lt"/>
                          <a:ea typeface="+mn-ea"/>
                          <a:cs typeface="+mn-cs"/>
                        </a:rPr>
                        <a:t>結合既有晶片之高值系統開發</a:t>
                      </a:r>
                      <a:r>
                        <a:rPr lang="zh-TW" altLang="en-US" sz="1300" dirty="0"/>
                        <a:t>：因應百工百業需求，結合國內已開發晶片，透過晶片優化及軟體加值，開發高值應用系統，核心晶片需為國內設計、製造。</a:t>
                      </a:r>
                    </a:p>
                    <a:p>
                      <a:pPr marL="271463" indent="-271463">
                        <a:buFont typeface="+mj-lt"/>
                        <a:buAutoNum type="arabicPeriod"/>
                      </a:pPr>
                      <a:r>
                        <a:rPr lang="zh-TW" altLang="en-US" sz="1300" b="1" kern="1200" dirty="0">
                          <a:solidFill>
                            <a:srgbClr val="1D72D4"/>
                          </a:solidFill>
                          <a:latin typeface="+mn-lt"/>
                          <a:ea typeface="+mn-ea"/>
                          <a:cs typeface="+mn-cs"/>
                        </a:rPr>
                        <a:t>創新經濟晶片開發</a:t>
                      </a:r>
                      <a:r>
                        <a:rPr lang="zh-TW" altLang="en-US" sz="1300" dirty="0"/>
                        <a:t>：因應</a:t>
                      </a:r>
                      <a:r>
                        <a:rPr lang="zh-TW" altLang="en-US" sz="1300" b="1" dirty="0">
                          <a:solidFill>
                            <a:srgbClr val="FF0000"/>
                          </a:solidFill>
                        </a:rPr>
                        <a:t>大健康、環境永續、新農業、傳產智慧化</a:t>
                      </a:r>
                      <a:r>
                        <a:rPr lang="zh-TW" altLang="en-US" sz="1300" dirty="0"/>
                        <a:t>等百工百業需求，開發具創新價值的國產晶片。補助項目包含</a:t>
                      </a:r>
                      <a:r>
                        <a:rPr lang="zh-TW" altLang="en-US" sz="1300" b="1" dirty="0"/>
                        <a:t>光罩</a:t>
                      </a:r>
                      <a:r>
                        <a:rPr lang="en-US" altLang="zh-TW" sz="1300" b="1" dirty="0"/>
                        <a:t>(Mask)</a:t>
                      </a:r>
                      <a:r>
                        <a:rPr lang="zh-TW" altLang="en-US" sz="1300" b="1" dirty="0"/>
                        <a:t>、矽智財</a:t>
                      </a:r>
                      <a:r>
                        <a:rPr lang="en-US" altLang="zh-TW" sz="1300" b="1" dirty="0"/>
                        <a:t>(IP)</a:t>
                      </a:r>
                      <a:r>
                        <a:rPr lang="zh-TW" altLang="en-US" sz="1300" b="1" dirty="0"/>
                        <a:t>、下線</a:t>
                      </a:r>
                      <a:r>
                        <a:rPr lang="en-US" altLang="zh-TW" sz="1300" b="1" dirty="0"/>
                        <a:t>(Tape out)</a:t>
                      </a:r>
                      <a:r>
                        <a:rPr lang="zh-TW" altLang="en-US" sz="1300" b="1" dirty="0"/>
                        <a:t>、晶圓共乘</a:t>
                      </a:r>
                      <a:r>
                        <a:rPr lang="en-US" altLang="zh-TW" sz="1300" b="1" dirty="0"/>
                        <a:t>(Shuttle)</a:t>
                      </a:r>
                      <a:r>
                        <a:rPr lang="zh-TW" altLang="en-US" sz="1300" b="1" dirty="0"/>
                        <a:t>、電子設計自動化</a:t>
                      </a:r>
                      <a:r>
                        <a:rPr lang="en-US" altLang="zh-TW" sz="1300" b="1" dirty="0"/>
                        <a:t>(EDA)</a:t>
                      </a:r>
                      <a:r>
                        <a:rPr lang="zh-TW" altLang="en-US" sz="1300" dirty="0"/>
                        <a:t>等，有助於加速晶片商品化之項目為主。</a:t>
                      </a:r>
                    </a:p>
                    <a:p>
                      <a:pPr marL="271463" indent="-271463">
                        <a:buFont typeface="+mj-lt"/>
                        <a:buAutoNum type="arabicPeriod"/>
                      </a:pPr>
                      <a:r>
                        <a:rPr lang="zh-TW" altLang="en-US" sz="1300" b="1" kern="1200" dirty="0">
                          <a:solidFill>
                            <a:srgbClr val="1D72D4"/>
                          </a:solidFill>
                          <a:latin typeface="+mn-lt"/>
                          <a:ea typeface="+mn-ea"/>
                          <a:cs typeface="+mn-cs"/>
                        </a:rPr>
                        <a:t>信賴供應鏈晶片開發</a:t>
                      </a:r>
                      <a:r>
                        <a:rPr lang="zh-TW" altLang="en-US" sz="1300" dirty="0"/>
                        <a:t>：開發可在</a:t>
                      </a:r>
                      <a:r>
                        <a:rPr lang="zh-TW" altLang="en-US" sz="1300" b="1" dirty="0">
                          <a:solidFill>
                            <a:srgbClr val="FF0000"/>
                          </a:solidFill>
                        </a:rPr>
                        <a:t>軍工、安控、通訊、衛星應用</a:t>
                      </a:r>
                      <a:r>
                        <a:rPr lang="zh-TW" altLang="en-US" sz="1300" dirty="0"/>
                        <a:t>等關鍵領域，或</a:t>
                      </a:r>
                      <a:r>
                        <a:rPr lang="en-US" altLang="zh-TW" sz="1300" b="1" dirty="0">
                          <a:solidFill>
                            <a:srgbClr val="FF0000"/>
                          </a:solidFill>
                        </a:rPr>
                        <a:t>AI</a:t>
                      </a:r>
                      <a:r>
                        <a:rPr lang="zh-TW" altLang="en-US" sz="1300" b="1" dirty="0">
                          <a:solidFill>
                            <a:srgbClr val="FF0000"/>
                          </a:solidFill>
                        </a:rPr>
                        <a:t>、</a:t>
                      </a:r>
                      <a:r>
                        <a:rPr lang="en-US" altLang="zh-TW" sz="1300" b="1" dirty="0">
                          <a:solidFill>
                            <a:srgbClr val="FF0000"/>
                          </a:solidFill>
                        </a:rPr>
                        <a:t>HPC</a:t>
                      </a:r>
                      <a:r>
                        <a:rPr lang="zh-TW" altLang="en-US" sz="1300" b="1" dirty="0">
                          <a:solidFill>
                            <a:srgbClr val="FF0000"/>
                          </a:solidFill>
                        </a:rPr>
                        <a:t>、車用</a:t>
                      </a:r>
                      <a:r>
                        <a:rPr lang="zh-TW" altLang="en-US" sz="1300" dirty="0"/>
                        <a:t>等高值領域之晶片，取得領先</a:t>
                      </a:r>
                      <a:r>
                        <a:rPr lang="en-US" altLang="zh-TW" sz="1300" dirty="0"/>
                        <a:t>/</a:t>
                      </a:r>
                      <a:r>
                        <a:rPr lang="zh-TW" altLang="en-US" sz="1300" dirty="0"/>
                        <a:t>優勢地位，並獲得國際供應鏈信賴之晶片。</a:t>
                      </a:r>
                    </a:p>
                    <a:p>
                      <a:pPr marL="271463" indent="-271463">
                        <a:buFont typeface="+mj-lt"/>
                        <a:buAutoNum type="arabicPeriod"/>
                      </a:pPr>
                      <a:r>
                        <a:rPr lang="zh-TW" altLang="en-US" sz="1300" b="1" kern="1200" dirty="0">
                          <a:solidFill>
                            <a:srgbClr val="1D72D4"/>
                          </a:solidFill>
                          <a:latin typeface="+mn-lt"/>
                          <a:ea typeface="+mn-ea"/>
                          <a:cs typeface="+mn-cs"/>
                        </a:rPr>
                        <a:t>利基型晶片投產</a:t>
                      </a:r>
                      <a:r>
                        <a:rPr lang="zh-TW" altLang="en-US" sz="1300" dirty="0"/>
                        <a:t>：投入小批量或試量產且具利基市場之晶片生產，</a:t>
                      </a:r>
                      <a:r>
                        <a:rPr lang="zh-TW" altLang="en-US" sz="1300" u="sng" dirty="0"/>
                        <a:t>限</a:t>
                      </a:r>
                      <a:r>
                        <a:rPr lang="zh-TW" altLang="en-US" sz="1300" b="1" u="sng" dirty="0"/>
                        <a:t>光罩</a:t>
                      </a:r>
                      <a:r>
                        <a:rPr lang="en-US" altLang="zh-TW" sz="1300" b="1" u="sng" dirty="0"/>
                        <a:t>(Mask)</a:t>
                      </a:r>
                      <a:r>
                        <a:rPr lang="zh-TW" altLang="en-US" sz="1300" u="sng" dirty="0"/>
                        <a:t>及</a:t>
                      </a:r>
                      <a:r>
                        <a:rPr lang="zh-TW" altLang="en-US" sz="1300" b="1" u="sng" dirty="0"/>
                        <a:t>晶圓共乘</a:t>
                      </a:r>
                      <a:r>
                        <a:rPr lang="en-US" altLang="zh-TW" sz="1300" b="1" u="sng" dirty="0"/>
                        <a:t>(Shuttle)</a:t>
                      </a:r>
                      <a:r>
                        <a:rPr lang="zh-TW" altLang="en-US" sz="1300" dirty="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1008000">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177800" marR="0" lvl="0" indent="-1778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b="0" kern="1200" dirty="0">
                          <a:solidFill>
                            <a:schemeClr val="tx1"/>
                          </a:solidFill>
                          <a:latin typeface="+mn-lt"/>
                          <a:ea typeface="+mn-ea"/>
                          <a:cs typeface="+mn-cs"/>
                        </a:rPr>
                        <a:t>高值系統與系統核心晶片開發：國內系統應用業者因應百工百業需求，與國內 </a:t>
                      </a:r>
                      <a:r>
                        <a:rPr lang="en-US" altLang="zh-TW" sz="1400" b="0" kern="1200" dirty="0">
                          <a:solidFill>
                            <a:schemeClr val="tx1"/>
                          </a:solidFill>
                          <a:latin typeface="+mn-lt"/>
                          <a:ea typeface="+mn-ea"/>
                          <a:cs typeface="+mn-cs"/>
                        </a:rPr>
                        <a:t>IC</a:t>
                      </a:r>
                      <a:r>
                        <a:rPr lang="zh-TW" altLang="en-US" sz="1400" b="0" kern="1200" dirty="0">
                          <a:solidFill>
                            <a:schemeClr val="tx1"/>
                          </a:solidFill>
                          <a:latin typeface="+mn-lt"/>
                          <a:ea typeface="+mn-ea"/>
                          <a:cs typeface="+mn-cs"/>
                        </a:rPr>
                        <a:t>設計業者合作，開發具新興技術之高值化應用系統，以及系統所需之核心晶片。</a:t>
                      </a:r>
                    </a:p>
                    <a:p>
                      <a:pPr marL="177800" marR="0" lvl="0" indent="-1778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b="0" kern="1200" dirty="0">
                          <a:solidFill>
                            <a:schemeClr val="tx1"/>
                          </a:solidFill>
                          <a:latin typeface="+mn-lt"/>
                          <a:ea typeface="+mn-ea"/>
                          <a:cs typeface="+mn-cs"/>
                        </a:rPr>
                        <a:t>結合既有晶片之高值系統開發：國內系統應用業者因應百工百業需求，結合國內已開發晶片，透過晶片優化、軟體加值，開發具新興技術之高值化應用系統，系統使用之核心晶片須為國內設計、製造。</a:t>
                      </a:r>
                    </a:p>
                    <a:p>
                      <a:pPr marL="177800" marR="0" lvl="0" indent="-1778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b="0" kern="1200" dirty="0">
                          <a:solidFill>
                            <a:schemeClr val="tx1"/>
                          </a:solidFill>
                          <a:latin typeface="+mn-lt"/>
                          <a:ea typeface="+mn-ea"/>
                          <a:cs typeface="+mn-cs"/>
                        </a:rPr>
                        <a:t>創新經濟晶片開發：因應大健康、環境永續、新農業、傳產智慧化</a:t>
                      </a:r>
                      <a:r>
                        <a:rPr lang="en-US" altLang="zh-TW" sz="1400" b="0" kern="1200" dirty="0">
                          <a:solidFill>
                            <a:schemeClr val="tx1"/>
                          </a:solidFill>
                          <a:latin typeface="+mn-lt"/>
                          <a:ea typeface="+mn-ea"/>
                          <a:cs typeface="+mn-cs"/>
                        </a:rPr>
                        <a:t>…</a:t>
                      </a:r>
                      <a:r>
                        <a:rPr lang="zh-TW" altLang="en-US" sz="1400" b="0" kern="1200" dirty="0">
                          <a:solidFill>
                            <a:schemeClr val="tx1"/>
                          </a:solidFill>
                          <a:latin typeface="+mn-lt"/>
                          <a:ea typeface="+mn-ea"/>
                          <a:cs typeface="+mn-cs"/>
                        </a:rPr>
                        <a:t>等百工百業市場需求，開發出具有創新經濟價值的國產晶片。補助項目以光罩</a:t>
                      </a:r>
                      <a:r>
                        <a:rPr lang="en-US" altLang="zh-TW" sz="1400" b="0" kern="1200" dirty="0">
                          <a:solidFill>
                            <a:schemeClr val="tx1"/>
                          </a:solidFill>
                          <a:latin typeface="+mn-lt"/>
                          <a:ea typeface="+mn-ea"/>
                          <a:cs typeface="+mn-cs"/>
                        </a:rPr>
                        <a:t>(Mask)</a:t>
                      </a:r>
                      <a:r>
                        <a:rPr lang="zh-TW" altLang="en-US" sz="1400" b="0" kern="1200" dirty="0">
                          <a:solidFill>
                            <a:schemeClr val="tx1"/>
                          </a:solidFill>
                          <a:latin typeface="+mn-lt"/>
                          <a:ea typeface="+mn-ea"/>
                          <a:cs typeface="+mn-cs"/>
                        </a:rPr>
                        <a:t>、矽智財</a:t>
                      </a:r>
                      <a:r>
                        <a:rPr lang="en-US" altLang="zh-TW" sz="1400" b="0" kern="1200" dirty="0">
                          <a:solidFill>
                            <a:schemeClr val="tx1"/>
                          </a:solidFill>
                          <a:latin typeface="+mn-lt"/>
                          <a:ea typeface="+mn-ea"/>
                          <a:cs typeface="+mn-cs"/>
                        </a:rPr>
                        <a:t>(IP)</a:t>
                      </a:r>
                      <a:r>
                        <a:rPr lang="zh-TW" altLang="en-US" sz="1400" b="0" kern="1200" dirty="0">
                          <a:solidFill>
                            <a:schemeClr val="tx1"/>
                          </a:solidFill>
                          <a:latin typeface="+mn-lt"/>
                          <a:ea typeface="+mn-ea"/>
                          <a:cs typeface="+mn-cs"/>
                        </a:rPr>
                        <a:t>、下線</a:t>
                      </a:r>
                      <a:r>
                        <a:rPr lang="en-US" altLang="zh-TW" sz="1400" b="0" kern="1200" dirty="0">
                          <a:solidFill>
                            <a:schemeClr val="tx1"/>
                          </a:solidFill>
                          <a:latin typeface="+mn-lt"/>
                          <a:ea typeface="+mn-ea"/>
                          <a:cs typeface="+mn-cs"/>
                        </a:rPr>
                        <a:t>(Tape out) </a:t>
                      </a:r>
                      <a:r>
                        <a:rPr lang="zh-TW" altLang="en-US" sz="1400" b="0" kern="1200" dirty="0">
                          <a:solidFill>
                            <a:schemeClr val="tx1"/>
                          </a:solidFill>
                          <a:latin typeface="+mn-lt"/>
                          <a:ea typeface="+mn-ea"/>
                          <a:cs typeface="+mn-cs"/>
                        </a:rPr>
                        <a:t>、 晶 圓 共 乘 </a:t>
                      </a:r>
                      <a:r>
                        <a:rPr lang="en-US" altLang="zh-TW" sz="1400" b="0" kern="1200" dirty="0">
                          <a:solidFill>
                            <a:schemeClr val="tx1"/>
                          </a:solidFill>
                          <a:latin typeface="+mn-lt"/>
                          <a:ea typeface="+mn-ea"/>
                          <a:cs typeface="+mn-cs"/>
                        </a:rPr>
                        <a:t>(Shuttle) </a:t>
                      </a:r>
                      <a:r>
                        <a:rPr lang="zh-TW" altLang="en-US" sz="1400" b="0" kern="1200" dirty="0">
                          <a:solidFill>
                            <a:schemeClr val="tx1"/>
                          </a:solidFill>
                          <a:latin typeface="+mn-lt"/>
                          <a:ea typeface="+mn-ea"/>
                          <a:cs typeface="+mn-cs"/>
                        </a:rPr>
                        <a:t>、 電 子 設 計 自 動 化</a:t>
                      </a:r>
                      <a:r>
                        <a:rPr lang="en-US" altLang="zh-TW" sz="1400" b="0" kern="1200" dirty="0">
                          <a:solidFill>
                            <a:schemeClr val="tx1"/>
                          </a:solidFill>
                          <a:latin typeface="+mn-lt"/>
                          <a:ea typeface="+mn-ea"/>
                          <a:cs typeface="+mn-cs"/>
                        </a:rPr>
                        <a:t>(EDA)…</a:t>
                      </a:r>
                      <a:r>
                        <a:rPr lang="zh-TW" altLang="en-US" sz="1400" b="0" kern="1200" dirty="0">
                          <a:solidFill>
                            <a:schemeClr val="tx1"/>
                          </a:solidFill>
                          <a:latin typeface="+mn-lt"/>
                          <a:ea typeface="+mn-ea"/>
                          <a:cs typeface="+mn-cs"/>
                        </a:rPr>
                        <a:t>等有助於加速晶片商品化之項目為主。</a:t>
                      </a:r>
                    </a:p>
                    <a:p>
                      <a:pPr marL="177800" marR="0" lvl="0" indent="-1778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b="0" kern="1200" dirty="0">
                          <a:solidFill>
                            <a:schemeClr val="tx1"/>
                          </a:solidFill>
                          <a:latin typeface="+mn-lt"/>
                          <a:ea typeface="+mn-ea"/>
                          <a:cs typeface="+mn-cs"/>
                        </a:rPr>
                        <a:t>信賴供應鏈晶片開發：開發可在軍工、安控、通訊、衛星應用</a:t>
                      </a:r>
                      <a:r>
                        <a:rPr lang="en-US" altLang="zh-TW" sz="1400" b="0" kern="1200" dirty="0">
                          <a:solidFill>
                            <a:schemeClr val="tx1"/>
                          </a:solidFill>
                          <a:latin typeface="+mn-lt"/>
                          <a:ea typeface="+mn-ea"/>
                          <a:cs typeface="+mn-cs"/>
                        </a:rPr>
                        <a:t>…</a:t>
                      </a:r>
                      <a:r>
                        <a:rPr lang="zh-TW" altLang="en-US" sz="1400" b="0" kern="1200" dirty="0">
                          <a:solidFill>
                            <a:schemeClr val="tx1"/>
                          </a:solidFill>
                          <a:latin typeface="+mn-lt"/>
                          <a:ea typeface="+mn-ea"/>
                          <a:cs typeface="+mn-cs"/>
                        </a:rPr>
                        <a:t>等關鍵領域，或在 </a:t>
                      </a:r>
                      <a:r>
                        <a:rPr lang="en-US" altLang="zh-TW" sz="1400" b="0" kern="1200" dirty="0">
                          <a:solidFill>
                            <a:schemeClr val="tx1"/>
                          </a:solidFill>
                          <a:latin typeface="+mn-lt"/>
                          <a:ea typeface="+mn-ea"/>
                          <a:cs typeface="+mn-cs"/>
                        </a:rPr>
                        <a:t>AI</a:t>
                      </a:r>
                      <a:r>
                        <a:rPr lang="zh-TW" altLang="en-US" sz="1400" b="0" kern="1200" dirty="0">
                          <a:solidFill>
                            <a:schemeClr val="tx1"/>
                          </a:solidFill>
                          <a:latin typeface="+mn-lt"/>
                          <a:ea typeface="+mn-ea"/>
                          <a:cs typeface="+mn-cs"/>
                        </a:rPr>
                        <a:t>、</a:t>
                      </a:r>
                      <a:r>
                        <a:rPr lang="en-US" altLang="zh-TW" sz="1400" b="0" kern="1200" dirty="0">
                          <a:solidFill>
                            <a:schemeClr val="tx1"/>
                          </a:solidFill>
                          <a:latin typeface="+mn-lt"/>
                          <a:ea typeface="+mn-ea"/>
                          <a:cs typeface="+mn-cs"/>
                        </a:rPr>
                        <a:t>HPC</a:t>
                      </a:r>
                      <a:r>
                        <a:rPr lang="zh-TW" altLang="en-US" sz="1400" b="0" kern="1200" dirty="0">
                          <a:solidFill>
                            <a:schemeClr val="tx1"/>
                          </a:solidFill>
                          <a:latin typeface="+mn-lt"/>
                          <a:ea typeface="+mn-ea"/>
                          <a:cs typeface="+mn-cs"/>
                        </a:rPr>
                        <a:t>、車用</a:t>
                      </a:r>
                      <a:r>
                        <a:rPr lang="en-US" altLang="zh-TW" sz="1400" b="0" kern="1200" dirty="0">
                          <a:solidFill>
                            <a:schemeClr val="tx1"/>
                          </a:solidFill>
                          <a:latin typeface="+mn-lt"/>
                          <a:ea typeface="+mn-ea"/>
                          <a:cs typeface="+mn-cs"/>
                        </a:rPr>
                        <a:t>…</a:t>
                      </a:r>
                      <a:r>
                        <a:rPr lang="zh-TW" altLang="en-US" sz="1400" b="0" kern="1200" dirty="0">
                          <a:solidFill>
                            <a:schemeClr val="tx1"/>
                          </a:solidFill>
                          <a:latin typeface="+mn-lt"/>
                          <a:ea typeface="+mn-ea"/>
                          <a:cs typeface="+mn-cs"/>
                        </a:rPr>
                        <a:t>等高值化領域取得領先</a:t>
                      </a:r>
                      <a:r>
                        <a:rPr lang="en-US" altLang="zh-TW" sz="1400" b="0" kern="1200" dirty="0">
                          <a:solidFill>
                            <a:schemeClr val="tx1"/>
                          </a:solidFill>
                          <a:latin typeface="+mn-lt"/>
                          <a:ea typeface="+mn-ea"/>
                          <a:cs typeface="+mn-cs"/>
                        </a:rPr>
                        <a:t>/</a:t>
                      </a:r>
                      <a:r>
                        <a:rPr lang="zh-TW" altLang="en-US" sz="1400" b="0" kern="1200" dirty="0">
                          <a:solidFill>
                            <a:schemeClr val="tx1"/>
                          </a:solidFill>
                          <a:latin typeface="+mn-lt"/>
                          <a:ea typeface="+mn-ea"/>
                          <a:cs typeface="+mn-cs"/>
                        </a:rPr>
                        <a:t>優勢地位，並獲國際供應鏈信賴之晶片。補助項目以光罩</a:t>
                      </a:r>
                      <a:r>
                        <a:rPr lang="en-US" altLang="zh-TW" sz="1400" b="0" kern="1200" dirty="0">
                          <a:solidFill>
                            <a:schemeClr val="tx1"/>
                          </a:solidFill>
                          <a:latin typeface="+mn-lt"/>
                          <a:ea typeface="+mn-ea"/>
                          <a:cs typeface="+mn-cs"/>
                        </a:rPr>
                        <a:t>(Mask)</a:t>
                      </a:r>
                      <a:r>
                        <a:rPr lang="zh-TW" altLang="en-US" sz="1400" b="0" kern="1200" dirty="0">
                          <a:solidFill>
                            <a:schemeClr val="tx1"/>
                          </a:solidFill>
                          <a:latin typeface="+mn-lt"/>
                          <a:ea typeface="+mn-ea"/>
                          <a:cs typeface="+mn-cs"/>
                        </a:rPr>
                        <a:t>、矽智財</a:t>
                      </a:r>
                      <a:r>
                        <a:rPr lang="en-US" altLang="zh-TW" sz="1400" b="0" kern="1200" dirty="0">
                          <a:solidFill>
                            <a:schemeClr val="tx1"/>
                          </a:solidFill>
                          <a:latin typeface="+mn-lt"/>
                          <a:ea typeface="+mn-ea"/>
                          <a:cs typeface="+mn-cs"/>
                        </a:rPr>
                        <a:t>(IP)</a:t>
                      </a:r>
                      <a:r>
                        <a:rPr lang="zh-TW" altLang="en-US" sz="1400" b="0" kern="1200" dirty="0">
                          <a:solidFill>
                            <a:schemeClr val="tx1"/>
                          </a:solidFill>
                          <a:latin typeface="+mn-lt"/>
                          <a:ea typeface="+mn-ea"/>
                          <a:cs typeface="+mn-cs"/>
                        </a:rPr>
                        <a:t>、下線</a:t>
                      </a:r>
                      <a:r>
                        <a:rPr lang="en-US" altLang="zh-TW" sz="1400" b="0" kern="1200" dirty="0">
                          <a:solidFill>
                            <a:schemeClr val="tx1"/>
                          </a:solidFill>
                          <a:latin typeface="+mn-lt"/>
                          <a:ea typeface="+mn-ea"/>
                          <a:cs typeface="+mn-cs"/>
                        </a:rPr>
                        <a:t>(Tape out)</a:t>
                      </a:r>
                      <a:r>
                        <a:rPr lang="zh-TW" altLang="en-US" sz="1400" b="0" kern="1200" dirty="0">
                          <a:solidFill>
                            <a:schemeClr val="tx1"/>
                          </a:solidFill>
                          <a:latin typeface="+mn-lt"/>
                          <a:ea typeface="+mn-ea"/>
                          <a:cs typeface="+mn-cs"/>
                        </a:rPr>
                        <a:t>、晶圓共乘</a:t>
                      </a:r>
                      <a:r>
                        <a:rPr lang="en-US" altLang="zh-TW" sz="1400" b="0" kern="1200" dirty="0">
                          <a:solidFill>
                            <a:schemeClr val="tx1"/>
                          </a:solidFill>
                          <a:latin typeface="+mn-lt"/>
                          <a:ea typeface="+mn-ea"/>
                          <a:cs typeface="+mn-cs"/>
                        </a:rPr>
                        <a:t>(Shuttle)</a:t>
                      </a:r>
                      <a:r>
                        <a:rPr lang="zh-TW" altLang="en-US" sz="1400" b="0" kern="1200" dirty="0">
                          <a:solidFill>
                            <a:schemeClr val="tx1"/>
                          </a:solidFill>
                          <a:latin typeface="+mn-lt"/>
                          <a:ea typeface="+mn-ea"/>
                          <a:cs typeface="+mn-cs"/>
                        </a:rPr>
                        <a:t>、電子設計自動化</a:t>
                      </a:r>
                      <a:r>
                        <a:rPr lang="en-US" altLang="zh-TW" sz="1400" b="0" kern="1200" dirty="0">
                          <a:solidFill>
                            <a:schemeClr val="tx1"/>
                          </a:solidFill>
                          <a:latin typeface="+mn-lt"/>
                          <a:ea typeface="+mn-ea"/>
                          <a:cs typeface="+mn-cs"/>
                        </a:rPr>
                        <a:t>(EDA)…</a:t>
                      </a:r>
                      <a:r>
                        <a:rPr lang="zh-TW" altLang="en-US" sz="1400" b="0" kern="1200" dirty="0">
                          <a:solidFill>
                            <a:schemeClr val="tx1"/>
                          </a:solidFill>
                          <a:latin typeface="+mn-lt"/>
                          <a:ea typeface="+mn-ea"/>
                          <a:cs typeface="+mn-cs"/>
                        </a:rPr>
                        <a:t>等有助於加速晶片商品化之項目為主。補助上限為新臺幣 </a:t>
                      </a:r>
                      <a:r>
                        <a:rPr lang="en-US" altLang="zh-TW" sz="1400" b="0" kern="1200" dirty="0">
                          <a:solidFill>
                            <a:schemeClr val="tx1"/>
                          </a:solidFill>
                          <a:latin typeface="+mn-lt"/>
                          <a:ea typeface="+mn-ea"/>
                          <a:cs typeface="+mn-cs"/>
                        </a:rPr>
                        <a:t>2 </a:t>
                      </a:r>
                      <a:r>
                        <a:rPr lang="zh-TW" altLang="en-US" sz="1400" b="0" kern="1200" dirty="0">
                          <a:solidFill>
                            <a:schemeClr val="tx1"/>
                          </a:solidFill>
                          <a:latin typeface="+mn-lt"/>
                          <a:ea typeface="+mn-ea"/>
                          <a:cs typeface="+mn-cs"/>
                        </a:rPr>
                        <a:t>億元。</a:t>
                      </a:r>
                    </a:p>
                    <a:p>
                      <a:pPr marL="177800" marR="0" lvl="0" indent="-1778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b="0" kern="1200" dirty="0">
                          <a:solidFill>
                            <a:schemeClr val="tx1"/>
                          </a:solidFill>
                          <a:latin typeface="+mn-lt"/>
                          <a:ea typeface="+mn-ea"/>
                          <a:cs typeface="+mn-cs"/>
                        </a:rPr>
                        <a:t>利基型晶片投產：投入小批量或試量產且具利基市場之晶片投產。補助項目僅限光罩</a:t>
                      </a:r>
                      <a:r>
                        <a:rPr lang="en-US" altLang="zh-TW" sz="1400" b="0" kern="1200" dirty="0">
                          <a:solidFill>
                            <a:schemeClr val="tx1"/>
                          </a:solidFill>
                          <a:latin typeface="+mn-lt"/>
                          <a:ea typeface="+mn-ea"/>
                          <a:cs typeface="+mn-cs"/>
                        </a:rPr>
                        <a:t>(Mask)</a:t>
                      </a:r>
                      <a:r>
                        <a:rPr lang="zh-TW" altLang="en-US" sz="1400" b="0" kern="1200" dirty="0">
                          <a:solidFill>
                            <a:schemeClr val="tx1"/>
                          </a:solidFill>
                          <a:latin typeface="+mn-lt"/>
                          <a:ea typeface="+mn-ea"/>
                          <a:cs typeface="+mn-cs"/>
                        </a:rPr>
                        <a:t>及晶圓共乘</a:t>
                      </a:r>
                      <a:r>
                        <a:rPr lang="en-US" altLang="zh-TW" sz="1400" b="0" kern="1200" dirty="0">
                          <a:solidFill>
                            <a:schemeClr val="tx1"/>
                          </a:solidFill>
                          <a:latin typeface="+mn-lt"/>
                          <a:ea typeface="+mn-ea"/>
                          <a:cs typeface="+mn-cs"/>
                        </a:rPr>
                        <a:t>(Shuttle)</a:t>
                      </a:r>
                      <a:r>
                        <a:rPr lang="zh-TW" altLang="en-US" sz="1400" b="0" kern="1200" dirty="0">
                          <a:solidFill>
                            <a:schemeClr val="tx1"/>
                          </a:solidFill>
                          <a:latin typeface="+mn-lt"/>
                          <a:ea typeface="+mn-ea"/>
                          <a:cs typeface="+mn-cs"/>
                        </a:rPr>
                        <a:t>。</a:t>
                      </a:r>
                      <a:endParaRPr lang="en-US" altLang="zh-TW" sz="14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nvGraphicFramePr>
        <p:xfrm>
          <a:off x="10477297" y="323818"/>
          <a:ext cx="1574359" cy="3138416"/>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altLang="zh-TW" sz="1050" b="1" dirty="0">
                          <a:solidFill>
                            <a:schemeClr val="bg1">
                              <a:lumMod val="50000"/>
                            </a:schemeClr>
                          </a:solidFill>
                        </a:rPr>
                        <a:t>12/30 ~ </a:t>
                      </a:r>
                      <a:r>
                        <a:rPr lang="en-US" altLang="zh-TW" sz="1050" b="1" dirty="0">
                          <a:solidFill>
                            <a:srgbClr val="FF0000"/>
                          </a:solidFill>
                        </a:rPr>
                        <a:t>2025/3/31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即日起 </a:t>
                      </a:r>
                      <a:r>
                        <a:rPr lang="en-US" altLang="zh-TW" sz="1050" dirty="0"/>
                        <a:t>(2</a:t>
                      </a:r>
                      <a:r>
                        <a:rPr lang="zh-TW" altLang="en-US" sz="1050" dirty="0"/>
                        <a:t>個月</a:t>
                      </a:r>
                      <a:r>
                        <a:rPr lang="en-US" altLang="zh-TW" sz="1050" dirty="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經濟部 產發署</a:t>
                      </a:r>
                      <a:endParaRPr lang="en-US" altLang="zh-TW" sz="1050" dirty="0"/>
                    </a:p>
                    <a:p>
                      <a:pPr algn="ctr"/>
                      <a:r>
                        <a:rPr lang="en-US" altLang="zh-TW" sz="1000" dirty="0"/>
                        <a:t>TIIP</a:t>
                      </a:r>
                      <a:r>
                        <a:rPr lang="zh-TW" altLang="en-US" sz="1000" dirty="0"/>
                        <a:t> 產業升級創新平台</a:t>
                      </a:r>
                      <a:endParaRPr lang="en-US" sz="10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dirty="0">
                          <a:hlinkClick r:id="rId3"/>
                        </a:rPr>
                        <a:t>公告網頁</a:t>
                      </a:r>
                      <a:endParaRPr lang="en-US" altLang="zh-TW" sz="1050" dirty="0"/>
                    </a:p>
                    <a:p>
                      <a:pPr algn="ctr"/>
                      <a:r>
                        <a:rPr lang="zh-TW" altLang="en-US" sz="1050" dirty="0">
                          <a:hlinkClick r:id="rId4"/>
                        </a:rPr>
                        <a:t>申請須知</a:t>
                      </a:r>
                      <a:r>
                        <a:rPr lang="en-US" altLang="zh-TW" sz="1050" dirty="0">
                          <a:hlinkClick r:id="rId4"/>
                        </a:rPr>
                        <a:t>(113/12)</a:t>
                      </a:r>
                      <a:endParaRPr lang="en-US" altLang="zh-TW" sz="1050" dirty="0"/>
                    </a:p>
                    <a:p>
                      <a:pPr algn="ctr"/>
                      <a:r>
                        <a:rPr lang="en-US" sz="1050" dirty="0">
                          <a:hlinkClick r:id="rId5"/>
                        </a:rPr>
                        <a:t>1/14</a:t>
                      </a:r>
                      <a:r>
                        <a:rPr lang="zh-TW" altLang="en-US" sz="1050" dirty="0">
                          <a:hlinkClick r:id="rId5"/>
                        </a:rPr>
                        <a:t> 北區說明會</a:t>
                      </a:r>
                      <a:endParaRPr lang="en-US" altLang="zh-TW" sz="1050" dirty="0"/>
                    </a:p>
                    <a:p>
                      <a:pPr algn="ctr"/>
                      <a:r>
                        <a:rPr lang="en-US" sz="1050" dirty="0">
                          <a:hlinkClick r:id="rId6"/>
                        </a:rPr>
                        <a:t>1/15</a:t>
                      </a:r>
                      <a:r>
                        <a:rPr lang="zh-TW" altLang="en-US" sz="1050" dirty="0">
                          <a:hlinkClick r:id="rId6"/>
                        </a:rPr>
                        <a:t> 南區說明會</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p:txBody>
          <a:bodyPr/>
          <a:lstStyle/>
          <a:p>
            <a:r>
              <a:rPr lang="en-US" altLang="zh-TW" dirty="0"/>
              <a:t>TIIP</a:t>
            </a:r>
            <a:r>
              <a:rPr lang="zh-TW" altLang="en-US" sz="2000" dirty="0"/>
              <a:t> 主題式研發計畫</a:t>
            </a:r>
            <a:r>
              <a:rPr lang="en-US" altLang="zh-TW" sz="2000" dirty="0"/>
              <a:t>-</a:t>
            </a:r>
            <a:r>
              <a:rPr lang="zh-TW" altLang="en-US" sz="2000" dirty="0"/>
              <a:t>驅動</a:t>
            </a:r>
            <a:r>
              <a:rPr lang="zh-TW" altLang="en-US" dirty="0"/>
              <a:t>國內</a:t>
            </a:r>
            <a:r>
              <a:rPr lang="en-US" altLang="zh-TW" dirty="0"/>
              <a:t>IC</a:t>
            </a:r>
            <a:r>
              <a:rPr lang="zh-TW" altLang="en-US" dirty="0"/>
              <a:t>設計業者先進發展補助</a:t>
            </a:r>
            <a:r>
              <a:rPr lang="zh-TW" altLang="en-US" sz="2000" dirty="0"/>
              <a:t>計畫</a:t>
            </a:r>
            <a:endParaRPr 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 name="TextBox 5">
            <a:hlinkClick r:id="rId7" action="ppaction://hlinksldjump"/>
            <a:extLst>
              <a:ext uri="{FF2B5EF4-FFF2-40B4-BE49-F238E27FC236}">
                <a16:creationId xmlns:a16="http://schemas.microsoft.com/office/drawing/2014/main" id="{67286A18-F1AA-0BF5-40CE-3B861C76A00C}"/>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7" name="TextBox 6">
            <a:hlinkClick r:id="rId8" action="ppaction://hlinksldjump"/>
            <a:extLst>
              <a:ext uri="{FF2B5EF4-FFF2-40B4-BE49-F238E27FC236}">
                <a16:creationId xmlns:a16="http://schemas.microsoft.com/office/drawing/2014/main" id="{4EC09AB8-EF7F-BEDB-A908-641BABC90114}"/>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9" name="TextBox 8">
            <a:hlinkClick r:id="rId9" action="ppaction://hlinksldjump"/>
            <a:extLst>
              <a:ext uri="{FF2B5EF4-FFF2-40B4-BE49-F238E27FC236}">
                <a16:creationId xmlns:a16="http://schemas.microsoft.com/office/drawing/2014/main" id="{A63740F2-D193-0257-E968-01FDC78E1CC3}"/>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1366921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7" name="Table 4">
            <a:extLst>
              <a:ext uri="{FF2B5EF4-FFF2-40B4-BE49-F238E27FC236}">
                <a16:creationId xmlns:a16="http://schemas.microsoft.com/office/drawing/2014/main" id="{FA9531E9-412B-4711-82E0-B0299A88193A}"/>
              </a:ext>
            </a:extLst>
          </p:cNvPr>
          <p:cNvGraphicFramePr>
            <a:graphicFrameLocks noGrp="1"/>
          </p:cNvGraphicFramePr>
          <p:nvPr/>
        </p:nvGraphicFramePr>
        <p:xfrm>
          <a:off x="609599" y="1447132"/>
          <a:ext cx="9867698" cy="4772907"/>
        </p:xfrm>
        <a:graphic>
          <a:graphicData uri="http://schemas.openxmlformats.org/drawingml/2006/table">
            <a:tbl>
              <a:tblPr firstRow="1" bandRow="1">
                <a:tableStyleId>{5940675A-B579-460E-94D1-54222C63F5DA}</a:tableStyleId>
              </a:tblPr>
              <a:tblGrid>
                <a:gridCol w="2040468">
                  <a:extLst>
                    <a:ext uri="{9D8B030D-6E8A-4147-A177-3AD203B41FA5}">
                      <a16:colId xmlns:a16="http://schemas.microsoft.com/office/drawing/2014/main" val="270881897"/>
                    </a:ext>
                  </a:extLst>
                </a:gridCol>
                <a:gridCol w="7827230">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mn-lt"/>
                          <a:ea typeface="Microsoft JhengHei" panose="020B0604030504040204" pitchFamily="34" charset="-120"/>
                        </a:rPr>
                        <a:t>國內</a:t>
                      </a:r>
                      <a:r>
                        <a:rPr lang="zh-TW" altLang="en-US" sz="1800" b="1" kern="1200" dirty="0">
                          <a:solidFill>
                            <a:schemeClr val="accent1"/>
                          </a:solidFill>
                          <a:latin typeface="+mn-lt"/>
                          <a:ea typeface="Microsoft JhengHei" panose="020B0604030504040204" pitchFamily="34" charset="-120"/>
                          <a:cs typeface="+mn-cs"/>
                        </a:rPr>
                        <a:t>機械設備製造</a:t>
                      </a:r>
                      <a:r>
                        <a:rPr lang="zh-TW" altLang="en-US" sz="1800" kern="1200" dirty="0">
                          <a:solidFill>
                            <a:schemeClr val="tx1"/>
                          </a:solidFill>
                          <a:latin typeface="+mn-lt"/>
                          <a:ea typeface="Microsoft JhengHei" panose="020B0604030504040204" pitchFamily="34" charset="-120"/>
                          <a:cs typeface="+mn-cs"/>
                        </a:rPr>
                        <a:t>廠商</a:t>
                      </a:r>
                      <a:r>
                        <a:rPr lang="zh-TW" altLang="en-US" dirty="0">
                          <a:latin typeface="+mn-lt"/>
                          <a:ea typeface="Microsoft JhengHei" panose="020B0604030504040204" pitchFamily="34" charset="-120"/>
                        </a:rPr>
                        <a:t>單獨</a:t>
                      </a:r>
                      <a:r>
                        <a:rPr lang="zh-TW" altLang="en-US" sz="1800" kern="1200" dirty="0">
                          <a:solidFill>
                            <a:schemeClr val="tx1"/>
                          </a:solidFill>
                          <a:latin typeface="+mn-lt"/>
                          <a:ea typeface="Microsoft JhengHei" panose="020B0604030504040204" pitchFamily="34" charset="-120"/>
                          <a:cs typeface="+mn-cs"/>
                        </a:rPr>
                        <a:t> </a:t>
                      </a:r>
                      <a:r>
                        <a:rPr lang="zh-TW" altLang="en-US" sz="1250" kern="1200" dirty="0">
                          <a:solidFill>
                            <a:schemeClr val="bg1">
                              <a:lumMod val="50000"/>
                            </a:schemeClr>
                          </a:solidFill>
                          <a:latin typeface="+mn-lt"/>
                          <a:ea typeface="Microsoft JhengHei" panose="020B0604030504040204" pitchFamily="34" charset="-120"/>
                          <a:cs typeface="+mn-cs"/>
                        </a:rPr>
                        <a:t>或 </a:t>
                      </a:r>
                      <a:r>
                        <a:rPr lang="zh-TW" altLang="en-US" sz="1800" kern="1200" dirty="0">
                          <a:solidFill>
                            <a:schemeClr val="tx1"/>
                          </a:solidFill>
                          <a:latin typeface="+mn-lt"/>
                          <a:ea typeface="Microsoft JhengHei" panose="020B0604030504040204" pitchFamily="34" charset="-120"/>
                          <a:cs typeface="+mn-cs"/>
                        </a:rPr>
                        <a:t>聯合國內</a:t>
                      </a:r>
                      <a:r>
                        <a:rPr lang="zh-TW" altLang="en-US" sz="1800" b="1" kern="1200" dirty="0">
                          <a:solidFill>
                            <a:schemeClr val="accent1"/>
                          </a:solidFill>
                          <a:latin typeface="+mn-lt"/>
                          <a:ea typeface="Microsoft JhengHei" panose="020B0604030504040204" pitchFamily="34" charset="-120"/>
                          <a:cs typeface="+mn-cs"/>
                        </a:rPr>
                        <a:t>產製控制器廠</a:t>
                      </a:r>
                      <a:r>
                        <a:rPr lang="zh-TW" altLang="en-US" sz="1800" kern="1200" dirty="0">
                          <a:solidFill>
                            <a:schemeClr val="tx1"/>
                          </a:solidFill>
                          <a:latin typeface="+mn-lt"/>
                          <a:ea typeface="Microsoft JhengHei" panose="020B0604030504040204" pitchFamily="34" charset="-120"/>
                          <a:cs typeface="+mn-cs"/>
                        </a:rPr>
                        <a:t>、</a:t>
                      </a:r>
                      <a:r>
                        <a:rPr lang="zh-TW" altLang="en-US" sz="1800" b="1" kern="1200" dirty="0">
                          <a:solidFill>
                            <a:schemeClr val="accent1"/>
                          </a:solidFill>
                          <a:latin typeface="+mn-lt"/>
                          <a:ea typeface="Microsoft JhengHei" panose="020B0604030504040204" pitchFamily="34" charset="-120"/>
                          <a:cs typeface="+mn-cs"/>
                        </a:rPr>
                        <a:t>終端應用廠</a:t>
                      </a:r>
                      <a:r>
                        <a:rPr lang="zh-TW" altLang="en-US" dirty="0">
                          <a:latin typeface="+mn-lt"/>
                          <a:ea typeface="Microsoft JhengHei" panose="020B0604030504040204" pitchFamily="34" charset="-120"/>
                        </a:rPr>
                        <a:t>提出申請</a:t>
                      </a:r>
                      <a:endParaRPr lang="en-US" altLang="zh-TW" dirty="0">
                        <a:latin typeface="+mn-lt"/>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50" b="0" i="0" u="none" strike="noStrike" kern="1200" cap="none" spc="0" normalizeH="0" baseline="0" noProof="0" dirty="0">
                          <a:ln>
                            <a:noFill/>
                          </a:ln>
                          <a:solidFill>
                            <a:srgbClr val="FFFFFF">
                              <a:lumMod val="50000"/>
                            </a:srgbClr>
                          </a:solidFill>
                          <a:effectLst/>
                          <a:uLnTx/>
                          <a:uFillTx/>
                          <a:latin typeface="+mn-lt"/>
                          <a:ea typeface="Microsoft JhengHei" panose="020B0604030504040204" pitchFamily="34" charset="-120"/>
                          <a:cs typeface="+mn-cs"/>
                        </a:rPr>
                        <a:t>依法設立之公司、非陸資、非外國分公司、淨值為正</a:t>
                      </a:r>
                      <a:endParaRPr lang="en-US" altLang="zh-TW" dirty="0">
                        <a:latin typeface="+mn-lt"/>
                        <a:ea typeface="Microsoft JhengHei" panose="020B0604030504040204" pitchFamily="34" charset="-12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800" dirty="0">
                          <a:latin typeface="+mn-lt"/>
                          <a:ea typeface="Microsoft JhengHei" panose="020B0604030504040204" pitchFamily="34" charset="-120"/>
                        </a:rPr>
                        <a:t>最高補助</a:t>
                      </a:r>
                      <a:r>
                        <a:rPr lang="en-US" altLang="zh-TW" sz="1800" dirty="0">
                          <a:latin typeface="+mn-lt"/>
                          <a:ea typeface="Microsoft JhengHei" panose="020B0604030504040204" pitchFamily="34" charset="-120"/>
                        </a:rPr>
                        <a:t>50%</a:t>
                      </a:r>
                      <a:r>
                        <a:rPr lang="zh-TW" altLang="en-US" sz="1800" dirty="0">
                          <a:latin typeface="+mn-lt"/>
                          <a:ea typeface="Microsoft JhengHei" panose="020B0604030504040204" pitchFamily="34" charset="-120"/>
                        </a:rPr>
                        <a:t>，</a:t>
                      </a:r>
                      <a:r>
                        <a:rPr lang="en-US" altLang="zh-TW" sz="1800" dirty="0">
                          <a:latin typeface="+mn-lt"/>
                          <a:ea typeface="Microsoft JhengHei" panose="020B0604030504040204" pitchFamily="34" charset="-120"/>
                        </a:rPr>
                        <a:t>NT$</a:t>
                      </a:r>
                      <a:r>
                        <a:rPr lang="en-US" altLang="zh-TW" sz="1800" kern="1200" dirty="0">
                          <a:solidFill>
                            <a:schemeClr val="tx1"/>
                          </a:solidFill>
                          <a:latin typeface="+mn-lt"/>
                          <a:ea typeface="Microsoft JhengHei" panose="020B0604030504040204" pitchFamily="34" charset="-120"/>
                          <a:cs typeface="+mn-cs"/>
                        </a:rPr>
                        <a:t>3,000 </a:t>
                      </a:r>
                      <a:r>
                        <a:rPr lang="zh-TW" altLang="en-US" sz="1800" kern="1200" dirty="0">
                          <a:solidFill>
                            <a:schemeClr val="tx1"/>
                          </a:solidFill>
                          <a:latin typeface="+mn-lt"/>
                          <a:ea typeface="Microsoft JhengHei" panose="020B0604030504040204" pitchFamily="34" charset="-120"/>
                          <a:cs typeface="+mn-cs"/>
                        </a:rPr>
                        <a:t>萬元為上限 </a:t>
                      </a:r>
                      <a:r>
                        <a:rPr lang="en-US" altLang="zh-TW" sz="1250" kern="1200" dirty="0">
                          <a:solidFill>
                            <a:schemeClr val="bg1">
                              <a:lumMod val="50000"/>
                            </a:schemeClr>
                          </a:solidFill>
                          <a:latin typeface="+mn-lt"/>
                          <a:ea typeface="Microsoft JhengHei" panose="020B0604030504040204" pitchFamily="34" charset="-120"/>
                          <a:cs typeface="+mn-cs"/>
                        </a:rPr>
                        <a:t>(</a:t>
                      </a:r>
                      <a:r>
                        <a:rPr lang="zh-TW" altLang="en-US" sz="1250" kern="1200" dirty="0">
                          <a:solidFill>
                            <a:schemeClr val="bg1">
                              <a:lumMod val="50000"/>
                            </a:schemeClr>
                          </a:solidFill>
                          <a:latin typeface="+mn-lt"/>
                          <a:ea typeface="Microsoft JhengHei" panose="020B0604030504040204" pitchFamily="34" charset="-120"/>
                          <a:cs typeface="+mn-cs"/>
                        </a:rPr>
                        <a:t>計畫期程</a:t>
                      </a:r>
                      <a:r>
                        <a:rPr lang="en-US" altLang="zh-TW" sz="1250" kern="1200" dirty="0">
                          <a:solidFill>
                            <a:schemeClr val="bg1">
                              <a:lumMod val="50000"/>
                            </a:schemeClr>
                          </a:solidFill>
                          <a:latin typeface="+mn-lt"/>
                          <a:ea typeface="Microsoft JhengHei" panose="020B0604030504040204" pitchFamily="34" charset="-120"/>
                          <a:cs typeface="+mn-cs"/>
                        </a:rPr>
                        <a:t>:</a:t>
                      </a:r>
                      <a:r>
                        <a:rPr lang="zh-TW" altLang="en-US" sz="1250" kern="1200" dirty="0">
                          <a:solidFill>
                            <a:schemeClr val="bg1">
                              <a:lumMod val="50000"/>
                            </a:schemeClr>
                          </a:solidFill>
                          <a:latin typeface="+mn-lt"/>
                          <a:ea typeface="Microsoft JhengHei" panose="020B0604030504040204" pitchFamily="34" charset="-120"/>
                          <a:cs typeface="+mn-cs"/>
                        </a:rPr>
                        <a:t> </a:t>
                      </a:r>
                      <a:r>
                        <a:rPr lang="en-US" altLang="zh-TW" sz="1250" kern="1200" dirty="0">
                          <a:solidFill>
                            <a:schemeClr val="bg1">
                              <a:lumMod val="50000"/>
                            </a:schemeClr>
                          </a:solidFill>
                          <a:latin typeface="+mn-lt"/>
                          <a:ea typeface="Microsoft JhengHei" panose="020B0604030504040204" pitchFamily="34" charset="-120"/>
                          <a:cs typeface="+mn-cs"/>
                        </a:rPr>
                        <a:t>24</a:t>
                      </a:r>
                      <a:r>
                        <a:rPr lang="zh-TW" altLang="en-US" sz="1250" kern="1200" dirty="0">
                          <a:solidFill>
                            <a:schemeClr val="bg1">
                              <a:lumMod val="50000"/>
                            </a:schemeClr>
                          </a:solidFill>
                          <a:latin typeface="+mn-lt"/>
                          <a:ea typeface="Microsoft JhengHei" panose="020B0604030504040204" pitchFamily="34" charset="-120"/>
                          <a:cs typeface="+mn-cs"/>
                        </a:rPr>
                        <a:t>個月內</a:t>
                      </a:r>
                      <a:r>
                        <a:rPr lang="en-US" altLang="zh-TW" sz="1250" kern="1200" dirty="0">
                          <a:solidFill>
                            <a:schemeClr val="bg1">
                              <a:lumMod val="50000"/>
                            </a:schemeClr>
                          </a:solidFill>
                          <a:latin typeface="+mn-lt"/>
                          <a:ea typeface="Microsoft JhengHei" panose="020B0604030504040204" pitchFamily="34" charset="-120"/>
                          <a:cs typeface="+mn-cs"/>
                        </a:rPr>
                        <a:t>)</a:t>
                      </a:r>
                      <a:endParaRPr lang="zh-TW" altLang="en-US" sz="1250" kern="1200" dirty="0">
                        <a:solidFill>
                          <a:schemeClr val="bg1">
                            <a:lumMod val="50000"/>
                          </a:schemeClr>
                        </a:solidFill>
                        <a:latin typeface="+mn-lt"/>
                        <a:ea typeface="Microsoft JhengHei" panose="020B0604030504040204" pitchFamily="34" charset="-120"/>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zh-TW" altLang="en-US" sz="1600" dirty="0"/>
                        <a:t>智慧機械</a:t>
                      </a:r>
                      <a:r>
                        <a:rPr lang="en-US" altLang="zh-TW" sz="1600" dirty="0"/>
                        <a:t>(</a:t>
                      </a:r>
                      <a:r>
                        <a:rPr lang="zh-TW" altLang="en-US" sz="1600" dirty="0"/>
                        <a:t>含工具機</a:t>
                      </a:r>
                      <a:r>
                        <a:rPr lang="en-US" altLang="zh-TW" sz="1600" dirty="0"/>
                        <a:t>)</a:t>
                      </a:r>
                      <a:r>
                        <a:rPr lang="zh-TW" altLang="en-US" sz="1600" dirty="0"/>
                        <a:t>開發與國產控制器導入應用</a:t>
                      </a:r>
                      <a:endParaRPr lang="en-US" altLang="zh-TW" sz="1600" dirty="0"/>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zh-TW" altLang="en-US" sz="1600" dirty="0"/>
                        <a:t>終端場域落地驗證及銷售至國際供應鏈廠商</a:t>
                      </a:r>
                      <a:endParaRPr lang="en-US" altLang="zh-TW" sz="1600" dirty="0">
                        <a:latin typeface="+mn-lt"/>
                        <a:ea typeface="Microsoft JhengHei" panose="020B0604030504040204" pitchFamily="34" charset="-12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buFont typeface="Arial" panose="020B0604020202020204" pitchFamily="34" charset="0"/>
                        <a:buChar char="•"/>
                      </a:pPr>
                      <a:r>
                        <a:rPr lang="zh-TW" altLang="en-US" sz="1400" kern="1200" dirty="0">
                          <a:solidFill>
                            <a:schemeClr val="tx1"/>
                          </a:solidFill>
                          <a:latin typeface="+mn-lt"/>
                          <a:ea typeface="Microsoft JhengHei" panose="020B0604030504040204" pitchFamily="34" charset="-120"/>
                          <a:cs typeface="+mn-cs"/>
                        </a:rPr>
                        <a:t>國產控制器開發或應用 </a:t>
                      </a:r>
                      <a:r>
                        <a:rPr lang="en-US" altLang="zh-TW" sz="1250" kern="1200" dirty="0">
                          <a:solidFill>
                            <a:schemeClr val="bg1">
                              <a:lumMod val="50000"/>
                            </a:schemeClr>
                          </a:solidFill>
                          <a:latin typeface="+mn-lt"/>
                          <a:ea typeface="Microsoft JhengHei" panose="020B0604030504040204" pitchFamily="34" charset="-120"/>
                          <a:cs typeface="+mn-cs"/>
                        </a:rPr>
                        <a:t>(15%) </a:t>
                      </a:r>
                    </a:p>
                    <a:p>
                      <a:pPr marL="342900" indent="-342900">
                        <a:buFont typeface="Arial" panose="020B0604020202020204" pitchFamily="34" charset="0"/>
                        <a:buChar char="•"/>
                      </a:pPr>
                      <a:r>
                        <a:rPr lang="zh-TW" altLang="en-US" sz="1400" kern="1200" dirty="0">
                          <a:solidFill>
                            <a:schemeClr val="tx1"/>
                          </a:solidFill>
                          <a:latin typeface="+mn-lt"/>
                          <a:ea typeface="Microsoft JhengHei" panose="020B0604030504040204" pitchFamily="34" charset="-120"/>
                          <a:cs typeface="+mn-cs"/>
                        </a:rPr>
                        <a:t>智慧機械</a:t>
                      </a:r>
                      <a:r>
                        <a:rPr lang="en-US" altLang="zh-TW" sz="1400" kern="1200" dirty="0">
                          <a:solidFill>
                            <a:schemeClr val="tx1"/>
                          </a:solidFill>
                          <a:latin typeface="+mn-lt"/>
                          <a:ea typeface="Microsoft JhengHei" panose="020B0604030504040204" pitchFamily="34" charset="-120"/>
                          <a:cs typeface="+mn-cs"/>
                        </a:rPr>
                        <a:t>(</a:t>
                      </a:r>
                      <a:r>
                        <a:rPr lang="zh-TW" altLang="en-US" sz="1400" kern="1200" dirty="0">
                          <a:solidFill>
                            <a:schemeClr val="tx1"/>
                          </a:solidFill>
                          <a:latin typeface="+mn-lt"/>
                          <a:ea typeface="Microsoft JhengHei" panose="020B0604030504040204" pitchFamily="34" charset="-120"/>
                          <a:cs typeface="+mn-cs"/>
                        </a:rPr>
                        <a:t>含工具機</a:t>
                      </a:r>
                      <a:r>
                        <a:rPr lang="en-US" altLang="zh-TW" sz="1400" kern="1200" dirty="0">
                          <a:solidFill>
                            <a:schemeClr val="tx1"/>
                          </a:solidFill>
                          <a:latin typeface="+mn-lt"/>
                          <a:ea typeface="Microsoft JhengHei" panose="020B0604030504040204" pitchFamily="34" charset="-120"/>
                          <a:cs typeface="+mn-cs"/>
                        </a:rPr>
                        <a:t>)</a:t>
                      </a:r>
                      <a:r>
                        <a:rPr lang="zh-TW" altLang="en-US" sz="1400" kern="1200" dirty="0">
                          <a:solidFill>
                            <a:schemeClr val="tx1"/>
                          </a:solidFill>
                          <a:latin typeface="+mn-lt"/>
                          <a:ea typeface="Microsoft JhengHei" panose="020B0604030504040204" pitchFamily="34" charset="-120"/>
                          <a:cs typeface="+mn-cs"/>
                        </a:rPr>
                        <a:t>研發 </a:t>
                      </a:r>
                      <a:r>
                        <a:rPr lang="en-US" altLang="zh-TW" sz="1250" kern="1200" dirty="0">
                          <a:solidFill>
                            <a:schemeClr val="bg1">
                              <a:lumMod val="50000"/>
                            </a:schemeClr>
                          </a:solidFill>
                          <a:latin typeface="+mn-lt"/>
                          <a:ea typeface="Microsoft JhengHei" panose="020B0604030504040204" pitchFamily="34" charset="-120"/>
                          <a:cs typeface="+mn-cs"/>
                        </a:rPr>
                        <a:t>(15%) </a:t>
                      </a:r>
                    </a:p>
                    <a:p>
                      <a:pPr marL="342900" indent="-342900">
                        <a:buFont typeface="Arial" panose="020B0604020202020204" pitchFamily="34" charset="0"/>
                        <a:buChar char="•"/>
                      </a:pPr>
                      <a:r>
                        <a:rPr lang="zh-TW" altLang="en-US" sz="1400" kern="1200" dirty="0">
                          <a:solidFill>
                            <a:schemeClr val="tx1"/>
                          </a:solidFill>
                          <a:latin typeface="+mn-lt"/>
                          <a:ea typeface="Microsoft JhengHei" panose="020B0604030504040204" pitchFamily="34" charset="-120"/>
                          <a:cs typeface="+mn-cs"/>
                        </a:rPr>
                        <a:t>產品類別規則</a:t>
                      </a:r>
                      <a:r>
                        <a:rPr lang="en-US" altLang="zh-TW" sz="1400" kern="1200" dirty="0">
                          <a:solidFill>
                            <a:schemeClr val="tx1"/>
                          </a:solidFill>
                          <a:latin typeface="+mn-lt"/>
                          <a:ea typeface="Microsoft JhengHei" panose="020B0604030504040204" pitchFamily="34" charset="-120"/>
                          <a:cs typeface="+mn-cs"/>
                        </a:rPr>
                        <a:t>(PCR)</a:t>
                      </a:r>
                      <a:r>
                        <a:rPr lang="zh-TW" altLang="en-US" sz="1400" kern="1200" dirty="0">
                          <a:solidFill>
                            <a:schemeClr val="tx1"/>
                          </a:solidFill>
                          <a:latin typeface="+mn-lt"/>
                          <a:ea typeface="Microsoft JhengHei" panose="020B0604030504040204" pitchFamily="34" charset="-120"/>
                          <a:cs typeface="+mn-cs"/>
                        </a:rPr>
                        <a:t>制定或碳足跡計算 </a:t>
                      </a:r>
                      <a:r>
                        <a:rPr lang="en-US" altLang="zh-TW" sz="1250" kern="1200" dirty="0">
                          <a:solidFill>
                            <a:schemeClr val="bg1">
                              <a:lumMod val="50000"/>
                            </a:schemeClr>
                          </a:solidFill>
                          <a:latin typeface="+mn-lt"/>
                          <a:ea typeface="Microsoft JhengHei" panose="020B0604030504040204" pitchFamily="34" charset="-120"/>
                          <a:cs typeface="+mn-cs"/>
                        </a:rPr>
                        <a:t>(5%) </a:t>
                      </a:r>
                    </a:p>
                    <a:p>
                      <a:pPr marL="342900" indent="-342900">
                        <a:buFont typeface="Arial" panose="020B0604020202020204" pitchFamily="34" charset="0"/>
                        <a:buChar char="•"/>
                      </a:pPr>
                      <a:r>
                        <a:rPr lang="zh-TW" altLang="en-US" sz="1400" kern="1200" dirty="0">
                          <a:solidFill>
                            <a:schemeClr val="tx1"/>
                          </a:solidFill>
                          <a:latin typeface="+mn-lt"/>
                          <a:ea typeface="Microsoft JhengHei" panose="020B0604030504040204" pitchFamily="34" charset="-120"/>
                          <a:cs typeface="+mn-cs"/>
                        </a:rPr>
                        <a:t>智慧機械</a:t>
                      </a:r>
                      <a:r>
                        <a:rPr lang="en-US" altLang="zh-TW" sz="1400" kern="1200" dirty="0">
                          <a:solidFill>
                            <a:schemeClr val="tx1"/>
                          </a:solidFill>
                          <a:latin typeface="+mn-lt"/>
                          <a:ea typeface="Microsoft JhengHei" panose="020B0604030504040204" pitchFamily="34" charset="-120"/>
                          <a:cs typeface="+mn-cs"/>
                        </a:rPr>
                        <a:t>(</a:t>
                      </a:r>
                      <a:r>
                        <a:rPr lang="zh-TW" altLang="en-US" sz="1400" kern="1200" dirty="0">
                          <a:solidFill>
                            <a:schemeClr val="tx1"/>
                          </a:solidFill>
                          <a:latin typeface="+mn-lt"/>
                          <a:ea typeface="Microsoft JhengHei" panose="020B0604030504040204" pitchFamily="34" charset="-120"/>
                          <a:cs typeface="+mn-cs"/>
                        </a:rPr>
                        <a:t>含工具機</a:t>
                      </a:r>
                      <a:r>
                        <a:rPr lang="en-US" altLang="zh-TW" sz="1400" kern="1200" dirty="0">
                          <a:solidFill>
                            <a:schemeClr val="tx1"/>
                          </a:solidFill>
                          <a:latin typeface="+mn-lt"/>
                          <a:ea typeface="Microsoft JhengHei" panose="020B0604030504040204" pitchFamily="34" charset="-120"/>
                          <a:cs typeface="+mn-cs"/>
                        </a:rPr>
                        <a:t>)</a:t>
                      </a:r>
                      <a:r>
                        <a:rPr lang="zh-TW" altLang="en-US" sz="1400" kern="1200" dirty="0">
                          <a:solidFill>
                            <a:schemeClr val="tx1"/>
                          </a:solidFill>
                          <a:latin typeface="+mn-lt"/>
                          <a:ea typeface="Microsoft JhengHei" panose="020B0604030504040204" pitchFamily="34" charset="-120"/>
                          <a:cs typeface="+mn-cs"/>
                        </a:rPr>
                        <a:t>或生產線須符合終端應用業者加工需求 </a:t>
                      </a:r>
                      <a:r>
                        <a:rPr lang="en-US" altLang="zh-TW" sz="1250" kern="1200" dirty="0">
                          <a:solidFill>
                            <a:schemeClr val="bg1">
                              <a:lumMod val="50000"/>
                            </a:schemeClr>
                          </a:solidFill>
                          <a:latin typeface="+mn-lt"/>
                          <a:ea typeface="Microsoft JhengHei" panose="020B0604030504040204" pitchFamily="34" charset="-120"/>
                          <a:cs typeface="+mn-cs"/>
                        </a:rPr>
                        <a:t>(20%) </a:t>
                      </a:r>
                    </a:p>
                    <a:p>
                      <a:pPr marL="342900" indent="-342900">
                        <a:buFont typeface="Arial" panose="020B0604020202020204" pitchFamily="34" charset="0"/>
                        <a:buChar char="•"/>
                      </a:pPr>
                      <a:r>
                        <a:rPr lang="zh-TW" altLang="en-US" sz="1400" kern="1200" dirty="0">
                          <a:solidFill>
                            <a:schemeClr val="tx1"/>
                          </a:solidFill>
                          <a:latin typeface="+mn-lt"/>
                          <a:ea typeface="Microsoft JhengHei" panose="020B0604030504040204" pitchFamily="34" charset="-120"/>
                          <a:cs typeface="+mn-cs"/>
                        </a:rPr>
                        <a:t>智慧機械</a:t>
                      </a:r>
                      <a:r>
                        <a:rPr lang="en-US" altLang="zh-TW" sz="1400" kern="1200" dirty="0">
                          <a:solidFill>
                            <a:schemeClr val="tx1"/>
                          </a:solidFill>
                          <a:latin typeface="+mn-lt"/>
                          <a:ea typeface="Microsoft JhengHei" panose="020B0604030504040204" pitchFamily="34" charset="-120"/>
                          <a:cs typeface="+mn-cs"/>
                        </a:rPr>
                        <a:t>(</a:t>
                      </a:r>
                      <a:r>
                        <a:rPr lang="zh-TW" altLang="en-US" sz="1400" kern="1200" dirty="0">
                          <a:solidFill>
                            <a:schemeClr val="tx1"/>
                          </a:solidFill>
                          <a:latin typeface="+mn-lt"/>
                          <a:ea typeface="Microsoft JhengHei" panose="020B0604030504040204" pitchFamily="34" charset="-120"/>
                          <a:cs typeface="+mn-cs"/>
                        </a:rPr>
                        <a:t>含工具機</a:t>
                      </a:r>
                      <a:r>
                        <a:rPr lang="en-US" altLang="zh-TW" sz="1400" kern="1200" dirty="0">
                          <a:solidFill>
                            <a:schemeClr val="tx1"/>
                          </a:solidFill>
                          <a:latin typeface="+mn-lt"/>
                          <a:ea typeface="Microsoft JhengHei" panose="020B0604030504040204" pitchFamily="34" charset="-120"/>
                          <a:cs typeface="+mn-cs"/>
                        </a:rPr>
                        <a:t>)</a:t>
                      </a:r>
                      <a:r>
                        <a:rPr lang="zh-TW" altLang="en-US" sz="1400" kern="1200" dirty="0">
                          <a:solidFill>
                            <a:schemeClr val="tx1"/>
                          </a:solidFill>
                          <a:latin typeface="+mn-lt"/>
                          <a:ea typeface="Microsoft JhengHei" panose="020B0604030504040204" pitchFamily="34" charset="-120"/>
                          <a:cs typeface="+mn-cs"/>
                        </a:rPr>
                        <a:t>或生產線經第三方公正單位驗證，</a:t>
                      </a:r>
                      <a:br>
                        <a:rPr lang="en-US" altLang="zh-TW" sz="1400" kern="1200" dirty="0">
                          <a:solidFill>
                            <a:schemeClr val="tx1"/>
                          </a:solidFill>
                          <a:latin typeface="+mn-lt"/>
                          <a:ea typeface="Microsoft JhengHei" panose="020B0604030504040204" pitchFamily="34" charset="-120"/>
                          <a:cs typeface="+mn-cs"/>
                        </a:rPr>
                      </a:br>
                      <a:r>
                        <a:rPr lang="zh-TW" altLang="en-US" sz="1400" kern="1200" dirty="0">
                          <a:solidFill>
                            <a:schemeClr val="tx1"/>
                          </a:solidFill>
                          <a:latin typeface="+mn-lt"/>
                          <a:ea typeface="Microsoft JhengHei" panose="020B0604030504040204" pitchFamily="34" charset="-120"/>
                          <a:cs typeface="+mn-cs"/>
                        </a:rPr>
                        <a:t>須達生產效率提升</a:t>
                      </a:r>
                      <a:r>
                        <a:rPr lang="en-US" altLang="zh-TW" sz="1400" kern="1200" dirty="0">
                          <a:solidFill>
                            <a:schemeClr val="tx1"/>
                          </a:solidFill>
                          <a:latin typeface="+mn-lt"/>
                          <a:ea typeface="Microsoft JhengHei" panose="020B0604030504040204" pitchFamily="34" charset="-120"/>
                          <a:cs typeface="+mn-cs"/>
                        </a:rPr>
                        <a:t>15%(</a:t>
                      </a:r>
                      <a:r>
                        <a:rPr lang="zh-TW" altLang="en-US" sz="1400" kern="1200" dirty="0">
                          <a:solidFill>
                            <a:schemeClr val="tx1"/>
                          </a:solidFill>
                          <a:latin typeface="+mn-lt"/>
                          <a:ea typeface="Microsoft JhengHei" panose="020B0604030504040204" pitchFamily="34" charset="-120"/>
                          <a:cs typeface="+mn-cs"/>
                        </a:rPr>
                        <a:t>含</a:t>
                      </a:r>
                      <a:r>
                        <a:rPr lang="en-US" altLang="zh-TW" sz="1400" kern="1200" dirty="0">
                          <a:solidFill>
                            <a:schemeClr val="tx1"/>
                          </a:solidFill>
                          <a:latin typeface="+mn-lt"/>
                          <a:ea typeface="Microsoft JhengHei" panose="020B0604030504040204" pitchFamily="34" charset="-120"/>
                          <a:cs typeface="+mn-cs"/>
                        </a:rPr>
                        <a:t>)</a:t>
                      </a:r>
                      <a:r>
                        <a:rPr lang="zh-TW" altLang="en-US" sz="1400" kern="1200" dirty="0">
                          <a:solidFill>
                            <a:schemeClr val="tx1"/>
                          </a:solidFill>
                          <a:latin typeface="+mn-lt"/>
                          <a:ea typeface="Microsoft JhengHei" panose="020B0604030504040204" pitchFamily="34" charset="-120"/>
                          <a:cs typeface="+mn-cs"/>
                        </a:rPr>
                        <a:t>以上，降低產線能耗</a:t>
                      </a:r>
                      <a:r>
                        <a:rPr lang="en-US" altLang="zh-TW" sz="1400" kern="1200" dirty="0">
                          <a:solidFill>
                            <a:schemeClr val="tx1"/>
                          </a:solidFill>
                          <a:latin typeface="+mn-lt"/>
                          <a:ea typeface="Microsoft JhengHei" panose="020B0604030504040204" pitchFamily="34" charset="-120"/>
                          <a:cs typeface="+mn-cs"/>
                        </a:rPr>
                        <a:t>10%(</a:t>
                      </a:r>
                      <a:r>
                        <a:rPr lang="zh-TW" altLang="en-US" sz="1400" kern="1200" dirty="0">
                          <a:solidFill>
                            <a:schemeClr val="tx1"/>
                          </a:solidFill>
                          <a:latin typeface="+mn-lt"/>
                          <a:ea typeface="Microsoft JhengHei" panose="020B0604030504040204" pitchFamily="34" charset="-120"/>
                          <a:cs typeface="+mn-cs"/>
                        </a:rPr>
                        <a:t>含</a:t>
                      </a:r>
                      <a:r>
                        <a:rPr lang="en-US" altLang="zh-TW" sz="1400" kern="1200" dirty="0">
                          <a:solidFill>
                            <a:schemeClr val="tx1"/>
                          </a:solidFill>
                          <a:latin typeface="+mn-lt"/>
                          <a:ea typeface="Microsoft JhengHei" panose="020B0604030504040204" pitchFamily="34" charset="-120"/>
                          <a:cs typeface="+mn-cs"/>
                        </a:rPr>
                        <a:t>)</a:t>
                      </a:r>
                      <a:r>
                        <a:rPr lang="zh-TW" altLang="en-US" sz="1400" kern="1200" dirty="0">
                          <a:solidFill>
                            <a:schemeClr val="tx1"/>
                          </a:solidFill>
                          <a:latin typeface="+mn-lt"/>
                          <a:ea typeface="Microsoft JhengHei" panose="020B0604030504040204" pitchFamily="34" charset="-120"/>
                          <a:cs typeface="+mn-cs"/>
                        </a:rPr>
                        <a:t>以上 </a:t>
                      </a:r>
                      <a:r>
                        <a:rPr lang="en-US" altLang="zh-TW" sz="1250" kern="1200" dirty="0">
                          <a:solidFill>
                            <a:schemeClr val="bg1">
                              <a:lumMod val="50000"/>
                            </a:schemeClr>
                          </a:solidFill>
                          <a:latin typeface="+mn-lt"/>
                          <a:ea typeface="Microsoft JhengHei" panose="020B0604030504040204" pitchFamily="34" charset="-120"/>
                          <a:cs typeface="+mn-cs"/>
                        </a:rPr>
                        <a:t>(20%) </a:t>
                      </a:r>
                    </a:p>
                    <a:p>
                      <a:pPr marL="342900" indent="-342900">
                        <a:buFont typeface="Arial" panose="020B0604020202020204" pitchFamily="34" charset="0"/>
                        <a:buChar char="•"/>
                      </a:pPr>
                      <a:r>
                        <a:rPr lang="zh-TW" altLang="en-US" sz="1400" kern="1200" dirty="0">
                          <a:solidFill>
                            <a:schemeClr val="tx1"/>
                          </a:solidFill>
                          <a:latin typeface="+mn-lt"/>
                          <a:ea typeface="Microsoft JhengHei" panose="020B0604030504040204" pitchFamily="34" charset="-120"/>
                          <a:cs typeface="+mn-cs"/>
                        </a:rPr>
                        <a:t>銷售至國際供應鏈廠商 </a:t>
                      </a:r>
                      <a:r>
                        <a:rPr lang="en-US" altLang="zh-TW" sz="1250" kern="1200" dirty="0">
                          <a:solidFill>
                            <a:schemeClr val="bg1">
                              <a:lumMod val="50000"/>
                            </a:schemeClr>
                          </a:solidFill>
                          <a:latin typeface="+mn-lt"/>
                          <a:ea typeface="Microsoft JhengHei" panose="020B0604030504040204" pitchFamily="34" charset="-120"/>
                          <a:cs typeface="+mn-cs"/>
                        </a:rPr>
                        <a:t>(15%)</a:t>
                      </a:r>
                    </a:p>
                    <a:p>
                      <a:pPr marL="342900" indent="-342900">
                        <a:buFont typeface="Arial" panose="020B0604020202020204" pitchFamily="34" charset="0"/>
                        <a:buChar char="•"/>
                      </a:pPr>
                      <a:r>
                        <a:rPr lang="zh-TW" altLang="en-US" sz="1400" kern="1200" dirty="0">
                          <a:solidFill>
                            <a:schemeClr val="tx1"/>
                          </a:solidFill>
                          <a:latin typeface="+mn-lt"/>
                          <a:ea typeface="Microsoft JhengHei" panose="020B0604030504040204" pitchFamily="34" charset="-120"/>
                          <a:cs typeface="+mn-cs"/>
                        </a:rPr>
                        <a:t>計畫完整性與產業效益 </a:t>
                      </a:r>
                      <a:r>
                        <a:rPr lang="en-US" altLang="zh-TW" sz="1250" kern="1200" dirty="0">
                          <a:solidFill>
                            <a:schemeClr val="bg1">
                              <a:lumMod val="50000"/>
                            </a:schemeClr>
                          </a:solidFill>
                          <a:latin typeface="+mn-lt"/>
                          <a:ea typeface="Microsoft JhengHei" panose="020B0604030504040204" pitchFamily="34" charset="-120"/>
                          <a:cs typeface="+mn-cs"/>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nvGraphicFramePr>
        <p:xfrm>
          <a:off x="10477297" y="323818"/>
          <a:ext cx="1574359" cy="2858295"/>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altLang="zh-TW" sz="1050" b="1" dirty="0">
                          <a:solidFill>
                            <a:schemeClr val="bg1">
                              <a:lumMod val="50000"/>
                            </a:schemeClr>
                          </a:solidFill>
                        </a:rPr>
                        <a:t>2025/2/4 ~ </a:t>
                      </a:r>
                      <a:r>
                        <a:rPr lang="en-US" altLang="zh-TW" sz="1050" b="1" dirty="0">
                          <a:solidFill>
                            <a:srgbClr val="FF0000"/>
                          </a:solidFill>
                        </a:rPr>
                        <a:t>3/31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即日起</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經濟部 產發署</a:t>
                      </a:r>
                      <a:endParaRPr lang="en-US" altLang="zh-TW" sz="1050" dirty="0"/>
                    </a:p>
                    <a:p>
                      <a:pPr algn="ctr"/>
                      <a:r>
                        <a:rPr lang="en-US" altLang="zh-TW" sz="1000" dirty="0"/>
                        <a:t>TIIP</a:t>
                      </a:r>
                      <a:r>
                        <a:rPr lang="zh-TW" altLang="en-US" sz="1000" dirty="0"/>
                        <a:t> 產業升級創新平台</a:t>
                      </a:r>
                      <a:endParaRPr lang="en-US" sz="10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dirty="0">
                          <a:hlinkClick r:id="rId3"/>
                        </a:rPr>
                        <a:t>公告網頁</a:t>
                      </a:r>
                      <a:endParaRPr lang="zh-TW" altLang="en-US" sz="1050" dirty="0"/>
                    </a:p>
                    <a:p>
                      <a:pPr algn="ctr"/>
                      <a:r>
                        <a:rPr lang="zh-TW" altLang="en-US" sz="1050" dirty="0">
                          <a:hlinkClick r:id="rId4"/>
                        </a:rPr>
                        <a:t>申請須知</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p:txBody>
          <a:bodyPr/>
          <a:lstStyle/>
          <a:p>
            <a:r>
              <a:rPr lang="en-US" altLang="zh-TW" dirty="0"/>
              <a:t>TIIP</a:t>
            </a:r>
            <a:r>
              <a:rPr lang="zh-TW" altLang="en-US" sz="2000" dirty="0"/>
              <a:t> 主題式研發計畫</a:t>
            </a:r>
            <a:r>
              <a:rPr lang="en-US" altLang="zh-TW" sz="2000" dirty="0"/>
              <a:t>-</a:t>
            </a:r>
            <a:r>
              <a:rPr lang="zh-TW" altLang="en-US" dirty="0"/>
              <a:t>智慧機械</a:t>
            </a:r>
            <a:r>
              <a:rPr lang="en-US" altLang="zh-TW" sz="2000" dirty="0"/>
              <a:t>(</a:t>
            </a:r>
            <a:r>
              <a:rPr lang="zh-TW" altLang="en-US" sz="2000" dirty="0"/>
              <a:t>含工具機</a:t>
            </a:r>
            <a:r>
              <a:rPr lang="en-US" altLang="zh-TW" sz="2000" dirty="0"/>
              <a:t>)</a:t>
            </a:r>
            <a:r>
              <a:rPr lang="zh-TW" altLang="en-US" sz="2000" dirty="0"/>
              <a:t>國產控制器應用及</a:t>
            </a:r>
            <a:r>
              <a:rPr lang="zh-TW" altLang="en-US" dirty="0"/>
              <a:t>銷售國際</a:t>
            </a:r>
            <a:r>
              <a:rPr lang="zh-TW" altLang="en-US" sz="2000" dirty="0"/>
              <a:t>供應鏈</a:t>
            </a:r>
            <a:endParaRPr 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 name="Rectangle 19">
            <a:extLst>
              <a:ext uri="{FF2B5EF4-FFF2-40B4-BE49-F238E27FC236}">
                <a16:creationId xmlns:a16="http://schemas.microsoft.com/office/drawing/2014/main" id="{4025F0C5-A5A0-49D8-B690-4A35AD227560}"/>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 name="Rectangle 20">
            <a:extLst>
              <a:ext uri="{FF2B5EF4-FFF2-40B4-BE49-F238E27FC236}">
                <a16:creationId xmlns:a16="http://schemas.microsoft.com/office/drawing/2014/main" id="{716547C8-E664-479F-B8EB-A6C4F49F3E6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 name="Rectangle 21">
            <a:extLst>
              <a:ext uri="{FF2B5EF4-FFF2-40B4-BE49-F238E27FC236}">
                <a16:creationId xmlns:a16="http://schemas.microsoft.com/office/drawing/2014/main" id="{EC53E464-94E5-4E6E-9D78-ED0A8F2E4761}"/>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 name="Rectangle 23">
            <a:extLst>
              <a:ext uri="{FF2B5EF4-FFF2-40B4-BE49-F238E27FC236}">
                <a16:creationId xmlns:a16="http://schemas.microsoft.com/office/drawing/2014/main" id="{03FA4CAD-42FF-440B-890E-4256C76DE419}"/>
              </a:ext>
            </a:extLst>
          </p:cNvPr>
          <p:cNvSpPr/>
          <p:nvPr/>
        </p:nvSpPr>
        <p:spPr>
          <a:xfrm>
            <a:off x="842831" y="465371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審查重點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 name="TextBox 4">
            <a:hlinkClick r:id="rId5" action="ppaction://hlinksldjump"/>
            <a:extLst>
              <a:ext uri="{FF2B5EF4-FFF2-40B4-BE49-F238E27FC236}">
                <a16:creationId xmlns:a16="http://schemas.microsoft.com/office/drawing/2014/main" id="{C245E730-ECD5-49F0-F124-D9D1B7735653}"/>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6" action="ppaction://hlinksldjump"/>
            <a:extLst>
              <a:ext uri="{FF2B5EF4-FFF2-40B4-BE49-F238E27FC236}">
                <a16:creationId xmlns:a16="http://schemas.microsoft.com/office/drawing/2014/main" id="{410C8BFD-8762-5569-82B6-57E342DA5278}"/>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7" action="ppaction://hlinksldjump"/>
            <a:extLst>
              <a:ext uri="{FF2B5EF4-FFF2-40B4-BE49-F238E27FC236}">
                <a16:creationId xmlns:a16="http://schemas.microsoft.com/office/drawing/2014/main" id="{9049538B-B681-40C1-CC79-D05AAC4ED230}"/>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1934066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nvGraphicFramePr>
        <p:xfrm>
          <a:off x="10401300" y="323818"/>
          <a:ext cx="1698171" cy="2858295"/>
        </p:xfrm>
        <a:graphic>
          <a:graphicData uri="http://schemas.openxmlformats.org/drawingml/2006/table">
            <a:tbl>
              <a:tblPr firstRow="1" bandRow="1">
                <a:tableStyleId>{5940675A-B579-460E-94D1-54222C63F5DA}</a:tableStyleId>
              </a:tblPr>
              <a:tblGrid>
                <a:gridCol w="1698171">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altLang="zh-TW" sz="1050" b="0" dirty="0">
                          <a:solidFill>
                            <a:schemeClr val="tx1"/>
                          </a:solidFill>
                        </a:rPr>
                        <a:t>113/12/12</a:t>
                      </a:r>
                      <a:r>
                        <a:rPr lang="en-US" altLang="zh-TW" sz="1050" b="1" dirty="0">
                          <a:solidFill>
                            <a:srgbClr val="FF0000"/>
                          </a:solidFill>
                        </a:rPr>
                        <a:t>~114/1/20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即日起 </a:t>
                      </a:r>
                      <a:r>
                        <a:rPr lang="en-US" altLang="zh-TW" sz="1050" dirty="0"/>
                        <a:t>(1.5</a:t>
                      </a:r>
                      <a:r>
                        <a:rPr lang="zh-TW" altLang="en-US" sz="1050" dirty="0"/>
                        <a:t>個月</a:t>
                      </a:r>
                      <a:r>
                        <a:rPr lang="en-US" altLang="zh-TW" sz="1050" dirty="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100" dirty="0"/>
                        <a:t>經濟部 產發署</a:t>
                      </a:r>
                      <a:endParaRPr lang="en-US" altLang="zh-TW" sz="1100" dirty="0"/>
                    </a:p>
                    <a:p>
                      <a:pPr algn="ctr"/>
                      <a:r>
                        <a:rPr lang="en-US" altLang="zh-TW" sz="1050" dirty="0"/>
                        <a:t>TIIP</a:t>
                      </a:r>
                      <a:r>
                        <a:rPr lang="zh-TW" altLang="en-US" sz="1050" dirty="0"/>
                        <a:t> 產業升級創新平台</a:t>
                      </a:r>
                      <a:endParaRPr lang="en-US" sz="105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b="0" dirty="0">
                          <a:hlinkClick r:id="rId3"/>
                        </a:rPr>
                        <a:t>公告網頁</a:t>
                      </a:r>
                      <a:endParaRPr lang="en-US" altLang="zh-TW" sz="1050" b="0" dirty="0"/>
                    </a:p>
                    <a:p>
                      <a:pPr algn="ctr"/>
                      <a:r>
                        <a:rPr lang="zh-TW" altLang="en-US" sz="1050" b="0" dirty="0">
                          <a:hlinkClick r:id="rId4"/>
                        </a:rPr>
                        <a:t>申請須知</a:t>
                      </a:r>
                      <a:endParaRPr lang="en-US" altLang="zh-TW" sz="105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867697" cy="4529067"/>
        </p:xfrm>
        <a:graphic>
          <a:graphicData uri="http://schemas.openxmlformats.org/drawingml/2006/table">
            <a:tbl>
              <a:tblPr firstRow="1" bandRow="1">
                <a:tableStyleId>{5940675A-B579-460E-94D1-54222C63F5DA}</a:tableStyleId>
              </a:tblPr>
              <a:tblGrid>
                <a:gridCol w="2022765">
                  <a:extLst>
                    <a:ext uri="{9D8B030D-6E8A-4147-A177-3AD203B41FA5}">
                      <a16:colId xmlns:a16="http://schemas.microsoft.com/office/drawing/2014/main" val="270881897"/>
                    </a:ext>
                  </a:extLst>
                </a:gridCol>
                <a:gridCol w="7844932">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accent1"/>
                          </a:solidFill>
                          <a:latin typeface="+mn-lt"/>
                          <a:ea typeface="+mn-ea"/>
                          <a:cs typeface="+mn-cs"/>
                        </a:rPr>
                        <a:t>#</a:t>
                      </a:r>
                      <a:r>
                        <a:rPr lang="zh-TW" altLang="en-US" sz="1800" b="1" kern="1200" dirty="0">
                          <a:solidFill>
                            <a:schemeClr val="accent1"/>
                          </a:solidFill>
                          <a:latin typeface="+mn-lt"/>
                          <a:ea typeface="+mn-ea"/>
                          <a:cs typeface="+mn-cs"/>
                        </a:rPr>
                        <a:t>高齡科技產品製造商 </a:t>
                      </a:r>
                      <a:r>
                        <a:rPr lang="zh-TW" altLang="en-US" sz="1400" kern="1200" dirty="0">
                          <a:solidFill>
                            <a:schemeClr val="bg1">
                              <a:lumMod val="50000"/>
                            </a:schemeClr>
                          </a:solidFill>
                          <a:latin typeface="+mn-lt"/>
                          <a:ea typeface="+mn-ea"/>
                          <a:cs typeface="+mn-cs"/>
                        </a:rPr>
                        <a:t>或</a:t>
                      </a:r>
                      <a:r>
                        <a:rPr lang="zh-TW" altLang="en-US" sz="1800" b="1" kern="1200" dirty="0">
                          <a:solidFill>
                            <a:schemeClr val="accent1"/>
                          </a:solidFill>
                          <a:latin typeface="+mn-lt"/>
                          <a:ea typeface="+mn-ea"/>
                          <a:cs typeface="+mn-cs"/>
                        </a:rPr>
                        <a:t> </a:t>
                      </a:r>
                      <a:r>
                        <a:rPr lang="en-US" altLang="zh-TW" sz="1800" b="1" kern="1200" dirty="0">
                          <a:solidFill>
                            <a:schemeClr val="accent1"/>
                          </a:solidFill>
                          <a:latin typeface="+mn-lt"/>
                          <a:ea typeface="+mn-ea"/>
                          <a:cs typeface="+mn-cs"/>
                        </a:rPr>
                        <a:t>#</a:t>
                      </a:r>
                      <a:r>
                        <a:rPr lang="zh-TW" altLang="en-US" sz="1800" b="1" kern="1200" dirty="0">
                          <a:solidFill>
                            <a:schemeClr val="accent1"/>
                          </a:solidFill>
                          <a:latin typeface="+mn-lt"/>
                          <a:ea typeface="+mn-ea"/>
                          <a:cs typeface="+mn-cs"/>
                        </a:rPr>
                        <a:t>高齡科技服務提供商</a:t>
                      </a:r>
                      <a:endParaRPr lang="en-US" altLang="zh-TW" sz="1800" b="1" kern="1200" dirty="0">
                        <a:solidFill>
                          <a:schemeClr val="accent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rPr>
                        <a:t>依法登記成立，淨值為正，不得為陸資，</a:t>
                      </a:r>
                      <a:r>
                        <a:rPr lang="zh-TW" altLang="en-US" sz="1400" b="1" kern="1200" dirty="0">
                          <a:solidFill>
                            <a:schemeClr val="tx1"/>
                          </a:solidFill>
                          <a:latin typeface="+mn-lt"/>
                          <a:ea typeface="+mn-ea"/>
                          <a:cs typeface="+mn-cs"/>
                        </a:rPr>
                        <a:t>公司資本額</a:t>
                      </a:r>
                      <a:r>
                        <a:rPr lang="en-US" altLang="zh-TW" sz="1400" b="1" kern="1200" dirty="0">
                          <a:solidFill>
                            <a:schemeClr val="tx1"/>
                          </a:solidFill>
                          <a:latin typeface="+mn-lt"/>
                          <a:ea typeface="+mn-ea"/>
                          <a:cs typeface="+mn-cs"/>
                        </a:rPr>
                        <a:t>(</a:t>
                      </a:r>
                      <a:r>
                        <a:rPr lang="zh-TW" altLang="en-US" sz="1400" b="1" kern="1200" dirty="0">
                          <a:solidFill>
                            <a:schemeClr val="tx1"/>
                          </a:solidFill>
                          <a:latin typeface="+mn-lt"/>
                          <a:ea typeface="+mn-ea"/>
                          <a:cs typeface="+mn-cs"/>
                        </a:rPr>
                        <a:t>或實收資本額</a:t>
                      </a:r>
                      <a:r>
                        <a:rPr lang="en-US" altLang="zh-TW" sz="1400" b="1" kern="1200" dirty="0">
                          <a:solidFill>
                            <a:schemeClr val="tx1"/>
                          </a:solidFill>
                          <a:latin typeface="+mn-lt"/>
                          <a:ea typeface="+mn-ea"/>
                          <a:cs typeface="+mn-cs"/>
                        </a:rPr>
                        <a:t>)</a:t>
                      </a:r>
                      <a:r>
                        <a:rPr lang="zh-TW" altLang="en-US" sz="1400" b="1" kern="1200" dirty="0">
                          <a:solidFill>
                            <a:schemeClr val="tx1"/>
                          </a:solidFill>
                          <a:latin typeface="+mn-lt"/>
                          <a:ea typeface="+mn-ea"/>
                          <a:cs typeface="+mn-cs"/>
                        </a:rPr>
                        <a:t>須超過新臺幣 </a:t>
                      </a:r>
                      <a:r>
                        <a:rPr lang="en-US" altLang="zh-TW" sz="1400" b="1" kern="1200" dirty="0">
                          <a:solidFill>
                            <a:schemeClr val="tx1"/>
                          </a:solidFill>
                          <a:latin typeface="+mn-lt"/>
                          <a:ea typeface="+mn-ea"/>
                          <a:cs typeface="+mn-cs"/>
                        </a:rPr>
                        <a:t>1,000 </a:t>
                      </a:r>
                      <a:r>
                        <a:rPr lang="zh-TW" altLang="en-US" sz="1400" b="1" kern="1200" dirty="0">
                          <a:solidFill>
                            <a:schemeClr val="tx1"/>
                          </a:solidFill>
                          <a:latin typeface="+mn-lt"/>
                          <a:ea typeface="+mn-ea"/>
                          <a:cs typeface="+mn-cs"/>
                        </a:rPr>
                        <a:t>萬元</a:t>
                      </a:r>
                      <a:endParaRPr lang="en-US" sz="1400" b="1"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TW" altLang="en-US" dirty="0"/>
                        <a:t>最高補助</a:t>
                      </a:r>
                      <a:r>
                        <a:rPr lang="en-US" altLang="zh-TW" dirty="0"/>
                        <a:t>50%</a:t>
                      </a:r>
                      <a:r>
                        <a:rPr lang="zh-TW" altLang="en-US" dirty="0"/>
                        <a:t>，</a:t>
                      </a:r>
                      <a:r>
                        <a:rPr lang="en-US" altLang="zh-TW" dirty="0"/>
                        <a:t>NT$4</a:t>
                      </a:r>
                      <a:r>
                        <a:rPr lang="en-US" dirty="0"/>
                        <a:t>00</a:t>
                      </a:r>
                      <a:r>
                        <a:rPr lang="zh-TW" altLang="en-US" dirty="0"/>
                        <a:t>萬為上限</a:t>
                      </a:r>
                      <a:endParaRPr lang="en-US" sz="14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a:t>單一產品或服務應用驗證</a:t>
                      </a:r>
                      <a:r>
                        <a:rPr lang="zh-TW" altLang="en-US" sz="1600" dirty="0"/>
                        <a:t>：發展 </a:t>
                      </a:r>
                      <a:r>
                        <a:rPr lang="en-US" altLang="zh-TW" sz="1600" dirty="0"/>
                        <a:t>65 </a:t>
                      </a:r>
                      <a:r>
                        <a:rPr lang="zh-TW" altLang="en-US" sz="1600" dirty="0"/>
                        <a:t>歲以上健康</a:t>
                      </a:r>
                      <a:r>
                        <a:rPr lang="en-US" altLang="zh-TW" sz="1600" dirty="0"/>
                        <a:t>/</a:t>
                      </a:r>
                      <a:r>
                        <a:rPr lang="zh-TW" altLang="en-US" sz="1600" dirty="0"/>
                        <a:t>亞健康高齡者適用之產品或服務，並於健康</a:t>
                      </a:r>
                      <a:r>
                        <a:rPr lang="en-US" altLang="zh-TW" sz="1600" dirty="0"/>
                        <a:t>/</a:t>
                      </a:r>
                      <a:r>
                        <a:rPr lang="zh-TW" altLang="en-US" sz="1600" dirty="0"/>
                        <a:t>亞健康高齡者生活場域</a:t>
                      </a:r>
                      <a:r>
                        <a:rPr lang="zh-TW" altLang="en-US" sz="1600" b="0" dirty="0"/>
                        <a:t>試營運 </a:t>
                      </a:r>
                      <a:r>
                        <a:rPr lang="en-US" altLang="zh-TW" sz="1600" b="0" dirty="0"/>
                        <a:t>3 </a:t>
                      </a:r>
                      <a:r>
                        <a:rPr lang="zh-TW" altLang="en-US" sz="1600" b="0" dirty="0"/>
                        <a:t>個月</a:t>
                      </a:r>
                      <a:r>
                        <a:rPr lang="en-US" altLang="zh-TW" sz="1600" b="0" dirty="0"/>
                        <a:t>(</a:t>
                      </a:r>
                      <a:r>
                        <a:rPr lang="zh-TW" altLang="en-US" sz="1600" b="0" dirty="0"/>
                        <a:t>含</a:t>
                      </a:r>
                      <a:r>
                        <a:rPr lang="en-US" altLang="zh-TW" sz="1600" b="0" dirty="0"/>
                        <a:t>)</a:t>
                      </a:r>
                      <a:r>
                        <a:rPr lang="zh-TW" altLang="en-US" sz="1600" b="0" dirty="0"/>
                        <a:t>以上</a:t>
                      </a:r>
                      <a:r>
                        <a:rPr lang="zh-TW" altLang="en-US" sz="1600" dirty="0"/>
                        <a:t>，淬鍊營運模式，以審核商業模式驗證</a:t>
                      </a:r>
                      <a:r>
                        <a:rPr lang="en-US" altLang="zh-TW" sz="1600" dirty="0"/>
                        <a:t>(Proof of</a:t>
                      </a:r>
                      <a:r>
                        <a:rPr lang="zh-TW" altLang="en-US" sz="1600" dirty="0"/>
                        <a:t> </a:t>
                      </a:r>
                      <a:r>
                        <a:rPr lang="en-US" altLang="zh-TW" sz="1600" dirty="0"/>
                        <a:t>Business Model, PoB)</a:t>
                      </a:r>
                      <a:r>
                        <a:rPr lang="zh-TW" altLang="en-US" sz="1600" dirty="0"/>
                        <a:t>成效為主。</a:t>
                      </a:r>
                      <a:endParaRPr lang="en-US" b="1"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altLang="zh-TW" sz="1600" dirty="0"/>
                    </a:p>
                    <a:p>
                      <a:pPr algn="l"/>
                      <a:r>
                        <a:rPr lang="zh-TW" altLang="en-US" sz="1600" dirty="0"/>
                        <a:t>初審審查重點：</a:t>
                      </a:r>
                      <a:r>
                        <a:rPr lang="zh-TW" altLang="en-US" sz="1200" dirty="0"/>
                        <a:t> </a:t>
                      </a:r>
                      <a:r>
                        <a:rPr lang="en-US" altLang="zh-TW" sz="1600" dirty="0"/>
                        <a:t>1) </a:t>
                      </a:r>
                      <a:r>
                        <a:rPr lang="zh-TW" altLang="en-US" sz="1600" dirty="0"/>
                        <a:t>說明擬解決之問題或滿足市場需求</a:t>
                      </a:r>
                    </a:p>
                    <a:p>
                      <a:pPr algn="l"/>
                      <a:r>
                        <a:rPr lang="en-US" altLang="zh-TW" sz="1600" dirty="0"/>
                        <a:t>                           2) </a:t>
                      </a:r>
                      <a:r>
                        <a:rPr lang="zh-TW" altLang="en-US" sz="1600" dirty="0"/>
                        <a:t>產品</a:t>
                      </a:r>
                      <a:r>
                        <a:rPr lang="en-US" altLang="zh-TW" sz="1600" dirty="0"/>
                        <a:t>/</a:t>
                      </a:r>
                      <a:r>
                        <a:rPr lang="zh-TW" altLang="en-US" sz="1600" dirty="0"/>
                        <a:t>服務應用成熟度</a:t>
                      </a:r>
                    </a:p>
                    <a:p>
                      <a:pPr algn="l"/>
                      <a:r>
                        <a:rPr lang="en-US" altLang="zh-TW" sz="1600" dirty="0"/>
                        <a:t>                           3) </a:t>
                      </a:r>
                      <a:r>
                        <a:rPr lang="zh-TW" altLang="en-US" sz="1600" dirty="0"/>
                        <a:t>計畫可行性與競爭力分析</a:t>
                      </a:r>
                    </a:p>
                    <a:p>
                      <a:pPr algn="l"/>
                      <a:r>
                        <a:rPr lang="en-US" altLang="zh-TW" sz="1600" dirty="0"/>
                        <a:t>                           4) </a:t>
                      </a:r>
                      <a:r>
                        <a:rPr lang="zh-TW" altLang="en-US" sz="1600" dirty="0"/>
                        <a:t>市場與商轉規劃</a:t>
                      </a:r>
                    </a:p>
                    <a:p>
                      <a:pPr algn="l"/>
                      <a:r>
                        <a:rPr lang="en-US" altLang="zh-TW" sz="1600" dirty="0"/>
                        <a:t>                           5) </a:t>
                      </a:r>
                      <a:r>
                        <a:rPr lang="zh-TW" altLang="en-US" sz="1600" dirty="0"/>
                        <a:t>計畫效益</a:t>
                      </a: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p:txBody>
          <a:bodyPr/>
          <a:lstStyle/>
          <a:p>
            <a:r>
              <a:rPr lang="zh-TW" altLang="en-US" sz="2000" dirty="0"/>
              <a:t>主題式</a:t>
            </a:r>
            <a:r>
              <a:rPr lang="en-US" altLang="zh-TW" sz="2000" dirty="0"/>
              <a:t>-</a:t>
            </a:r>
            <a:r>
              <a:rPr lang="zh-TW" altLang="en-US" dirty="0"/>
              <a:t>高齡普惠科技</a:t>
            </a:r>
            <a:r>
              <a:rPr lang="zh-TW" altLang="en-US" sz="2000" dirty="0"/>
              <a:t>研發與實證補助計畫</a:t>
            </a:r>
            <a:endParaRPr 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Rectangle 13">
            <a:extLst>
              <a:ext uri="{FF2B5EF4-FFF2-40B4-BE49-F238E27FC236}">
                <a16:creationId xmlns:a16="http://schemas.microsoft.com/office/drawing/2014/main" id="{384805EE-65A7-4079-A5E1-6166851E3E07}"/>
              </a:ext>
            </a:extLst>
          </p:cNvPr>
          <p:cNvSpPr/>
          <p:nvPr/>
        </p:nvSpPr>
        <p:spPr>
          <a:xfrm>
            <a:off x="842831" y="465371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 name="TextBox 7">
            <a:hlinkClick r:id="rId5" action="ppaction://hlinksldjump"/>
            <a:extLst>
              <a:ext uri="{FF2B5EF4-FFF2-40B4-BE49-F238E27FC236}">
                <a16:creationId xmlns:a16="http://schemas.microsoft.com/office/drawing/2014/main" id="{64E25873-2385-AE5E-3D44-5BC005654C82}"/>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13" name="TextBox 12">
            <a:hlinkClick r:id="rId6" action="ppaction://hlinksldjump"/>
            <a:extLst>
              <a:ext uri="{FF2B5EF4-FFF2-40B4-BE49-F238E27FC236}">
                <a16:creationId xmlns:a16="http://schemas.microsoft.com/office/drawing/2014/main" id="{754D2EE2-D2C4-A849-5441-692EF8A39738}"/>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17" name="TextBox 16">
            <a:hlinkClick r:id="rId7" action="ppaction://hlinksldjump"/>
            <a:extLst>
              <a:ext uri="{FF2B5EF4-FFF2-40B4-BE49-F238E27FC236}">
                <a16:creationId xmlns:a16="http://schemas.microsoft.com/office/drawing/2014/main" id="{2F3DEA0F-4E37-8CED-EA4D-A0A52F788B62}"/>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2166429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nvGraphicFramePr>
        <p:xfrm>
          <a:off x="10477297" y="323818"/>
          <a:ext cx="1574359" cy="2978396"/>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50" b="1" kern="1200" dirty="0">
                          <a:solidFill>
                            <a:schemeClr val="bg1">
                              <a:lumMod val="50000"/>
                            </a:schemeClr>
                          </a:solidFill>
                          <a:latin typeface="+mn-lt"/>
                          <a:ea typeface="+mn-ea"/>
                          <a:cs typeface="+mn-cs"/>
                        </a:rPr>
                        <a:t>2025/2/13~</a:t>
                      </a:r>
                      <a:r>
                        <a:rPr lang="en-US" altLang="zh-TW" sz="1100" b="1" i="0" kern="1200" baseline="0" dirty="0">
                          <a:solidFill>
                            <a:srgbClr val="FF0000"/>
                          </a:solidFill>
                          <a:latin typeface="Amazon Ember Display" panose="020F0603020204020204" pitchFamily="34" charset="0"/>
                          <a:ea typeface="+mn-ea"/>
                          <a:cs typeface="+mn-cs"/>
                        </a:rPr>
                        <a:t>3/7</a:t>
                      </a:r>
                      <a:endParaRPr lang="en-US" sz="1100" b="0" i="0" kern="1200" baseline="0" dirty="0">
                        <a:solidFill>
                          <a:schemeClr val="bg1">
                            <a:lumMod val="50000"/>
                          </a:schemeClr>
                        </a:solidFill>
                        <a:latin typeface="Amazon Ember Display" panose="020F0603020204020204" pitchFamily="34" charset="0"/>
                        <a:ea typeface="+mj-ea"/>
                        <a:cs typeface="+mj-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en-US" altLang="zh-TW" sz="1050" dirty="0"/>
                        <a:t>1.5</a:t>
                      </a:r>
                      <a:r>
                        <a:rPr lang="zh-TW" altLang="en-US" sz="1050" dirty="0"/>
                        <a:t>個月</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fontAlgn="t"/>
                      <a:r>
                        <a:rPr lang="zh-TW" altLang="en-US" sz="1050" kern="1200" dirty="0">
                          <a:solidFill>
                            <a:schemeClr val="tx1"/>
                          </a:solidFill>
                          <a:latin typeface="+mn-lt"/>
                          <a:ea typeface="+mn-ea"/>
                          <a:cs typeface="+mn-cs"/>
                        </a:rPr>
                        <a:t>經濟部</a:t>
                      </a:r>
                      <a:endParaRPr lang="en-US" altLang="zh-TW" sz="1050" kern="1200" dirty="0">
                        <a:solidFill>
                          <a:schemeClr val="tx1"/>
                        </a:solidFill>
                        <a:latin typeface="+mn-lt"/>
                        <a:ea typeface="+mn-ea"/>
                        <a:cs typeface="+mn-cs"/>
                      </a:endParaRPr>
                    </a:p>
                    <a:p>
                      <a:pPr algn="ctr" fontAlgn="t"/>
                      <a:r>
                        <a:rPr lang="zh-TW" altLang="en-US" sz="1050" kern="1200" dirty="0">
                          <a:solidFill>
                            <a:schemeClr val="tx1"/>
                          </a:solidFill>
                          <a:latin typeface="+mn-lt"/>
                          <a:ea typeface="+mn-ea"/>
                          <a:cs typeface="+mn-cs"/>
                        </a:rPr>
                        <a:t>商業發展署</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dirty="0">
                          <a:hlinkClick r:id="rId3"/>
                        </a:rPr>
                        <a:t>計畫公告</a:t>
                      </a:r>
                      <a:endParaRPr lang="en-US" altLang="zh-TW" sz="1050" dirty="0"/>
                    </a:p>
                    <a:p>
                      <a:pPr algn="ctr"/>
                      <a:r>
                        <a:rPr lang="zh-TW" altLang="en-US" sz="1050" dirty="0">
                          <a:hlinkClick r:id="rId4" action="ppaction://hlinkfile"/>
                        </a:rPr>
                        <a:t>申請須知</a:t>
                      </a:r>
                      <a:endParaRPr lang="en-US" altLang="zh-TW" sz="1050" dirty="0">
                        <a:hlinkClick r:id="rId5"/>
                      </a:endParaRPr>
                    </a:p>
                    <a:p>
                      <a:pPr algn="ctr"/>
                      <a:r>
                        <a:rPr lang="zh-TW" altLang="en-US" sz="1050" dirty="0">
                          <a:hlinkClick r:id="rId5"/>
                        </a:rPr>
                        <a:t>計畫粉絲專頁</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618133" cy="4346187"/>
        </p:xfrm>
        <a:graphic>
          <a:graphicData uri="http://schemas.openxmlformats.org/drawingml/2006/table">
            <a:tbl>
              <a:tblPr firstRow="1" bandRow="1">
                <a:tableStyleId>{5940675A-B579-460E-94D1-54222C63F5DA}</a:tableStyleId>
              </a:tblPr>
              <a:tblGrid>
                <a:gridCol w="1998134">
                  <a:extLst>
                    <a:ext uri="{9D8B030D-6E8A-4147-A177-3AD203B41FA5}">
                      <a16:colId xmlns:a16="http://schemas.microsoft.com/office/drawing/2014/main" val="270881897"/>
                    </a:ext>
                  </a:extLst>
                </a:gridCol>
                <a:gridCol w="7619999">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rgbClr val="2074D5"/>
                          </a:solidFill>
                          <a:effectLst/>
                          <a:latin typeface="+mn-lt"/>
                          <a:ea typeface="+mn-ea"/>
                          <a:cs typeface="+mn-cs"/>
                        </a:rPr>
                        <a:t>#</a:t>
                      </a:r>
                      <a:r>
                        <a:rPr lang="zh-TW" altLang="en-US" sz="1800" b="1" kern="1200" dirty="0">
                          <a:solidFill>
                            <a:srgbClr val="2074D5"/>
                          </a:solidFill>
                          <a:effectLst/>
                          <a:latin typeface="+mn-lt"/>
                          <a:ea typeface="+mn-ea"/>
                          <a:cs typeface="+mn-cs"/>
                        </a:rPr>
                        <a:t>生活服務業者</a:t>
                      </a:r>
                      <a:r>
                        <a:rPr lang="en-US" altLang="zh-TW" sz="1800" b="1" kern="1200" dirty="0">
                          <a:solidFill>
                            <a:srgbClr val="2074D5"/>
                          </a:solidFill>
                          <a:effectLst/>
                          <a:latin typeface="+mn-lt"/>
                          <a:ea typeface="+mn-ea"/>
                          <a:cs typeface="+mn-cs"/>
                        </a:rPr>
                        <a:t>* #</a:t>
                      </a:r>
                      <a:r>
                        <a:rPr lang="zh-TW" altLang="en-US" sz="1800" b="1" kern="1200" dirty="0">
                          <a:solidFill>
                            <a:srgbClr val="2074D5"/>
                          </a:solidFill>
                          <a:effectLst/>
                          <a:latin typeface="+mn-lt"/>
                          <a:ea typeface="+mn-ea"/>
                          <a:cs typeface="+mn-cs"/>
                        </a:rPr>
                        <a:t>資訊服務業者</a:t>
                      </a:r>
                      <a:endParaRPr lang="en-US" altLang="zh-TW" sz="1800" b="1" kern="1200" dirty="0">
                        <a:solidFill>
                          <a:srgbClr val="2074D5"/>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kern="1200" dirty="0">
                          <a:solidFill>
                            <a:schemeClr val="bg1">
                              <a:lumMod val="50000"/>
                            </a:schemeClr>
                          </a:solidFill>
                          <a:latin typeface="+mn-lt"/>
                          <a:ea typeface="+mn-ea"/>
                          <a:cs typeface="+mn-cs"/>
                        </a:rPr>
                        <a:t>*</a:t>
                      </a:r>
                      <a:r>
                        <a:rPr lang="zh-TW" altLang="en-US" sz="1000" kern="1200" dirty="0">
                          <a:solidFill>
                            <a:schemeClr val="bg1">
                              <a:lumMod val="50000"/>
                            </a:schemeClr>
                          </a:solidFill>
                          <a:latin typeface="+mn-lt"/>
                          <a:ea typeface="+mn-ea"/>
                          <a:cs typeface="+mn-cs"/>
                        </a:rPr>
                        <a:t>以民眾日常生活和休閒娛樂為核心，運用技能、設備、工具向民眾提供服務性勞動</a:t>
                      </a:r>
                      <a:r>
                        <a:rPr lang="en-US" altLang="zh-TW" sz="1000" kern="1200" dirty="0">
                          <a:solidFill>
                            <a:schemeClr val="bg1">
                              <a:lumMod val="50000"/>
                            </a:schemeClr>
                          </a:solidFill>
                          <a:latin typeface="+mn-lt"/>
                          <a:ea typeface="+mn-ea"/>
                          <a:cs typeface="+mn-cs"/>
                        </a:rPr>
                        <a:t>(</a:t>
                      </a:r>
                      <a:r>
                        <a:rPr lang="zh-TW" altLang="en-US" sz="1000" kern="1200" dirty="0">
                          <a:solidFill>
                            <a:schemeClr val="bg1">
                              <a:lumMod val="50000"/>
                            </a:schemeClr>
                          </a:solidFill>
                          <a:latin typeface="+mn-lt"/>
                          <a:ea typeface="+mn-ea"/>
                          <a:cs typeface="+mn-cs"/>
                        </a:rPr>
                        <a:t>含少量商品</a:t>
                      </a:r>
                      <a:r>
                        <a:rPr lang="en-US" altLang="zh-TW" sz="1000" kern="1200" dirty="0">
                          <a:solidFill>
                            <a:schemeClr val="bg1">
                              <a:lumMod val="50000"/>
                            </a:schemeClr>
                          </a:solidFill>
                          <a:latin typeface="+mn-lt"/>
                          <a:ea typeface="+mn-ea"/>
                          <a:cs typeface="+mn-cs"/>
                        </a:rPr>
                        <a:t>)</a:t>
                      </a:r>
                      <a:r>
                        <a:rPr lang="zh-TW" altLang="en-US" sz="1000" kern="1200" dirty="0">
                          <a:solidFill>
                            <a:schemeClr val="bg1">
                              <a:lumMod val="50000"/>
                            </a:schemeClr>
                          </a:solidFill>
                          <a:latin typeface="+mn-lt"/>
                          <a:ea typeface="+mn-ea"/>
                          <a:cs typeface="+mn-cs"/>
                        </a:rPr>
                        <a:t>之行業，本年度重點推動領域為衣、住、樂、健、美 </a:t>
                      </a:r>
                      <a:r>
                        <a:rPr lang="en-US" altLang="zh-TW" sz="1000" kern="1200" dirty="0">
                          <a:solidFill>
                            <a:schemeClr val="bg1">
                              <a:lumMod val="50000"/>
                            </a:schemeClr>
                          </a:solidFill>
                          <a:latin typeface="+mn-lt"/>
                          <a:ea typeface="+mn-ea"/>
                          <a:cs typeface="+mn-cs"/>
                        </a:rPr>
                        <a:t>5 </a:t>
                      </a:r>
                      <a:r>
                        <a:rPr lang="zh-TW" altLang="en-US" sz="1000" kern="1200" dirty="0">
                          <a:solidFill>
                            <a:schemeClr val="bg1">
                              <a:lumMod val="50000"/>
                            </a:schemeClr>
                          </a:solidFill>
                          <a:latin typeface="+mn-lt"/>
                          <a:ea typeface="+mn-ea"/>
                          <a:cs typeface="+mn-cs"/>
                        </a:rPr>
                        <a:t>類，例如：洗衣、清潔、室內設計、搬家、家事、寵物美容、按摩、美容美體、美甲美睫等。</a:t>
                      </a:r>
                      <a:endParaRPr lang="en-US" sz="1400" b="1" dirty="0">
                        <a:solidFill>
                          <a:srgbClr val="2074D5"/>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0" dirty="0"/>
                        <a:t>創新應用型：上限</a:t>
                      </a:r>
                      <a:r>
                        <a:rPr lang="en-US" altLang="zh-TW" sz="1600" dirty="0">
                          <a:latin typeface="Amazon Ember" panose="020B0603020204020204" pitchFamily="34" charset="0"/>
                          <a:ea typeface="Amazon Ember" panose="020B0603020204020204" pitchFamily="34" charset="0"/>
                          <a:cs typeface="Amazon Ember" panose="020B0603020204020204" pitchFamily="34" charset="0"/>
                        </a:rPr>
                        <a:t>NT$</a:t>
                      </a:r>
                      <a:r>
                        <a:rPr lang="en-US" altLang="zh-TW" sz="1600" b="0" dirty="0"/>
                        <a:t>80</a:t>
                      </a:r>
                      <a:r>
                        <a:rPr lang="zh-TW" altLang="en-US" sz="1600" b="0" dirty="0"/>
                        <a:t>萬</a:t>
                      </a:r>
                      <a:endParaRPr lang="en-US" altLang="zh-TW"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0" dirty="0"/>
                        <a:t>智慧賦能型：上限</a:t>
                      </a:r>
                      <a:r>
                        <a:rPr lang="en-US" altLang="zh-TW" sz="1600" dirty="0">
                          <a:latin typeface="Amazon Ember" panose="020B0603020204020204" pitchFamily="34" charset="0"/>
                          <a:ea typeface="Amazon Ember" panose="020B0603020204020204" pitchFamily="34" charset="0"/>
                          <a:cs typeface="Amazon Ember" panose="020B0603020204020204" pitchFamily="34" charset="0"/>
                        </a:rPr>
                        <a:t>NT$</a:t>
                      </a:r>
                      <a:r>
                        <a:rPr lang="en-US" altLang="zh-TW" sz="1600" b="0" dirty="0">
                          <a:latin typeface="Amazon Ember" panose="020B0603020204020204" pitchFamily="34" charset="0"/>
                          <a:ea typeface="Amazon Ember" panose="020B0603020204020204" pitchFamily="34" charset="0"/>
                          <a:cs typeface="Amazon Ember" panose="020B0603020204020204" pitchFamily="34" charset="0"/>
                        </a:rPr>
                        <a:t>150</a:t>
                      </a:r>
                      <a:r>
                        <a:rPr lang="zh-TW" altLang="en-US" sz="1600" b="0" dirty="0"/>
                        <a:t>萬</a:t>
                      </a:r>
                      <a:endParaRPr lang="en-US" altLang="zh-TW" sz="16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rPr>
                        <a:t>兩種類型擇１  </a:t>
                      </a:r>
                      <a:endParaRPr lang="en-US" altLang="zh-TW" sz="1400" kern="1200" dirty="0">
                        <a:solidFill>
                          <a:schemeClr val="bg1">
                            <a:lumMod val="50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a:t>創新應用型</a:t>
                      </a:r>
                      <a:r>
                        <a:rPr lang="zh-TW" altLang="en-US" sz="1600" dirty="0"/>
                        <a:t>：需至少</a:t>
                      </a:r>
                      <a:r>
                        <a:rPr lang="en-US" altLang="zh-TW" sz="1600" dirty="0"/>
                        <a:t>10</a:t>
                      </a:r>
                      <a:r>
                        <a:rPr lang="zh-TW" altLang="en-US" sz="1600" dirty="0"/>
                        <a:t>家店家採用，須發展</a:t>
                      </a:r>
                      <a:r>
                        <a:rPr lang="en-US" altLang="zh-TW" sz="1600" dirty="0"/>
                        <a:t>1</a:t>
                      </a:r>
                      <a:r>
                        <a:rPr lang="zh-TW" altLang="en-US" sz="1600" dirty="0"/>
                        <a:t>項創新服務                                                </a:t>
                      </a:r>
                      <a:r>
                        <a:rPr lang="zh-TW" altLang="en-US" sz="1600" b="1" dirty="0"/>
                        <a:t>智慧賦能型</a:t>
                      </a:r>
                      <a:r>
                        <a:rPr lang="zh-TW" altLang="en-US" sz="1600" dirty="0"/>
                        <a:t>：需至少</a:t>
                      </a:r>
                      <a:r>
                        <a:rPr lang="en-US" altLang="zh-TW" sz="1600" dirty="0"/>
                        <a:t>35</a:t>
                      </a:r>
                      <a:r>
                        <a:rPr lang="zh-TW" altLang="en-US" sz="1600" dirty="0"/>
                        <a:t>家店家採用，須開發</a:t>
                      </a:r>
                      <a:r>
                        <a:rPr lang="en-US" altLang="zh-TW" sz="1600" dirty="0"/>
                        <a:t>2</a:t>
                      </a:r>
                      <a:r>
                        <a:rPr lang="zh-TW" altLang="en-US" sz="1600" dirty="0"/>
                        <a:t>項以上應用模組</a:t>
                      </a:r>
                      <a:endParaRPr lang="en-US" altLang="zh-TW"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dirty="0"/>
                        <a:t>創新應用型：針對市場需求及消費者生活型態的創新或經營者經營管理的創新，例如：個人穿搭推薦、空間軟裝師智慧媒合、到府洗車服務等</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dirty="0"/>
                        <a:t>智慧賦能型：在既有資訊系統基礎上結合該行業別的專業知識及介接生活服務業者既有的日常營運系統</a:t>
                      </a:r>
                      <a:r>
                        <a:rPr lang="en-US" altLang="zh-TW" sz="1400" dirty="0"/>
                        <a:t>(Critical system)</a:t>
                      </a:r>
                      <a:r>
                        <a:rPr lang="zh-TW" altLang="en-US" sz="1400" dirty="0"/>
                        <a:t>或業務流程，開發具高適用性或可操作性之智慧科技方案或模組，例如：</a:t>
                      </a:r>
                      <a:r>
                        <a:rPr lang="en-US" altLang="zh-TW" sz="1400" dirty="0"/>
                        <a:t>AI</a:t>
                      </a:r>
                      <a:r>
                        <a:rPr lang="zh-TW" altLang="en-US" sz="1400" dirty="0"/>
                        <a:t>文案生成、智慧預約、家事人員</a:t>
                      </a:r>
                      <a:r>
                        <a:rPr lang="en-US" altLang="zh-TW" sz="1400" dirty="0"/>
                        <a:t>AI</a:t>
                      </a:r>
                      <a:r>
                        <a:rPr lang="zh-TW" altLang="en-US" sz="1400" dirty="0"/>
                        <a:t>派遣模組等</a:t>
                      </a:r>
                      <a:endParaRPr lang="en-US" altLang="zh-TW"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zh-TW" altLang="en-US" dirty="0">
                <a:solidFill>
                  <a:srgbClr val="2B3643"/>
                </a:solidFill>
              </a:rPr>
              <a:t>生活服務</a:t>
            </a:r>
            <a:r>
              <a:rPr lang="zh-TW" altLang="en-US" sz="2000" dirty="0"/>
              <a:t>業科技創新應用輔導</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fld id="{EB4B8DE2-A4E8-46E4-8BBF-D75455EFF32C}" type="slidenum">
              <a:rPr lang="en-US" smtClean="0"/>
              <a:pPr/>
              <a:t>57</a:t>
            </a:fld>
            <a:endParaRPr lang="en-US" dirty="0"/>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補助對象</a:t>
            </a:r>
            <a:endParaRPr lang="en-US" b="1" dirty="0">
              <a:solidFill>
                <a:schemeClr val="bg1"/>
              </a:solidFill>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輔導金額</a:t>
            </a:r>
            <a:endParaRPr lang="en-US" b="1" dirty="0">
              <a:solidFill>
                <a:schemeClr val="bg1"/>
              </a:solidFill>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輔導重點</a:t>
            </a:r>
            <a:endParaRPr lang="en-US" b="1" dirty="0">
              <a:solidFill>
                <a:schemeClr val="bg1"/>
              </a:solidFill>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提案參考</a:t>
            </a:r>
            <a:endParaRPr lang="en-US" b="1" dirty="0">
              <a:solidFill>
                <a:schemeClr val="bg1"/>
              </a:solidFill>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計畫提交時程</a:t>
            </a:r>
            <a:endParaRPr lang="en-US" sz="1000" b="1" dirty="0">
              <a:solidFill>
                <a:schemeClr val="bg1"/>
              </a:solidFill>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建議開始準備</a:t>
            </a:r>
            <a:endParaRPr lang="en-US" sz="1000" b="1" dirty="0">
              <a:solidFill>
                <a:schemeClr val="bg1"/>
              </a:solidFill>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主辦單位</a:t>
            </a:r>
            <a:endParaRPr lang="en-US" sz="1000" b="1" dirty="0">
              <a:solidFill>
                <a:schemeClr val="bg1"/>
              </a:solidFill>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參考資料</a:t>
            </a:r>
            <a:endParaRPr lang="en-US" sz="1000" b="1" dirty="0">
              <a:solidFill>
                <a:schemeClr val="bg1"/>
              </a:solidFill>
            </a:endParaRPr>
          </a:p>
        </p:txBody>
      </p:sp>
      <p:sp>
        <p:nvSpPr>
          <p:cNvPr id="15" name="TextBox 14">
            <a:hlinkClick r:id="rId6" action="ppaction://hlinksldjump"/>
            <a:extLst>
              <a:ext uri="{FF2B5EF4-FFF2-40B4-BE49-F238E27FC236}">
                <a16:creationId xmlns:a16="http://schemas.microsoft.com/office/drawing/2014/main" id="{6F5BC88D-1E4B-48A9-A226-C793A355BAE6}"/>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7" action="ppaction://hlinksldjump"/>
            <a:extLst>
              <a:ext uri="{FF2B5EF4-FFF2-40B4-BE49-F238E27FC236}">
                <a16:creationId xmlns:a16="http://schemas.microsoft.com/office/drawing/2014/main" id="{7CE21177-460D-F268-6D78-94F5C8CD6163}"/>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7" name="TextBox 6">
            <a:hlinkClick r:id="rId8" action="ppaction://hlinksldjump"/>
            <a:extLst>
              <a:ext uri="{FF2B5EF4-FFF2-40B4-BE49-F238E27FC236}">
                <a16:creationId xmlns:a16="http://schemas.microsoft.com/office/drawing/2014/main" id="{B99EB12A-34E8-E3E5-DD9D-6473369F5BC7}"/>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數位轉型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3463517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nvGraphicFramePr>
        <p:xfrm>
          <a:off x="10477297" y="323818"/>
          <a:ext cx="1574359" cy="2978396"/>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b="1" kern="1200" dirty="0">
                          <a:solidFill>
                            <a:schemeClr val="bg1">
                              <a:lumMod val="50000"/>
                            </a:schemeClr>
                          </a:solidFill>
                          <a:latin typeface="+mn-lt"/>
                          <a:ea typeface="+mn-ea"/>
                          <a:cs typeface="+mn-cs"/>
                        </a:rPr>
                        <a:t>2025/2/13~</a:t>
                      </a:r>
                      <a:r>
                        <a:rPr lang="en-US" altLang="zh-TW" sz="1200" b="1" i="0" kern="1200" baseline="0" dirty="0">
                          <a:solidFill>
                            <a:srgbClr val="FF0000"/>
                          </a:solidFill>
                          <a:latin typeface="Amazon Ember Display" panose="020F0603020204020204" pitchFamily="34" charset="0"/>
                          <a:ea typeface="+mn-ea"/>
                          <a:cs typeface="+mn-cs"/>
                        </a:rPr>
                        <a:t>3/7</a:t>
                      </a:r>
                      <a:endParaRPr lang="en-US" sz="1200" b="0" i="0" kern="1200" baseline="0" dirty="0">
                        <a:solidFill>
                          <a:schemeClr val="bg1">
                            <a:lumMod val="50000"/>
                          </a:schemeClr>
                        </a:solidFill>
                        <a:latin typeface="Amazon Ember Display" panose="020F0603020204020204"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50" dirty="0"/>
                        <a:t>即日起</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fontAlgn="t"/>
                      <a:r>
                        <a:rPr lang="zh-TW" altLang="en-US" sz="1050" kern="1200" dirty="0">
                          <a:solidFill>
                            <a:schemeClr val="tx1"/>
                          </a:solidFill>
                          <a:latin typeface="+mn-lt"/>
                          <a:ea typeface="+mn-ea"/>
                          <a:cs typeface="+mn-cs"/>
                        </a:rPr>
                        <a:t>經濟部</a:t>
                      </a:r>
                      <a:endParaRPr lang="en-US" altLang="zh-TW" sz="1050" kern="1200" dirty="0">
                        <a:solidFill>
                          <a:schemeClr val="tx1"/>
                        </a:solidFill>
                        <a:latin typeface="+mn-lt"/>
                        <a:ea typeface="+mn-ea"/>
                        <a:cs typeface="+mn-cs"/>
                      </a:endParaRPr>
                    </a:p>
                    <a:p>
                      <a:pPr algn="ctr" fontAlgn="t"/>
                      <a:r>
                        <a:rPr lang="zh-TW" altLang="en-US" sz="1050" kern="1200" dirty="0">
                          <a:solidFill>
                            <a:schemeClr val="tx1"/>
                          </a:solidFill>
                          <a:latin typeface="+mn-lt"/>
                          <a:ea typeface="+mn-ea"/>
                          <a:cs typeface="+mn-cs"/>
                        </a:rPr>
                        <a:t>商業發展署</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dirty="0">
                          <a:hlinkClick r:id="rId3"/>
                        </a:rPr>
                        <a:t>計畫公告</a:t>
                      </a:r>
                      <a:endParaRPr lang="en-US" altLang="zh-TW" sz="1050" dirty="0"/>
                    </a:p>
                    <a:p>
                      <a:pPr algn="ctr"/>
                      <a:r>
                        <a:rPr lang="zh-TW" altLang="en-US" sz="1050" dirty="0">
                          <a:hlinkClick r:id="rId4" action="ppaction://hlinkfile"/>
                        </a:rPr>
                        <a:t>申請須知</a:t>
                      </a:r>
                      <a:endParaRPr lang="en-US" altLang="zh-TW" sz="1050" dirty="0">
                        <a:hlinkClick r:id="rId5"/>
                      </a:endParaRPr>
                    </a:p>
                    <a:p>
                      <a:pPr algn="ctr"/>
                      <a:r>
                        <a:rPr lang="zh-TW" altLang="en-US" sz="1050" dirty="0">
                          <a:hlinkClick r:id="rId5"/>
                        </a:rPr>
                        <a:t>計畫</a:t>
                      </a:r>
                      <a:r>
                        <a:rPr lang="en-US" altLang="zh-TW" sz="1050" dirty="0">
                          <a:hlinkClick r:id="rId5"/>
                        </a:rPr>
                        <a:t>LINE</a:t>
                      </a:r>
                      <a:r>
                        <a:rPr lang="zh-TW" altLang="en-US" sz="1050" dirty="0">
                          <a:hlinkClick r:id="rId5"/>
                        </a:rPr>
                        <a:t>社群</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600" y="1447132"/>
          <a:ext cx="9787467" cy="4132827"/>
        </p:xfrm>
        <a:graphic>
          <a:graphicData uri="http://schemas.openxmlformats.org/drawingml/2006/table">
            <a:tbl>
              <a:tblPr firstRow="1" bandRow="1">
                <a:tableStyleId>{5940675A-B579-460E-94D1-54222C63F5DA}</a:tableStyleId>
              </a:tblPr>
              <a:tblGrid>
                <a:gridCol w="2023533">
                  <a:extLst>
                    <a:ext uri="{9D8B030D-6E8A-4147-A177-3AD203B41FA5}">
                      <a16:colId xmlns:a16="http://schemas.microsoft.com/office/drawing/2014/main" val="270881897"/>
                    </a:ext>
                  </a:extLst>
                </a:gridCol>
                <a:gridCol w="7763934">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rgbClr val="2074D5"/>
                          </a:solidFill>
                          <a:effectLst/>
                          <a:latin typeface="+mn-lt"/>
                          <a:ea typeface="+mn-ea"/>
                          <a:cs typeface="+mn-cs"/>
                        </a:rPr>
                        <a:t>#</a:t>
                      </a:r>
                      <a:r>
                        <a:rPr lang="zh-TW" altLang="en-US" sz="1800" b="1" kern="1200" dirty="0">
                          <a:solidFill>
                            <a:srgbClr val="2074D5"/>
                          </a:solidFill>
                          <a:effectLst/>
                          <a:latin typeface="+mn-lt"/>
                          <a:ea typeface="+mn-ea"/>
                          <a:cs typeface="+mn-cs"/>
                        </a:rPr>
                        <a:t>社區商務服務業</a:t>
                      </a:r>
                      <a:br>
                        <a:rPr lang="en-US" sz="1800" kern="1200" dirty="0">
                          <a:solidFill>
                            <a:schemeClr val="tx1"/>
                          </a:solidFill>
                          <a:effectLst/>
                          <a:latin typeface="+mn-lt"/>
                          <a:ea typeface="+mn-ea"/>
                          <a:cs typeface="+mn-cs"/>
                        </a:rPr>
                      </a:br>
                      <a:r>
                        <a:rPr lang="en-US" sz="1800" kern="1200" dirty="0">
                          <a:solidFill>
                            <a:schemeClr val="tx1"/>
                          </a:solidFill>
                          <a:effectLst/>
                          <a:latin typeface="+mn-lt"/>
                          <a:ea typeface="+mn-ea"/>
                          <a:cs typeface="+mn-cs"/>
                        </a:rPr>
                        <a:t>1) </a:t>
                      </a:r>
                      <a:r>
                        <a:rPr lang="zh-TW" altLang="en-US" sz="1800" kern="1200" dirty="0">
                          <a:solidFill>
                            <a:schemeClr val="tx1"/>
                          </a:solidFill>
                          <a:effectLst/>
                          <a:latin typeface="+mn-lt"/>
                          <a:ea typeface="+mn-ea"/>
                          <a:cs typeface="+mn-cs"/>
                        </a:rPr>
                        <a:t>社區通路業者；</a:t>
                      </a:r>
                      <a:r>
                        <a:rPr lang="en-US" sz="1800" kern="1200" dirty="0">
                          <a:solidFill>
                            <a:schemeClr val="tx1"/>
                          </a:solidFill>
                          <a:effectLst/>
                          <a:latin typeface="+mn-lt"/>
                          <a:ea typeface="+mn-ea"/>
                          <a:cs typeface="+mn-cs"/>
                        </a:rPr>
                        <a:t>2) </a:t>
                      </a:r>
                      <a:r>
                        <a:rPr lang="zh-TW" altLang="en-US" sz="1800" kern="1200" dirty="0">
                          <a:solidFill>
                            <a:schemeClr val="tx1"/>
                          </a:solidFill>
                          <a:effectLst/>
                          <a:latin typeface="+mn-lt"/>
                          <a:ea typeface="+mn-ea"/>
                          <a:cs typeface="+mn-cs"/>
                        </a:rPr>
                        <a:t>智慧社區業者；</a:t>
                      </a:r>
                      <a:r>
                        <a:rPr lang="en-US" sz="1800" kern="1200" dirty="0">
                          <a:solidFill>
                            <a:schemeClr val="tx1"/>
                          </a:solidFill>
                          <a:effectLst/>
                          <a:latin typeface="+mn-lt"/>
                          <a:ea typeface="+mn-ea"/>
                          <a:cs typeface="+mn-cs"/>
                        </a:rPr>
                        <a:t>3) </a:t>
                      </a:r>
                      <a:r>
                        <a:rPr lang="zh-TW" altLang="en-US" sz="1800" kern="1200" dirty="0">
                          <a:solidFill>
                            <a:schemeClr val="tx1"/>
                          </a:solidFill>
                          <a:effectLst/>
                          <a:latin typeface="+mn-lt"/>
                          <a:ea typeface="+mn-ea"/>
                          <a:cs typeface="+mn-cs"/>
                        </a:rPr>
                        <a:t>到府服務業者；</a:t>
                      </a:r>
                      <a:r>
                        <a:rPr lang="en-US" sz="1800" kern="1200" dirty="0">
                          <a:solidFill>
                            <a:schemeClr val="tx1"/>
                          </a:solidFill>
                          <a:effectLst/>
                          <a:latin typeface="+mn-lt"/>
                          <a:ea typeface="+mn-ea"/>
                          <a:cs typeface="+mn-cs"/>
                        </a:rPr>
                        <a:t>4) </a:t>
                      </a:r>
                      <a:r>
                        <a:rPr lang="zh-TW" altLang="en-US" sz="1800" kern="1200" dirty="0">
                          <a:solidFill>
                            <a:schemeClr val="tx1"/>
                          </a:solidFill>
                          <a:effectLst/>
                          <a:latin typeface="+mn-lt"/>
                          <a:ea typeface="+mn-ea"/>
                          <a:cs typeface="+mn-cs"/>
                        </a:rPr>
                        <a:t>行動服務業者</a:t>
                      </a:r>
                      <a:endParaRPr lang="en-US" altLang="zh-TW" sz="18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bg1">
                              <a:lumMod val="65000"/>
                            </a:schemeClr>
                          </a:solidFill>
                        </a:rPr>
                        <a:t>需已於生活圈實證場域範疇營運至少一年</a:t>
                      </a:r>
                      <a:endParaRPr lang="en-US" sz="1200" dirty="0">
                        <a:solidFill>
                          <a:schemeClr val="bg1">
                            <a:lumMod val="6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chemeClr val="tx1"/>
                          </a:solidFill>
                          <a:latin typeface="+mn-lt"/>
                          <a:ea typeface="+mn-ea"/>
                          <a:cs typeface="+mn-cs"/>
                        </a:rPr>
                        <a:t>每案以</a:t>
                      </a:r>
                      <a:r>
                        <a:rPr lang="en-US" altLang="zh-TW" sz="1600" kern="1200" dirty="0">
                          <a:solidFill>
                            <a:schemeClr val="tx1"/>
                          </a:solidFill>
                          <a:latin typeface="+mn-lt"/>
                          <a:ea typeface="+mn-ea"/>
                          <a:cs typeface="+mn-cs"/>
                        </a:rPr>
                        <a:t>300</a:t>
                      </a:r>
                      <a:r>
                        <a:rPr lang="zh-TW" altLang="en-US" sz="1600" kern="1200" dirty="0">
                          <a:solidFill>
                            <a:schemeClr val="tx1"/>
                          </a:solidFill>
                          <a:latin typeface="+mn-lt"/>
                          <a:ea typeface="+mn-ea"/>
                          <a:cs typeface="+mn-cs"/>
                        </a:rPr>
                        <a:t>萬元</a:t>
                      </a:r>
                      <a:r>
                        <a:rPr lang="en-US" altLang="zh-TW" sz="1600" kern="1200" dirty="0">
                          <a:solidFill>
                            <a:schemeClr val="tx1"/>
                          </a:solidFill>
                          <a:latin typeface="+mn-lt"/>
                          <a:ea typeface="+mn-ea"/>
                          <a:cs typeface="+mn-cs"/>
                        </a:rPr>
                        <a:t>(</a:t>
                      </a:r>
                      <a:r>
                        <a:rPr lang="zh-TW" altLang="en-US" sz="1600" kern="1200" dirty="0">
                          <a:solidFill>
                            <a:schemeClr val="tx1"/>
                          </a:solidFill>
                          <a:latin typeface="+mn-lt"/>
                          <a:ea typeface="+mn-ea"/>
                          <a:cs typeface="+mn-cs"/>
                        </a:rPr>
                        <a:t>含稅</a:t>
                      </a:r>
                      <a:r>
                        <a:rPr lang="en-US" altLang="zh-TW" sz="1600" kern="1200" dirty="0">
                          <a:solidFill>
                            <a:schemeClr val="tx1"/>
                          </a:solidFill>
                          <a:latin typeface="+mn-lt"/>
                          <a:ea typeface="+mn-ea"/>
                          <a:cs typeface="+mn-cs"/>
                        </a:rPr>
                        <a:t>)</a:t>
                      </a:r>
                      <a:r>
                        <a:rPr lang="zh-TW" altLang="en-US" sz="1600" kern="1200" dirty="0">
                          <a:solidFill>
                            <a:schemeClr val="tx1"/>
                          </a:solidFill>
                          <a:latin typeface="+mn-lt"/>
                          <a:ea typeface="+mn-ea"/>
                          <a:cs typeface="+mn-cs"/>
                        </a:rPr>
                        <a:t>為上限。</a:t>
                      </a:r>
                      <a:endParaRPr lang="en-US" altLang="zh-TW"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kern="1200" dirty="0">
                          <a:solidFill>
                            <a:schemeClr val="tx1"/>
                          </a:solidFill>
                          <a:latin typeface="+mn-lt"/>
                          <a:ea typeface="+mn-ea"/>
                          <a:cs typeface="+mn-cs"/>
                        </a:rPr>
                        <a:t>生活圈主題選擇：須從</a:t>
                      </a:r>
                      <a:r>
                        <a:rPr lang="zh-TW" altLang="en-US" sz="1400" b="1" kern="1200" dirty="0">
                          <a:solidFill>
                            <a:srgbClr val="1D72D4"/>
                          </a:solidFill>
                          <a:latin typeface="+mn-lt"/>
                          <a:ea typeface="+mn-ea"/>
                          <a:cs typeface="+mn-cs"/>
                        </a:rPr>
                        <a:t>「療癒生活」</a:t>
                      </a:r>
                      <a:r>
                        <a:rPr lang="zh-TW" altLang="en-US" sz="1400" kern="1200" dirty="0">
                          <a:solidFill>
                            <a:schemeClr val="tx1"/>
                          </a:solidFill>
                          <a:latin typeface="+mn-lt"/>
                          <a:ea typeface="+mn-ea"/>
                          <a:cs typeface="+mn-cs"/>
                        </a:rPr>
                        <a:t>、</a:t>
                      </a:r>
                      <a:r>
                        <a:rPr lang="zh-TW" altLang="en-US" sz="1400" b="1" kern="1200" dirty="0">
                          <a:solidFill>
                            <a:srgbClr val="1D72D4"/>
                          </a:solidFill>
                          <a:latin typeface="+mn-lt"/>
                          <a:ea typeface="+mn-ea"/>
                          <a:cs typeface="+mn-cs"/>
                        </a:rPr>
                        <a:t>「健康生活」</a:t>
                      </a:r>
                      <a:r>
                        <a:rPr lang="zh-TW" altLang="en-US" sz="1400" kern="1200" dirty="0">
                          <a:solidFill>
                            <a:schemeClr val="tx1"/>
                          </a:solidFill>
                          <a:latin typeface="+mn-lt"/>
                          <a:ea typeface="+mn-ea"/>
                          <a:cs typeface="+mn-cs"/>
                        </a:rPr>
                        <a:t>或</a:t>
                      </a:r>
                      <a:r>
                        <a:rPr lang="zh-TW" altLang="en-US" sz="1400" b="1" kern="1200" dirty="0">
                          <a:solidFill>
                            <a:srgbClr val="1D72D4"/>
                          </a:solidFill>
                          <a:latin typeface="+mn-lt"/>
                          <a:ea typeface="+mn-ea"/>
                          <a:cs typeface="+mn-cs"/>
                        </a:rPr>
                        <a:t>「便利生活」</a:t>
                      </a:r>
                      <a:r>
                        <a:rPr lang="zh-TW" altLang="en-US" sz="1400" kern="1200" dirty="0">
                          <a:solidFill>
                            <a:schemeClr val="tx1"/>
                          </a:solidFill>
                          <a:latin typeface="+mn-lt"/>
                          <a:ea typeface="+mn-ea"/>
                          <a:cs typeface="+mn-cs"/>
                        </a:rPr>
                        <a:t>中擇一發展，</a:t>
                      </a:r>
                      <a:br>
                        <a:rPr lang="en-US" altLang="zh-TW" sz="1400" kern="1200" dirty="0">
                          <a:solidFill>
                            <a:schemeClr val="tx1"/>
                          </a:solidFill>
                          <a:latin typeface="+mn-lt"/>
                          <a:ea typeface="+mn-ea"/>
                          <a:cs typeface="+mn-cs"/>
                        </a:rPr>
                      </a:br>
                      <a:r>
                        <a:rPr lang="zh-TW" altLang="en-US" sz="1400" kern="1200" dirty="0">
                          <a:solidFill>
                            <a:schemeClr val="tx1"/>
                          </a:solidFill>
                          <a:latin typeface="+mn-lt"/>
                          <a:ea typeface="+mn-ea"/>
                          <a:cs typeface="+mn-cs"/>
                        </a:rPr>
                        <a:t>並須串聯至少</a:t>
                      </a:r>
                      <a:r>
                        <a:rPr lang="en-US" altLang="zh-TW" sz="1400" kern="1200" dirty="0">
                          <a:solidFill>
                            <a:schemeClr val="tx1"/>
                          </a:solidFill>
                          <a:latin typeface="+mn-lt"/>
                          <a:ea typeface="+mn-ea"/>
                          <a:cs typeface="+mn-cs"/>
                        </a:rPr>
                        <a:t>40</a:t>
                      </a:r>
                      <a:r>
                        <a:rPr lang="zh-TW" altLang="en-US" sz="1400" kern="1200" dirty="0">
                          <a:solidFill>
                            <a:schemeClr val="tx1"/>
                          </a:solidFill>
                          <a:latin typeface="+mn-lt"/>
                          <a:ea typeface="+mn-ea"/>
                          <a:cs typeface="+mn-cs"/>
                        </a:rPr>
                        <a:t>家業者，涵蓋至少</a:t>
                      </a:r>
                      <a:r>
                        <a:rPr lang="en-US" altLang="zh-TW" sz="1400" kern="1200" dirty="0">
                          <a:solidFill>
                            <a:schemeClr val="tx1"/>
                          </a:solidFill>
                          <a:latin typeface="+mn-lt"/>
                          <a:ea typeface="+mn-ea"/>
                          <a:cs typeface="+mn-cs"/>
                        </a:rPr>
                        <a:t>3</a:t>
                      </a:r>
                      <a:r>
                        <a:rPr lang="zh-TW" altLang="en-US" sz="1400" kern="1200" dirty="0">
                          <a:solidFill>
                            <a:schemeClr val="tx1"/>
                          </a:solidFill>
                          <a:latin typeface="+mn-lt"/>
                          <a:ea typeface="+mn-ea"/>
                          <a:cs typeface="+mn-cs"/>
                        </a:rPr>
                        <a:t>個生活服務相關領域業別。</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kern="1200" dirty="0">
                          <a:solidFill>
                            <a:schemeClr val="tx1"/>
                          </a:solidFill>
                          <a:latin typeface="+mn-lt"/>
                          <a:ea typeface="+mn-ea"/>
                          <a:cs typeface="+mn-cs"/>
                        </a:rPr>
                        <a:t>科技應用服務：須發展</a:t>
                      </a:r>
                      <a:r>
                        <a:rPr lang="en-US" altLang="zh-TW" sz="1400" kern="1200" dirty="0">
                          <a:solidFill>
                            <a:schemeClr val="tx1"/>
                          </a:solidFill>
                          <a:latin typeface="+mn-lt"/>
                          <a:ea typeface="+mn-ea"/>
                          <a:cs typeface="+mn-cs"/>
                        </a:rPr>
                        <a:t>2</a:t>
                      </a:r>
                      <a:r>
                        <a:rPr lang="zh-TW" altLang="en-US" sz="1400" kern="1200" dirty="0">
                          <a:solidFill>
                            <a:schemeClr val="tx1"/>
                          </a:solidFill>
                          <a:latin typeface="+mn-lt"/>
                          <a:ea typeface="+mn-ea"/>
                          <a:cs typeface="+mn-cs"/>
                        </a:rPr>
                        <a:t>項短鏈創新應用服務：</a:t>
                      </a:r>
                      <a:endParaRPr lang="en-US" altLang="zh-TW" sz="1400" kern="1200" dirty="0">
                        <a:solidFill>
                          <a:schemeClr val="tx1"/>
                        </a:solidFill>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1" kern="1200" dirty="0">
                          <a:solidFill>
                            <a:srgbClr val="1D72D4"/>
                          </a:solidFill>
                          <a:latin typeface="+mn-lt"/>
                          <a:ea typeface="+mn-ea"/>
                          <a:cs typeface="+mn-cs"/>
                        </a:rPr>
                        <a:t>適時服務型</a:t>
                      </a:r>
                      <a:r>
                        <a:rPr lang="zh-TW" altLang="en-US" sz="1400" kern="1200" dirty="0">
                          <a:solidFill>
                            <a:schemeClr val="tx1"/>
                          </a:solidFill>
                          <a:latin typeface="+mn-lt"/>
                          <a:ea typeface="+mn-ea"/>
                          <a:cs typeface="+mn-cs"/>
                        </a:rPr>
                        <a:t>提供符合時效性需求的服務</a:t>
                      </a:r>
                      <a:endParaRPr lang="en-US" altLang="zh-TW" sz="1400" kern="1200" dirty="0">
                        <a:solidFill>
                          <a:schemeClr val="tx1"/>
                        </a:solidFill>
                        <a:latin typeface="+mn-l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1" kern="1200" dirty="0">
                          <a:solidFill>
                            <a:srgbClr val="1D72D4"/>
                          </a:solidFill>
                          <a:latin typeface="+mn-lt"/>
                          <a:ea typeface="+mn-ea"/>
                          <a:cs typeface="+mn-cs"/>
                        </a:rPr>
                        <a:t>就近服務型</a:t>
                      </a:r>
                      <a:r>
                        <a:rPr lang="zh-TW" altLang="en-US" sz="1400" kern="1200" dirty="0">
                          <a:solidFill>
                            <a:schemeClr val="tx1"/>
                          </a:solidFill>
                          <a:latin typeface="+mn-lt"/>
                          <a:ea typeface="+mn-ea"/>
                          <a:cs typeface="+mn-cs"/>
                        </a:rPr>
                        <a:t>提供在地化的便利服務</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kern="1200" dirty="0">
                          <a:solidFill>
                            <a:schemeClr val="tx1"/>
                          </a:solidFill>
                          <a:latin typeface="+mn-lt"/>
                          <a:ea typeface="+mn-ea"/>
                          <a:cs typeface="+mn-cs"/>
                        </a:rPr>
                        <a:t>適時服務型舉例：智慧派單、最佳路徑規劃、</a:t>
                      </a:r>
                      <a:r>
                        <a:rPr lang="en-US" altLang="zh-TW" sz="1400" kern="1200" dirty="0">
                          <a:solidFill>
                            <a:schemeClr val="tx1"/>
                          </a:solidFill>
                          <a:latin typeface="+mn-lt"/>
                          <a:ea typeface="+mn-ea"/>
                          <a:cs typeface="+mn-cs"/>
                        </a:rPr>
                        <a:t>AI </a:t>
                      </a:r>
                      <a:r>
                        <a:rPr lang="zh-TW" altLang="en-US" sz="1400" kern="1200" dirty="0">
                          <a:solidFill>
                            <a:schemeClr val="tx1"/>
                          </a:solidFill>
                          <a:latin typeface="+mn-lt"/>
                          <a:ea typeface="+mn-ea"/>
                          <a:cs typeface="+mn-cs"/>
                        </a:rPr>
                        <a:t>自動客服、遠距視訊估價等</a:t>
                      </a:r>
                      <a:endParaRPr lang="en-US" altLang="zh-TW" sz="140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kern="1200" dirty="0">
                          <a:solidFill>
                            <a:schemeClr val="tx1"/>
                          </a:solidFill>
                          <a:latin typeface="+mn-lt"/>
                          <a:ea typeface="+mn-ea"/>
                          <a:cs typeface="+mn-cs"/>
                        </a:rPr>
                        <a:t>就近服務型舉例：社區團購物流智取櫃、生活圈精準導購、社區</a:t>
                      </a:r>
                      <a:r>
                        <a:rPr lang="en-US" altLang="zh-TW" sz="1400" kern="1200" dirty="0" err="1">
                          <a:solidFill>
                            <a:schemeClr val="tx1"/>
                          </a:solidFill>
                          <a:latin typeface="+mn-lt"/>
                          <a:ea typeface="+mn-ea"/>
                          <a:cs typeface="+mn-cs"/>
                        </a:rPr>
                        <a:t>Eip</a:t>
                      </a:r>
                      <a:r>
                        <a:rPr lang="zh-TW" altLang="en-US" sz="1400" kern="1200" dirty="0">
                          <a:solidFill>
                            <a:schemeClr val="tx1"/>
                          </a:solidFill>
                          <a:latin typeface="+mn-lt"/>
                          <a:ea typeface="+mn-ea"/>
                          <a:cs typeface="+mn-cs"/>
                        </a:rPr>
                        <a:t>廣告推播、</a:t>
                      </a:r>
                      <a:br>
                        <a:rPr lang="en-US" altLang="zh-TW" sz="1400" kern="1200" dirty="0">
                          <a:solidFill>
                            <a:schemeClr val="tx1"/>
                          </a:solidFill>
                          <a:latin typeface="+mn-lt"/>
                          <a:ea typeface="+mn-ea"/>
                          <a:cs typeface="+mn-cs"/>
                        </a:rPr>
                      </a:br>
                      <a:r>
                        <a:rPr lang="en-US" altLang="zh-TW" sz="1400" kern="1200" dirty="0">
                          <a:solidFill>
                            <a:schemeClr val="tx1"/>
                          </a:solidFill>
                          <a:latin typeface="+mn-lt"/>
                          <a:ea typeface="+mn-ea"/>
                          <a:cs typeface="+mn-cs"/>
                        </a:rPr>
                        <a:t>                               </a:t>
                      </a:r>
                      <a:r>
                        <a:rPr lang="zh-TW" altLang="en-US" sz="1400" kern="1200" dirty="0">
                          <a:solidFill>
                            <a:schemeClr val="tx1"/>
                          </a:solidFill>
                          <a:latin typeface="+mn-lt"/>
                          <a:ea typeface="+mn-ea"/>
                          <a:cs typeface="+mn-cs"/>
                        </a:rPr>
                        <a:t>社區團購分銷、社區點數合併兌換服務等</a:t>
                      </a:r>
                      <a:endParaRPr lang="en-US" altLang="zh-TW" sz="14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zh-TW" altLang="en-US" dirty="0">
                <a:solidFill>
                  <a:srgbClr val="2B3643"/>
                </a:solidFill>
              </a:rPr>
              <a:t>智慧社區</a:t>
            </a:r>
            <a:r>
              <a:rPr lang="zh-TW" altLang="en-US" sz="2000" dirty="0"/>
              <a:t>短鏈生活圈實證輔導</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fld id="{EB4B8DE2-A4E8-46E4-8BBF-D75455EFF32C}" type="slidenum">
              <a:rPr lang="en-US" smtClean="0"/>
              <a:pPr/>
              <a:t>58</a:t>
            </a:fld>
            <a:endParaRPr lang="en-US" dirty="0"/>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補助對象</a:t>
            </a:r>
            <a:endParaRPr lang="en-US" b="1" dirty="0">
              <a:solidFill>
                <a:schemeClr val="bg1"/>
              </a:solidFill>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輔導金額</a:t>
            </a:r>
            <a:endParaRPr lang="en-US" b="1" dirty="0">
              <a:solidFill>
                <a:schemeClr val="bg1"/>
              </a:solidFill>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輔導重點</a:t>
            </a:r>
            <a:endParaRPr lang="en-US" b="1" dirty="0">
              <a:solidFill>
                <a:schemeClr val="bg1"/>
              </a:solidFill>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提案參考</a:t>
            </a:r>
            <a:endParaRPr lang="en-US" b="1" dirty="0">
              <a:solidFill>
                <a:schemeClr val="bg1"/>
              </a:solidFill>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計畫提交時程</a:t>
            </a:r>
            <a:endParaRPr lang="en-US" sz="1000" b="1" dirty="0">
              <a:solidFill>
                <a:schemeClr val="bg1"/>
              </a:solidFill>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建議開始準備</a:t>
            </a:r>
            <a:endParaRPr lang="en-US" sz="1000" b="1" dirty="0">
              <a:solidFill>
                <a:schemeClr val="bg1"/>
              </a:solidFill>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主辦單位</a:t>
            </a:r>
            <a:endParaRPr lang="en-US" sz="1000" b="1" dirty="0">
              <a:solidFill>
                <a:schemeClr val="bg1"/>
              </a:solidFill>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參考資料</a:t>
            </a:r>
            <a:endParaRPr lang="en-US" sz="1000" b="1" dirty="0">
              <a:solidFill>
                <a:schemeClr val="bg1"/>
              </a:solidFill>
            </a:endParaRPr>
          </a:p>
        </p:txBody>
      </p:sp>
      <p:sp>
        <p:nvSpPr>
          <p:cNvPr id="15" name="TextBox 14">
            <a:hlinkClick r:id="rId6" action="ppaction://hlinksldjump"/>
            <a:extLst>
              <a:ext uri="{FF2B5EF4-FFF2-40B4-BE49-F238E27FC236}">
                <a16:creationId xmlns:a16="http://schemas.microsoft.com/office/drawing/2014/main" id="{FA34DE76-FAE1-48B7-A4CF-240D5F014C70}"/>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 name="TextBox 4">
            <a:hlinkClick r:id="rId7" action="ppaction://hlinksldjump"/>
            <a:extLst>
              <a:ext uri="{FF2B5EF4-FFF2-40B4-BE49-F238E27FC236}">
                <a16:creationId xmlns:a16="http://schemas.microsoft.com/office/drawing/2014/main" id="{93C5A08B-2DE5-F6D2-6EED-D9EAF16D5233}"/>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8" action="ppaction://hlinksldjump"/>
            <a:extLst>
              <a:ext uri="{FF2B5EF4-FFF2-40B4-BE49-F238E27FC236}">
                <a16:creationId xmlns:a16="http://schemas.microsoft.com/office/drawing/2014/main" id="{D7949CCB-3A14-525F-366B-38A006738D95}"/>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數位轉型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488737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nvGraphicFramePr>
        <p:xfrm>
          <a:off x="10477297" y="323818"/>
          <a:ext cx="1574359" cy="2858295"/>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algn="ctr" defTabSz="914400" rtl="0" eaLnBrk="1" latinLnBrk="0" hangingPunct="1"/>
                      <a:r>
                        <a:rPr lang="en-US" altLang="zh-TW" sz="1050" b="0" kern="1200" dirty="0">
                          <a:solidFill>
                            <a:schemeClr val="tx1"/>
                          </a:solidFill>
                          <a:latin typeface="+mn-lt"/>
                          <a:ea typeface="+mn-ea"/>
                          <a:cs typeface="+mn-cs"/>
                        </a:rPr>
                        <a:t>2025/2/25 </a:t>
                      </a:r>
                      <a:r>
                        <a:rPr lang="en-US" altLang="zh-TW" sz="1050" b="1" kern="1200" dirty="0">
                          <a:solidFill>
                            <a:srgbClr val="FF0000"/>
                          </a:solidFill>
                          <a:latin typeface="+mn-lt"/>
                          <a:ea typeface="+mn-ea"/>
                          <a:cs typeface="+mn-cs"/>
                        </a:rPr>
                        <a:t>~ 3/20</a:t>
                      </a:r>
                    </a:p>
                    <a:p>
                      <a:pPr algn="ctr"/>
                      <a:r>
                        <a:rPr lang="zh-TW" altLang="en-US" sz="1050" b="1" dirty="0">
                          <a:solidFill>
                            <a:srgbClr val="C00000"/>
                          </a:solidFill>
                        </a:rPr>
                        <a:t>或至補助經費用罄止</a:t>
                      </a:r>
                      <a:endParaRPr lang="en-US" altLang="zh-TW" sz="1050" b="1"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50" dirty="0"/>
                        <a:t>即日起</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rPr>
                        <a:t>經濟部發展署</a:t>
                      </a:r>
                      <a:endParaRPr lang="en-US" altLang="zh-TW" sz="1050"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rPr>
                        <a:t>中國生產力中心</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hlinkClick r:id="rId3"/>
                        </a:rPr>
                        <a:t>計畫官網</a:t>
                      </a:r>
                      <a:endParaRPr lang="en-US" altLang="zh-TW" sz="1050" dirty="0">
                        <a:effectLst/>
                        <a:hlinkClick r:id="rId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hlinkClick r:id="rId5"/>
                        </a:rPr>
                        <a:t>申請須知</a:t>
                      </a:r>
                      <a:endParaRPr lang="zh-TW" altLang="en-US" sz="1050"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953414" cy="4529067"/>
        </p:xfrm>
        <a:graphic>
          <a:graphicData uri="http://schemas.openxmlformats.org/drawingml/2006/table">
            <a:tbl>
              <a:tblPr firstRow="1" bandRow="1">
                <a:tableStyleId>{5940675A-B579-460E-94D1-54222C63F5DA}</a:tableStyleId>
              </a:tblPr>
              <a:tblGrid>
                <a:gridCol w="1998134">
                  <a:extLst>
                    <a:ext uri="{9D8B030D-6E8A-4147-A177-3AD203B41FA5}">
                      <a16:colId xmlns:a16="http://schemas.microsoft.com/office/drawing/2014/main" val="270881897"/>
                    </a:ext>
                  </a:extLst>
                </a:gridCol>
                <a:gridCol w="7955280">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dirty="0">
                          <a:solidFill>
                            <a:srgbClr val="0070C0"/>
                          </a:solidFill>
                        </a:rPr>
                        <a:t>#</a:t>
                      </a:r>
                      <a:r>
                        <a:rPr lang="zh-TW" altLang="en-US" b="1" dirty="0">
                          <a:solidFill>
                            <a:srgbClr val="0070C0"/>
                          </a:solidFill>
                        </a:rPr>
                        <a:t>製造業 </a:t>
                      </a:r>
                      <a:r>
                        <a:rPr lang="zh-TW" altLang="en-US" sz="1800" dirty="0">
                          <a:effectLst/>
                        </a:rPr>
                        <a:t>經常僱用員工 </a:t>
                      </a:r>
                      <a:r>
                        <a:rPr lang="en-US" altLang="zh-TW" sz="1800" b="1" u="sng" dirty="0">
                          <a:effectLst/>
                        </a:rPr>
                        <a:t>10 </a:t>
                      </a:r>
                      <a:r>
                        <a:rPr lang="zh-TW" altLang="en-US" sz="1800" b="1" u="sng" dirty="0">
                          <a:effectLst/>
                        </a:rPr>
                        <a:t>人以上 </a:t>
                      </a:r>
                      <a:endParaRPr lang="en-US" altLang="zh-TW" sz="1800" b="1" u="sng"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rPr>
                        <a:t>               或 實收資本額在新臺幣一億元以下，具</a:t>
                      </a:r>
                      <a:r>
                        <a:rPr lang="zh-TW" altLang="en-US" sz="1800" b="1" dirty="0">
                          <a:effectLst/>
                        </a:rPr>
                        <a:t>工廠登記</a:t>
                      </a:r>
                      <a:endParaRPr lang="en-US" altLang="zh-TW" sz="1800" b="1"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最高補助</a:t>
                      </a:r>
                      <a:r>
                        <a:rPr lang="en-US" altLang="zh-TW" dirty="0"/>
                        <a:t>50%</a:t>
                      </a:r>
                      <a:r>
                        <a:rPr lang="zh-TW" altLang="en-US" dirty="0"/>
                        <a:t>，上限</a:t>
                      </a:r>
                      <a:r>
                        <a:rPr lang="en-US" altLang="zh-TW" dirty="0"/>
                        <a:t>NT$500</a:t>
                      </a:r>
                      <a:r>
                        <a:rPr lang="zh-TW" altLang="en-US" dirty="0"/>
                        <a:t>萬</a:t>
                      </a:r>
                      <a:endParaRPr lang="en-US" altLang="zh-TW"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rPr>
                        <a:t>符合其中一項標的</a:t>
                      </a:r>
                      <a:r>
                        <a:rPr lang="zh-TW" altLang="en-US" sz="1400" kern="1200" dirty="0">
                          <a:solidFill>
                            <a:schemeClr val="bg1">
                              <a:lumMod val="50000"/>
                            </a:schemeClr>
                          </a:solidFill>
                          <a:effectLst/>
                          <a:latin typeface="+mn-lt"/>
                          <a:ea typeface="+mn-ea"/>
                          <a:cs typeface="+mn-cs"/>
                        </a:rPr>
                        <a:t>  </a:t>
                      </a:r>
                      <a:r>
                        <a:rPr lang="zh-TW" altLang="en-US" sz="1800" dirty="0">
                          <a:effectLst/>
                        </a:rPr>
                        <a:t>智慧化：智慧製造、營運管理優化</a:t>
                      </a:r>
                      <a:endParaRPr lang="en-US" altLang="zh-TW" sz="18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rPr>
                        <a:t>                         低碳化：碳排放減量、低碳技術導入</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Arial" panose="020B0604020202020204" pitchFamily="34" charset="0"/>
                        <a:buChar char="•"/>
                      </a:pPr>
                      <a:r>
                        <a:rPr lang="zh-TW" altLang="en-US" sz="1600" kern="1200" dirty="0">
                          <a:solidFill>
                            <a:schemeClr val="tx1"/>
                          </a:solidFill>
                          <a:latin typeface="+mn-lt"/>
                          <a:ea typeface="+mn-ea"/>
                          <a:cs typeface="+mn-cs"/>
                        </a:rPr>
                        <a:t>包含消耗性器材及原材料費、全新設備之購置費</a:t>
                      </a:r>
                      <a:br>
                        <a:rPr lang="en-US" altLang="zh-TW" sz="1600" kern="1200" dirty="0">
                          <a:solidFill>
                            <a:schemeClr val="tx1"/>
                          </a:solidFill>
                          <a:latin typeface="+mn-lt"/>
                          <a:ea typeface="+mn-ea"/>
                          <a:cs typeface="+mn-cs"/>
                        </a:rPr>
                      </a:br>
                      <a:r>
                        <a:rPr lang="en-US" altLang="zh-TW" sz="1600" kern="1200" dirty="0">
                          <a:solidFill>
                            <a:schemeClr val="tx1"/>
                          </a:solidFill>
                          <a:latin typeface="+mn-lt"/>
                          <a:ea typeface="+mn-ea"/>
                          <a:cs typeface="+mn-cs"/>
                        </a:rPr>
                        <a:t>(</a:t>
                      </a:r>
                      <a:r>
                        <a:rPr lang="zh-TW" altLang="en-US" sz="1600" kern="1200" dirty="0">
                          <a:solidFill>
                            <a:schemeClr val="tx1"/>
                          </a:solidFill>
                          <a:latin typeface="+mn-lt"/>
                          <a:ea typeface="+mn-ea"/>
                          <a:cs typeface="+mn-cs"/>
                        </a:rPr>
                        <a:t>政府補助款以個案計畫總經費</a:t>
                      </a:r>
                      <a:r>
                        <a:rPr lang="en-US" altLang="zh-TW" sz="1600" kern="1200" dirty="0">
                          <a:solidFill>
                            <a:schemeClr val="tx1"/>
                          </a:solidFill>
                          <a:latin typeface="+mn-lt"/>
                          <a:ea typeface="+mn-ea"/>
                          <a:cs typeface="+mn-cs"/>
                        </a:rPr>
                        <a:t>30%</a:t>
                      </a:r>
                      <a:r>
                        <a:rPr lang="zh-TW" altLang="en-US" sz="1600" kern="1200" dirty="0">
                          <a:solidFill>
                            <a:schemeClr val="tx1"/>
                          </a:solidFill>
                          <a:latin typeface="+mn-lt"/>
                          <a:ea typeface="+mn-ea"/>
                          <a:cs typeface="+mn-cs"/>
                        </a:rPr>
                        <a:t>為上限</a:t>
                      </a:r>
                      <a:r>
                        <a:rPr lang="en-US" altLang="zh-TW" sz="1600" kern="1200" dirty="0">
                          <a:solidFill>
                            <a:schemeClr val="tx1"/>
                          </a:solidFill>
                          <a:latin typeface="+mn-lt"/>
                          <a:ea typeface="+mn-ea"/>
                          <a:cs typeface="+mn-cs"/>
                        </a:rPr>
                        <a:t>)</a:t>
                      </a:r>
                    </a:p>
                    <a:p>
                      <a:pPr marL="285750" indent="-285750" algn="l">
                        <a:buFont typeface="Arial" panose="020B0604020202020204" pitchFamily="34" charset="0"/>
                        <a:buChar char="•"/>
                      </a:pPr>
                      <a:r>
                        <a:rPr lang="zh-TW" altLang="en-US" sz="1600" kern="1200" dirty="0">
                          <a:solidFill>
                            <a:schemeClr val="tx1"/>
                          </a:solidFill>
                          <a:latin typeface="+mn-lt"/>
                          <a:ea typeface="+mn-ea"/>
                          <a:cs typeface="+mn-cs"/>
                        </a:rPr>
                        <a:t>既有設備之改善費及</a:t>
                      </a:r>
                      <a:r>
                        <a:rPr lang="zh-TW" altLang="en-US" sz="1600" b="1" kern="1200" dirty="0">
                          <a:solidFill>
                            <a:schemeClr val="tx1"/>
                          </a:solidFill>
                          <a:latin typeface="+mn-lt"/>
                          <a:ea typeface="+mn-ea"/>
                          <a:cs typeface="+mn-cs"/>
                        </a:rPr>
                        <a:t>委託研究或驗證費</a:t>
                      </a:r>
                      <a:br>
                        <a:rPr lang="en-US" altLang="zh-TW" sz="1600" kern="1200" dirty="0">
                          <a:solidFill>
                            <a:schemeClr val="tx1"/>
                          </a:solidFill>
                          <a:latin typeface="+mn-lt"/>
                          <a:ea typeface="+mn-ea"/>
                          <a:cs typeface="+mn-cs"/>
                        </a:rPr>
                      </a:br>
                      <a:r>
                        <a:rPr lang="en-US" altLang="zh-TW" sz="1600" kern="1200" dirty="0">
                          <a:solidFill>
                            <a:schemeClr val="tx1"/>
                          </a:solidFill>
                          <a:latin typeface="+mn-lt"/>
                          <a:ea typeface="+mn-ea"/>
                          <a:cs typeface="+mn-cs"/>
                        </a:rPr>
                        <a:t>(</a:t>
                      </a:r>
                      <a:r>
                        <a:rPr lang="zh-TW" altLang="en-US" sz="1600" kern="1200" dirty="0">
                          <a:solidFill>
                            <a:schemeClr val="tx1"/>
                          </a:solidFill>
                          <a:latin typeface="+mn-lt"/>
                          <a:ea typeface="+mn-ea"/>
                          <a:cs typeface="+mn-cs"/>
                        </a:rPr>
                        <a:t>政府補助款以個案計畫總經費</a:t>
                      </a:r>
                      <a:r>
                        <a:rPr lang="en-US" altLang="zh-TW" sz="1600" kern="1200" dirty="0">
                          <a:solidFill>
                            <a:schemeClr val="tx1"/>
                          </a:solidFill>
                          <a:latin typeface="+mn-lt"/>
                          <a:ea typeface="+mn-ea"/>
                          <a:cs typeface="+mn-cs"/>
                        </a:rPr>
                        <a:t>40%</a:t>
                      </a:r>
                      <a:r>
                        <a:rPr lang="zh-TW" altLang="en-US" sz="1600" kern="1200" dirty="0">
                          <a:solidFill>
                            <a:schemeClr val="tx1"/>
                          </a:solidFill>
                          <a:latin typeface="+mn-lt"/>
                          <a:ea typeface="+mn-ea"/>
                          <a:cs typeface="+mn-cs"/>
                        </a:rPr>
                        <a:t>為上限</a:t>
                      </a:r>
                      <a:r>
                        <a:rPr lang="en-US" altLang="zh-TW" sz="1600" kern="1200" dirty="0">
                          <a:solidFill>
                            <a:schemeClr val="tx1"/>
                          </a:solidFill>
                          <a:latin typeface="+mn-lt"/>
                          <a:ea typeface="+mn-ea"/>
                          <a:cs typeface="+mn-cs"/>
                        </a:rPr>
                        <a:t>)</a:t>
                      </a:r>
                    </a:p>
                    <a:p>
                      <a:pPr marL="285750" indent="-285750" algn="l">
                        <a:buFont typeface="Arial" panose="020B0604020202020204" pitchFamily="34" charset="0"/>
                        <a:buChar char="•"/>
                      </a:pPr>
                      <a:r>
                        <a:rPr lang="zh-TW" altLang="en-US" sz="1600" kern="1200" dirty="0">
                          <a:solidFill>
                            <a:schemeClr val="tx1"/>
                          </a:solidFill>
                          <a:latin typeface="+mn-lt"/>
                          <a:ea typeface="+mn-ea"/>
                          <a:cs typeface="+mn-cs"/>
                        </a:rPr>
                        <a:t>前述 </a:t>
                      </a:r>
                      <a:r>
                        <a:rPr lang="en-US" altLang="zh-TW" sz="1600" kern="1200" dirty="0">
                          <a:solidFill>
                            <a:schemeClr val="tx1"/>
                          </a:solidFill>
                          <a:latin typeface="+mn-lt"/>
                          <a:ea typeface="+mn-ea"/>
                          <a:cs typeface="+mn-cs"/>
                        </a:rPr>
                        <a:t>4 </a:t>
                      </a:r>
                      <a:r>
                        <a:rPr lang="zh-TW" altLang="en-US" sz="1600" kern="1200" dirty="0">
                          <a:solidFill>
                            <a:schemeClr val="tx1"/>
                          </a:solidFill>
                          <a:latin typeface="+mn-lt"/>
                          <a:ea typeface="+mn-ea"/>
                          <a:cs typeface="+mn-cs"/>
                        </a:rPr>
                        <a:t>項費用應編列適當比例之費用於業者自籌款內，不得全額編列於政府補助款</a:t>
                      </a:r>
                    </a:p>
                    <a:p>
                      <a:pPr marL="285750" indent="-285750" algn="l">
                        <a:buFont typeface="Arial" panose="020B0604020202020204" pitchFamily="34" charset="0"/>
                        <a:buChar char="•"/>
                      </a:pPr>
                      <a:r>
                        <a:rPr lang="zh-TW" altLang="en-US" sz="1600" kern="1200" dirty="0">
                          <a:solidFill>
                            <a:schemeClr val="tx1"/>
                          </a:solidFill>
                          <a:latin typeface="+mn-lt"/>
                          <a:ea typeface="+mn-ea"/>
                          <a:cs typeface="+mn-cs"/>
                        </a:rPr>
                        <a:t>人事費、無形資產引進費僅能編列於業者自籌款</a:t>
                      </a:r>
                      <a:endParaRPr lang="en-US"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p:txBody>
          <a:bodyPr/>
          <a:lstStyle/>
          <a:p>
            <a:r>
              <a:rPr lang="zh-TW" altLang="en-US" sz="2000" dirty="0"/>
              <a:t>中小型</a:t>
            </a:r>
            <a:r>
              <a:rPr lang="zh-TW" altLang="en-US" dirty="0"/>
              <a:t>製造業</a:t>
            </a:r>
            <a:r>
              <a:rPr lang="en-US" altLang="zh-TW" dirty="0"/>
              <a:t>(10</a:t>
            </a:r>
            <a:r>
              <a:rPr lang="zh-TW" altLang="en-US" dirty="0"/>
              <a:t>人以上</a:t>
            </a:r>
            <a:r>
              <a:rPr lang="en-US" altLang="zh-TW" dirty="0"/>
              <a:t>)</a:t>
            </a:r>
            <a:r>
              <a:rPr lang="zh-TW" altLang="en-US" dirty="0"/>
              <a:t> </a:t>
            </a:r>
            <a:r>
              <a:rPr lang="zh-TW" altLang="en-US" sz="2000" dirty="0"/>
              <a:t>低碳及智慧化升級轉型個案補助</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fld id="{EB4B8DE2-A4E8-46E4-8BBF-D75455EFF32C}" type="slidenum">
              <a:rPr lang="en-US" smtClean="0"/>
              <a:pPr/>
              <a:t>59</a:t>
            </a:fld>
            <a:endParaRPr lang="en-US" dirty="0"/>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補助對象</a:t>
            </a:r>
            <a:endParaRPr lang="en-US" b="1" dirty="0">
              <a:solidFill>
                <a:schemeClr val="bg1"/>
              </a:solidFill>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補助金額</a:t>
            </a:r>
            <a:endParaRPr lang="en-US" b="1" dirty="0">
              <a:solidFill>
                <a:schemeClr val="bg1"/>
              </a:solidFill>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補助條件</a:t>
            </a:r>
            <a:endParaRPr lang="en-US" b="1" dirty="0">
              <a:solidFill>
                <a:schemeClr val="bg1"/>
              </a:solidFill>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補助科目</a:t>
            </a:r>
            <a:endParaRPr lang="en-US" b="1" dirty="0">
              <a:solidFill>
                <a:schemeClr val="bg1"/>
              </a:solidFill>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計畫提交時程</a:t>
            </a:r>
            <a:endParaRPr lang="en-US" sz="1000" b="1" dirty="0">
              <a:solidFill>
                <a:schemeClr val="bg1"/>
              </a:solidFill>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建議開始準備</a:t>
            </a:r>
            <a:endParaRPr lang="en-US" sz="1000" b="1" dirty="0">
              <a:solidFill>
                <a:schemeClr val="bg1"/>
              </a:solidFill>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主辦單位</a:t>
            </a:r>
            <a:endParaRPr lang="en-US" sz="1000" b="1" dirty="0">
              <a:solidFill>
                <a:schemeClr val="bg1"/>
              </a:solidFill>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參考資料</a:t>
            </a:r>
            <a:endParaRPr lang="en-US" sz="1000" b="1" dirty="0">
              <a:solidFill>
                <a:schemeClr val="bg1"/>
              </a:solidFill>
            </a:endParaRPr>
          </a:p>
        </p:txBody>
      </p:sp>
      <p:sp>
        <p:nvSpPr>
          <p:cNvPr id="15" name="TextBox 14">
            <a:hlinkClick r:id="rId6" action="ppaction://hlinksldjump"/>
            <a:extLst>
              <a:ext uri="{FF2B5EF4-FFF2-40B4-BE49-F238E27FC236}">
                <a16:creationId xmlns:a16="http://schemas.microsoft.com/office/drawing/2014/main" id="{ACEDF0F4-5F8F-4348-AB5B-7CB07EA2EC70}"/>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 name="TextBox 4">
            <a:hlinkClick r:id="rId7" action="ppaction://hlinksldjump"/>
            <a:extLst>
              <a:ext uri="{FF2B5EF4-FFF2-40B4-BE49-F238E27FC236}">
                <a16:creationId xmlns:a16="http://schemas.microsoft.com/office/drawing/2014/main" id="{3014664D-151D-FE86-171E-87768BD38ED0}"/>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8" action="ppaction://hlinksldjump"/>
            <a:extLst>
              <a:ext uri="{FF2B5EF4-FFF2-40B4-BE49-F238E27FC236}">
                <a16:creationId xmlns:a16="http://schemas.microsoft.com/office/drawing/2014/main" id="{34A9318D-BF81-31C7-6D94-25B7DDEF0214}"/>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數位轉型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3544532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extLst>
              <p:ext uri="{D42A27DB-BD31-4B8C-83A1-F6EECF244321}">
                <p14:modId xmlns:p14="http://schemas.microsoft.com/office/powerpoint/2010/main" val="483535349"/>
              </p:ext>
            </p:extLst>
          </p:nvPr>
        </p:nvGraphicFramePr>
        <p:xfrm>
          <a:off x="609599" y="1447132"/>
          <a:ext cx="10000734" cy="4986267"/>
        </p:xfrm>
        <a:graphic>
          <a:graphicData uri="http://schemas.openxmlformats.org/drawingml/2006/table">
            <a:tbl>
              <a:tblPr firstRow="1" bandRow="1">
                <a:tableStyleId>{5940675A-B579-460E-94D1-54222C63F5DA}</a:tableStyleId>
              </a:tblPr>
              <a:tblGrid>
                <a:gridCol w="1972734">
                  <a:extLst>
                    <a:ext uri="{9D8B030D-6E8A-4147-A177-3AD203B41FA5}">
                      <a16:colId xmlns:a16="http://schemas.microsoft.com/office/drawing/2014/main" val="270881897"/>
                    </a:ext>
                  </a:extLst>
                </a:gridCol>
                <a:gridCol w="8028000">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rgbClr val="0070C0"/>
                          </a:solidFill>
                          <a:latin typeface="+mn-lt"/>
                          <a:ea typeface="+mn-ea"/>
                          <a:cs typeface="+mn-cs"/>
                          <a:sym typeface="Arial"/>
                        </a:rPr>
                        <a:t>中小型製造業</a:t>
                      </a:r>
                      <a:r>
                        <a:rPr lang="en-US" altLang="zh-TW" sz="1400" kern="1200" dirty="0">
                          <a:solidFill>
                            <a:schemeClr val="tx1"/>
                          </a:solidFill>
                          <a:latin typeface="+mn-lt"/>
                          <a:ea typeface="+mn-ea"/>
                          <a:cs typeface="+mn-cs"/>
                          <a:sym typeface="Arial"/>
                        </a:rPr>
                        <a:t>(</a:t>
                      </a:r>
                      <a:r>
                        <a:rPr lang="zh-TW" altLang="en-US" sz="1400" kern="1200" dirty="0">
                          <a:solidFill>
                            <a:schemeClr val="tx1"/>
                          </a:solidFill>
                          <a:latin typeface="+mn-lt"/>
                          <a:ea typeface="+mn-ea"/>
                          <a:cs typeface="+mn-cs"/>
                          <a:sym typeface="Arial"/>
                        </a:rPr>
                        <a:t>有工廠登記，資本額 </a:t>
                      </a:r>
                      <a:r>
                        <a:rPr lang="en-US" altLang="zh-TW" sz="1400" kern="1200" dirty="0">
                          <a:solidFill>
                            <a:schemeClr val="tx1"/>
                          </a:solidFill>
                          <a:latin typeface="+mn-lt"/>
                          <a:ea typeface="+mn-ea"/>
                          <a:cs typeface="+mn-cs"/>
                          <a:sym typeface="Arial"/>
                        </a:rPr>
                        <a:t>&lt;</a:t>
                      </a:r>
                      <a:r>
                        <a:rPr lang="zh-TW" altLang="en-US" sz="1400" kern="1200" dirty="0">
                          <a:solidFill>
                            <a:schemeClr val="tx1"/>
                          </a:solidFill>
                          <a:latin typeface="+mn-lt"/>
                          <a:ea typeface="+mn-ea"/>
                          <a:cs typeface="+mn-cs"/>
                          <a:sym typeface="Arial"/>
                        </a:rPr>
                        <a:t> </a:t>
                      </a:r>
                      <a:r>
                        <a:rPr lang="en-US" altLang="zh-TW" sz="1400" kern="1200" dirty="0">
                          <a:solidFill>
                            <a:schemeClr val="tx1"/>
                          </a:solidFill>
                          <a:latin typeface="+mn-lt"/>
                          <a:ea typeface="+mn-ea"/>
                          <a:cs typeface="+mn-cs"/>
                          <a:sym typeface="Arial"/>
                        </a:rPr>
                        <a:t>1</a:t>
                      </a:r>
                      <a:r>
                        <a:rPr lang="zh-TW" altLang="en-US" sz="1400" kern="1200" dirty="0">
                          <a:solidFill>
                            <a:schemeClr val="tx1"/>
                          </a:solidFill>
                          <a:latin typeface="+mn-lt"/>
                          <a:ea typeface="+mn-ea"/>
                          <a:cs typeface="+mn-cs"/>
                          <a:sym typeface="Arial"/>
                        </a:rPr>
                        <a:t>億 </a:t>
                      </a:r>
                      <a:r>
                        <a:rPr lang="zh-TW" altLang="en-US" sz="1050" b="1" kern="1200" dirty="0">
                          <a:solidFill>
                            <a:srgbClr val="C00000"/>
                          </a:solidFill>
                          <a:latin typeface="+mn-lt"/>
                          <a:ea typeface="+mn-ea"/>
                          <a:cs typeface="+mn-cs"/>
                          <a:sym typeface="Arial"/>
                        </a:rPr>
                        <a:t>或</a:t>
                      </a:r>
                      <a:r>
                        <a:rPr lang="zh-TW" altLang="en-US" sz="1400" kern="1200" dirty="0">
                          <a:solidFill>
                            <a:schemeClr val="tx1"/>
                          </a:solidFill>
                          <a:latin typeface="+mn-lt"/>
                          <a:ea typeface="+mn-ea"/>
                          <a:cs typeface="+mn-cs"/>
                          <a:sym typeface="Arial"/>
                        </a:rPr>
                        <a:t> 員工人</a:t>
                      </a:r>
                      <a:r>
                        <a:rPr lang="en-US" altLang="zh-TW" sz="1400" kern="1200" dirty="0">
                          <a:solidFill>
                            <a:schemeClr val="tx1"/>
                          </a:solidFill>
                          <a:latin typeface="+mn-lt"/>
                          <a:ea typeface="+mn-ea"/>
                          <a:cs typeface="+mn-cs"/>
                          <a:sym typeface="Arial"/>
                        </a:rPr>
                        <a:t>&lt;</a:t>
                      </a:r>
                      <a:r>
                        <a:rPr lang="zh-TW" altLang="en-US" sz="1400" kern="1200" dirty="0">
                          <a:solidFill>
                            <a:schemeClr val="tx1"/>
                          </a:solidFill>
                          <a:latin typeface="+mn-lt"/>
                          <a:ea typeface="+mn-ea"/>
                          <a:cs typeface="+mn-cs"/>
                          <a:sym typeface="Arial"/>
                        </a:rPr>
                        <a:t> </a:t>
                      </a:r>
                      <a:r>
                        <a:rPr lang="en-US" altLang="zh-TW" sz="1400" kern="1200" dirty="0">
                          <a:solidFill>
                            <a:schemeClr val="tx1"/>
                          </a:solidFill>
                          <a:latin typeface="+mn-lt"/>
                          <a:ea typeface="+mn-ea"/>
                          <a:cs typeface="+mn-cs"/>
                          <a:sym typeface="Arial"/>
                        </a:rPr>
                        <a:t>200</a:t>
                      </a:r>
                      <a:r>
                        <a:rPr lang="zh-TW" altLang="en-US" sz="1400" kern="1200" dirty="0">
                          <a:solidFill>
                            <a:schemeClr val="tx1"/>
                          </a:solidFill>
                          <a:latin typeface="+mn-lt"/>
                          <a:ea typeface="+mn-ea"/>
                          <a:cs typeface="+mn-cs"/>
                          <a:sym typeface="Arial"/>
                        </a:rPr>
                        <a:t>人</a:t>
                      </a:r>
                      <a:r>
                        <a:rPr lang="en-US" altLang="zh-TW" sz="1400" kern="1200" dirty="0">
                          <a:solidFill>
                            <a:schemeClr val="tx1"/>
                          </a:solidFill>
                          <a:latin typeface="+mn-lt"/>
                          <a:ea typeface="+mn-ea"/>
                          <a:cs typeface="+mn-cs"/>
                          <a:sym typeface="Arial"/>
                        </a:rPr>
                        <a:t>)</a:t>
                      </a:r>
                      <a:r>
                        <a:rPr lang="zh-TW" altLang="en-US" sz="1600" kern="0" dirty="0">
                          <a:solidFill>
                            <a:schemeClr val="tx1"/>
                          </a:solidFill>
                          <a:latin typeface="Arial"/>
                          <a:ea typeface="Arial"/>
                          <a:cs typeface="Arial"/>
                          <a:sym typeface="Arial"/>
                        </a:rPr>
                        <a:t>，</a:t>
                      </a:r>
                      <a:br>
                        <a:rPr lang="en-US" altLang="zh-TW" sz="1600" kern="0" dirty="0">
                          <a:solidFill>
                            <a:srgbClr val="000000"/>
                          </a:solidFill>
                          <a:latin typeface="Arial"/>
                          <a:ea typeface="Arial"/>
                          <a:cs typeface="Arial"/>
                          <a:sym typeface="Arial"/>
                        </a:rPr>
                      </a:br>
                      <a:r>
                        <a:rPr lang="zh-TW" altLang="en-US" sz="1400" kern="1200" dirty="0">
                          <a:solidFill>
                            <a:schemeClr val="bg1">
                              <a:lumMod val="50000"/>
                            </a:schemeClr>
                          </a:solidFill>
                          <a:latin typeface="+mn-lt"/>
                          <a:ea typeface="+mn-ea"/>
                          <a:cs typeface="+mn-cs"/>
                          <a:sym typeface="Arial"/>
                        </a:rPr>
                        <a:t>合法登記、非銀行拒絕往來戶、申請業者不得有陸資、提案內容如曾獲其他補助不得申請</a:t>
                      </a:r>
                      <a:endParaRPr lang="en-US" altLang="zh-TW" sz="1400" kern="1200" dirty="0">
                        <a:solidFill>
                          <a:schemeClr val="bg1">
                            <a:lumMod val="50000"/>
                          </a:schemeClr>
                        </a:solidFill>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最高補助</a:t>
                      </a:r>
                      <a:r>
                        <a:rPr lang="en-US" altLang="zh-TW" dirty="0"/>
                        <a:t>50%</a:t>
                      </a:r>
                      <a:r>
                        <a:rPr lang="zh-TW" altLang="en-US" dirty="0"/>
                        <a:t>，上限</a:t>
                      </a:r>
                      <a:r>
                        <a:rPr lang="en-US" altLang="zh-TW" dirty="0"/>
                        <a:t>NT$500</a:t>
                      </a:r>
                      <a:r>
                        <a:rPr lang="zh-TW" altLang="en-US" dirty="0"/>
                        <a:t>萬</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申請業者自籌款部分應小於或等於公司實收資本額</a:t>
                      </a:r>
                      <a:r>
                        <a:rPr kumimoji="0" lang="en-US" altLang="zh-TW" sz="14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a:t>
                      </a: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亦即補助款</a:t>
                      </a:r>
                      <a:r>
                        <a:rPr kumimoji="0" lang="en-US" altLang="zh-TW" sz="14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&lt;</a:t>
                      </a: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自籌款≦實收資本額</a:t>
                      </a:r>
                      <a:r>
                        <a:rPr kumimoji="0" lang="en-US" altLang="zh-TW" sz="14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2074D5"/>
                          </a:solidFill>
                          <a:effectLst/>
                          <a:uLnTx/>
                          <a:uFillTx/>
                          <a:latin typeface="+mn-lt"/>
                          <a:ea typeface="+mn-ea"/>
                          <a:cs typeface="+mn-cs"/>
                          <a:sym typeface="Arial"/>
                        </a:rPr>
                        <a:t>受美國關稅政策影響</a:t>
                      </a:r>
                      <a:r>
                        <a:rPr kumimoji="0" lang="en-US" altLang="zh-TW" sz="1000" b="0" i="0" u="none" strike="noStrike" kern="1200" cap="none" spc="0" normalizeH="0" baseline="0" noProof="0" dirty="0">
                          <a:ln>
                            <a:noFill/>
                          </a:ln>
                          <a:solidFill>
                            <a:srgbClr val="2074D5"/>
                          </a:solidFill>
                          <a:effectLst/>
                          <a:uLnTx/>
                          <a:uFillTx/>
                          <a:latin typeface="+mn-lt"/>
                          <a:ea typeface="+mn-ea"/>
                          <a:cs typeface="+mn-cs"/>
                          <a:sym typeface="Arial"/>
                        </a:rPr>
                        <a:t>(</a:t>
                      </a:r>
                      <a:r>
                        <a:rPr kumimoji="0" lang="zh-TW" altLang="en-US" sz="1000" b="0" i="0" u="none" strike="noStrike" kern="1200" cap="none" spc="0" normalizeH="0" baseline="0" noProof="0" dirty="0">
                          <a:ln>
                            <a:noFill/>
                          </a:ln>
                          <a:solidFill>
                            <a:srgbClr val="2074D5"/>
                          </a:solidFill>
                          <a:effectLst/>
                          <a:uLnTx/>
                          <a:uFillTx/>
                          <a:latin typeface="+mn-lt"/>
                          <a:ea typeface="+mn-ea"/>
                          <a:cs typeface="+mn-cs"/>
                          <a:sym typeface="Arial"/>
                        </a:rPr>
                        <a:t>客戶取消或展延訂單</a:t>
                      </a:r>
                      <a:r>
                        <a:rPr kumimoji="0" lang="en-US" altLang="zh-TW" sz="1000" b="0" i="0" u="none" strike="noStrike" kern="1200" cap="none" spc="0" normalizeH="0" baseline="0" noProof="0" dirty="0">
                          <a:ln>
                            <a:noFill/>
                          </a:ln>
                          <a:solidFill>
                            <a:srgbClr val="2074D5"/>
                          </a:solidFill>
                          <a:effectLst/>
                          <a:uLnTx/>
                          <a:uFillTx/>
                          <a:latin typeface="+mn-lt"/>
                          <a:ea typeface="+mn-ea"/>
                          <a:cs typeface="+mn-cs"/>
                          <a:sym typeface="Arial"/>
                        </a:rPr>
                        <a:t>/</a:t>
                      </a:r>
                      <a:r>
                        <a:rPr kumimoji="0" lang="zh-TW" altLang="en-US" sz="1000" b="0" i="0" u="none" strike="noStrike" kern="1200" cap="none" spc="0" normalizeH="0" baseline="0" noProof="0" dirty="0">
                          <a:ln>
                            <a:noFill/>
                          </a:ln>
                          <a:solidFill>
                            <a:srgbClr val="2074D5"/>
                          </a:solidFill>
                          <a:effectLst/>
                          <a:uLnTx/>
                          <a:uFillTx/>
                          <a:latin typeface="+mn-lt"/>
                          <a:ea typeface="+mn-ea"/>
                          <a:cs typeface="+mn-cs"/>
                          <a:sym typeface="Arial"/>
                        </a:rPr>
                        <a:t>客戶要求吸收關稅費用</a:t>
                      </a:r>
                      <a:r>
                        <a:rPr kumimoji="0" lang="en-US" altLang="zh-TW" sz="1000" b="0" i="0" u="none" strike="noStrike" kern="1200" cap="none" spc="0" normalizeH="0" baseline="0" noProof="0" dirty="0">
                          <a:ln>
                            <a:noFill/>
                          </a:ln>
                          <a:solidFill>
                            <a:srgbClr val="2074D5"/>
                          </a:solidFill>
                          <a:effectLst/>
                          <a:uLnTx/>
                          <a:uFillTx/>
                          <a:latin typeface="+mn-lt"/>
                          <a:ea typeface="+mn-ea"/>
                          <a:cs typeface="+mn-cs"/>
                          <a:sym typeface="Arial"/>
                        </a:rPr>
                        <a:t>/</a:t>
                      </a:r>
                      <a:r>
                        <a:rPr kumimoji="0" lang="zh-TW" altLang="en-US" sz="1000" b="0" i="0" u="none" strike="noStrike" kern="1200" cap="none" spc="0" normalizeH="0" baseline="0" noProof="0" dirty="0">
                          <a:ln>
                            <a:noFill/>
                          </a:ln>
                          <a:solidFill>
                            <a:srgbClr val="2074D5"/>
                          </a:solidFill>
                          <a:effectLst/>
                          <a:uLnTx/>
                          <a:uFillTx/>
                          <a:latin typeface="+mn-lt"/>
                          <a:ea typeface="+mn-ea"/>
                          <a:cs typeface="+mn-cs"/>
                          <a:sym typeface="Arial"/>
                        </a:rPr>
                        <a:t>貨品遭客戶退運</a:t>
                      </a:r>
                      <a:r>
                        <a:rPr kumimoji="0" lang="en-US" altLang="zh-TW" sz="1000" b="0" i="0" u="none" strike="noStrike" kern="1200" cap="none" spc="0" normalizeH="0" baseline="0" noProof="0" dirty="0">
                          <a:ln>
                            <a:noFill/>
                          </a:ln>
                          <a:solidFill>
                            <a:srgbClr val="2074D5"/>
                          </a:solidFill>
                          <a:effectLst/>
                          <a:uLnTx/>
                          <a:uFillTx/>
                          <a:latin typeface="+mn-lt"/>
                          <a:ea typeface="+mn-ea"/>
                          <a:cs typeface="+mn-cs"/>
                          <a:sym typeface="Arial"/>
                        </a:rPr>
                        <a:t>/</a:t>
                      </a:r>
                      <a:r>
                        <a:rPr kumimoji="0" lang="zh-TW" altLang="en-US" sz="1000" b="0" i="0" u="none" strike="noStrike" kern="1200" cap="none" spc="0" normalizeH="0" baseline="0" noProof="0" dirty="0">
                          <a:ln>
                            <a:noFill/>
                          </a:ln>
                          <a:solidFill>
                            <a:srgbClr val="2074D5"/>
                          </a:solidFill>
                          <a:effectLst/>
                          <a:uLnTx/>
                          <a:uFillTx/>
                          <a:latin typeface="+mn-lt"/>
                          <a:ea typeface="+mn-ea"/>
                          <a:cs typeface="+mn-cs"/>
                          <a:sym typeface="Arial"/>
                        </a:rPr>
                        <a:t>其他具體受影響事蹟等</a:t>
                      </a:r>
                      <a:r>
                        <a:rPr kumimoji="0" lang="en-US" altLang="zh-TW" sz="1000" b="0" i="0" u="none" strike="noStrike" kern="1200" cap="none" spc="0" normalizeH="0" baseline="0" noProof="0" dirty="0">
                          <a:ln>
                            <a:noFill/>
                          </a:ln>
                          <a:solidFill>
                            <a:srgbClr val="2074D5"/>
                          </a:solidFill>
                          <a:effectLst/>
                          <a:uLnTx/>
                          <a:uFillTx/>
                          <a:latin typeface="+mn-lt"/>
                          <a:ea typeface="+mn-ea"/>
                          <a:cs typeface="+mn-cs"/>
                          <a:sym typeface="Arial"/>
                        </a:rPr>
                        <a:t>)</a:t>
                      </a:r>
                      <a:endParaRPr kumimoji="0" lang="en-US" altLang="zh-TW" sz="1800" b="0" i="0" u="none" strike="noStrike" kern="1200" cap="none" spc="0" normalizeH="0" baseline="0" noProof="0" dirty="0">
                        <a:ln>
                          <a:noFill/>
                        </a:ln>
                        <a:solidFill>
                          <a:srgbClr val="2074D5"/>
                        </a:solidFill>
                        <a:effectLst/>
                        <a:uLnTx/>
                        <a:uFillTx/>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i="0" kern="1200" dirty="0">
                          <a:solidFill>
                            <a:schemeClr val="tx1"/>
                          </a:solidFill>
                          <a:latin typeface="+mn-lt"/>
                          <a:ea typeface="+mn-ea"/>
                          <a:cs typeface="+mn-cs"/>
                          <a:sym typeface="Arial"/>
                        </a:rPr>
                        <a:t>優先支持</a:t>
                      </a:r>
                      <a:r>
                        <a:rPr lang="zh-TW" altLang="en-US" sz="1600" i="0" kern="1200" dirty="0">
                          <a:solidFill>
                            <a:schemeClr val="tx1"/>
                          </a:solidFill>
                          <a:latin typeface="+mn-lt"/>
                          <a:ea typeface="+mn-ea"/>
                          <a:cs typeface="+mn-cs"/>
                          <a:sym typeface="Arial"/>
                        </a:rPr>
                        <a:t>：購置全新國產設備</a:t>
                      </a:r>
                      <a:r>
                        <a:rPr kumimoji="0" lang="en-US" altLang="zh-TW" sz="800" b="0" i="0" u="none" strike="noStrike" kern="1200" cap="none" spc="0" normalizeH="0" baseline="0" noProof="0" dirty="0">
                          <a:ln>
                            <a:noFill/>
                          </a:ln>
                          <a:solidFill>
                            <a:schemeClr val="bg1">
                              <a:lumMod val="50000"/>
                            </a:schemeClr>
                          </a:solidFill>
                          <a:effectLst/>
                          <a:uLnTx/>
                          <a:uFillTx/>
                          <a:latin typeface="+mn-lt"/>
                          <a:ea typeface="+mn-ea"/>
                          <a:cs typeface="+mn-cs"/>
                          <a:sym typeface="Arial"/>
                        </a:rPr>
                        <a:t>(</a:t>
                      </a:r>
                      <a:r>
                        <a:rPr kumimoji="0" lang="zh-TW" altLang="en-US" sz="800" b="0" i="0" u="none" strike="noStrike" kern="1200" cap="none" spc="0" normalizeH="0" baseline="0" noProof="0" dirty="0">
                          <a:ln>
                            <a:noFill/>
                          </a:ln>
                          <a:solidFill>
                            <a:schemeClr val="bg1">
                              <a:lumMod val="50000"/>
                            </a:schemeClr>
                          </a:solidFill>
                          <a:effectLst/>
                          <a:uLnTx/>
                          <a:uFillTx/>
                          <a:latin typeface="+mn-lt"/>
                          <a:ea typeface="+mn-ea"/>
                          <a:cs typeface="+mn-cs"/>
                          <a:sym typeface="Arial"/>
                        </a:rPr>
                        <a:t>計畫總經費</a:t>
                      </a:r>
                      <a:r>
                        <a:rPr kumimoji="0" lang="en-US" altLang="zh-TW" sz="800" b="0" i="0" u="none" strike="noStrike" kern="1200" cap="none" spc="0" normalizeH="0" baseline="0" noProof="0" dirty="0">
                          <a:ln>
                            <a:noFill/>
                          </a:ln>
                          <a:solidFill>
                            <a:schemeClr val="bg1">
                              <a:lumMod val="50000"/>
                            </a:schemeClr>
                          </a:solidFill>
                          <a:effectLst/>
                          <a:uLnTx/>
                          <a:uFillTx/>
                          <a:latin typeface="+mn-lt"/>
                          <a:ea typeface="+mn-ea"/>
                          <a:cs typeface="+mn-cs"/>
                          <a:sym typeface="Arial"/>
                        </a:rPr>
                        <a:t>30%</a:t>
                      </a:r>
                      <a:r>
                        <a:rPr kumimoji="0" lang="zh-TW" altLang="en-US" sz="800" b="0" i="0" u="none" strike="noStrike" kern="1200" cap="none" spc="0" normalizeH="0" baseline="0" noProof="0" dirty="0">
                          <a:ln>
                            <a:noFill/>
                          </a:ln>
                          <a:solidFill>
                            <a:schemeClr val="bg1">
                              <a:lumMod val="50000"/>
                            </a:schemeClr>
                          </a:solidFill>
                          <a:effectLst/>
                          <a:uLnTx/>
                          <a:uFillTx/>
                          <a:latin typeface="+mn-lt"/>
                          <a:ea typeface="+mn-ea"/>
                          <a:cs typeface="+mn-cs"/>
                          <a:sym typeface="Arial"/>
                        </a:rPr>
                        <a:t>為上限</a:t>
                      </a:r>
                      <a:r>
                        <a:rPr kumimoji="0" lang="en-US" altLang="zh-TW" sz="800" b="0" i="0" u="none" strike="noStrike" kern="1200" cap="none" spc="0" normalizeH="0" baseline="0" noProof="0" dirty="0">
                          <a:ln>
                            <a:noFill/>
                          </a:ln>
                          <a:solidFill>
                            <a:schemeClr val="bg1">
                              <a:lumMod val="50000"/>
                            </a:schemeClr>
                          </a:solidFill>
                          <a:effectLst/>
                          <a:uLnTx/>
                          <a:uFillTx/>
                          <a:latin typeface="+mn-lt"/>
                          <a:ea typeface="+mn-ea"/>
                          <a:cs typeface="+mn-cs"/>
                          <a:sym typeface="Arial"/>
                        </a:rPr>
                        <a:t>)</a:t>
                      </a:r>
                      <a:br>
                        <a:rPr lang="en-US" altLang="zh-TW" sz="1600" i="0" kern="1200" dirty="0">
                          <a:solidFill>
                            <a:schemeClr val="tx1"/>
                          </a:solidFill>
                          <a:latin typeface="+mn-lt"/>
                          <a:ea typeface="+mn-ea"/>
                          <a:cs typeface="+mn-cs"/>
                          <a:sym typeface="Arial"/>
                        </a:rPr>
                      </a:br>
                      <a:r>
                        <a:rPr lang="zh-TW" altLang="en-US" sz="1600" i="0" kern="1200" dirty="0">
                          <a:solidFill>
                            <a:schemeClr val="tx1"/>
                          </a:solidFill>
                          <a:latin typeface="+mn-lt"/>
                          <a:ea typeface="+mn-ea"/>
                          <a:cs typeface="+mn-cs"/>
                          <a:sym typeface="Arial"/>
                        </a:rPr>
                        <a:t>                   與臺灣資服業者合作</a:t>
                      </a:r>
                      <a:r>
                        <a:rPr lang="zh-TW" altLang="en-US" sz="1600" b="1" i="0" kern="1200" dirty="0">
                          <a:solidFill>
                            <a:srgbClr val="FF0000"/>
                          </a:solidFill>
                          <a:latin typeface="+mn-lt"/>
                          <a:ea typeface="+mn-ea"/>
                          <a:cs typeface="+mn-cs"/>
                          <a:sym typeface="Arial"/>
                        </a:rPr>
                        <a:t>運用 </a:t>
                      </a:r>
                      <a:r>
                        <a:rPr lang="en-US" altLang="zh-TW" sz="1600" b="1" i="0" kern="1200" dirty="0">
                          <a:solidFill>
                            <a:srgbClr val="FF0000"/>
                          </a:solidFill>
                          <a:latin typeface="+mn-lt"/>
                          <a:ea typeface="+mn-ea"/>
                          <a:cs typeface="+mn-cs"/>
                          <a:sym typeface="Arial"/>
                        </a:rPr>
                        <a:t>AI </a:t>
                      </a:r>
                      <a:r>
                        <a:rPr lang="zh-TW" altLang="en-US" sz="1600" b="1" i="0" kern="1200" dirty="0">
                          <a:solidFill>
                            <a:srgbClr val="FF0000"/>
                          </a:solidFill>
                          <a:latin typeface="+mn-lt"/>
                          <a:ea typeface="+mn-ea"/>
                          <a:cs typeface="+mn-cs"/>
                          <a:sym typeface="Arial"/>
                        </a:rPr>
                        <a:t>技術發展智慧化解決方案</a:t>
                      </a:r>
                      <a:r>
                        <a:rPr lang="zh-TW" altLang="en-US" sz="1600" i="0" kern="1200" dirty="0">
                          <a:solidFill>
                            <a:schemeClr val="tx1"/>
                          </a:solidFill>
                          <a:latin typeface="+mn-lt"/>
                          <a:ea typeface="+mn-ea"/>
                          <a:cs typeface="+mn-cs"/>
                          <a:sym typeface="Arial"/>
                        </a:rPr>
                        <a:t>者</a:t>
                      </a:r>
                      <a:r>
                        <a:rPr kumimoji="0" lang="en-US" altLang="zh-TW" sz="8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a:t>
                      </a:r>
                      <a:r>
                        <a:rPr kumimoji="0" lang="zh-TW" altLang="en-US" sz="8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計畫總經費</a:t>
                      </a:r>
                      <a:r>
                        <a:rPr kumimoji="0" lang="en-US" altLang="zh-TW" sz="8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40%</a:t>
                      </a:r>
                      <a:r>
                        <a:rPr kumimoji="0" lang="zh-TW" altLang="en-US" sz="8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為上限</a:t>
                      </a:r>
                      <a:r>
                        <a:rPr kumimoji="0" lang="en-US" altLang="zh-TW" sz="8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a:t>
                      </a:r>
                      <a:endParaRPr lang="zh-TW" altLang="en-US" sz="1800" i="0" kern="1200" dirty="0">
                        <a:solidFill>
                          <a:schemeClr val="tx1"/>
                        </a:solidFill>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1601828">
                <a:tc>
                  <a:txBody>
                    <a:bodyPr/>
                    <a:lstStyle/>
                    <a:p>
                      <a:pPr algn="ctr"/>
                      <a:endParaRPr lang="en-US" sz="1600"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l" defTabSz="914400" rtl="0" eaLnBrk="1" latinLnBrk="0" hangingPunct="1">
                        <a:buClr>
                          <a:srgbClr val="000000"/>
                        </a:buClr>
                        <a:buSzPts val="1400"/>
                        <a:buFont typeface="Arial" panose="020B0604020202020204" pitchFamily="34" charset="0"/>
                        <a:buNone/>
                      </a:pPr>
                      <a:r>
                        <a:rPr kumimoji="0" lang="zh-TW" altLang="en-US" sz="1400" b="0" i="0" u="none" strike="noStrike" kern="1200" cap="none" spc="0" normalizeH="0" baseline="0" dirty="0">
                          <a:ln>
                            <a:noFill/>
                          </a:ln>
                          <a:solidFill>
                            <a:srgbClr val="FFFFFF">
                              <a:lumMod val="50000"/>
                            </a:srgbClr>
                          </a:solidFill>
                          <a:effectLst/>
                          <a:uLnTx/>
                          <a:uFillTx/>
                          <a:latin typeface="+mn-lt"/>
                          <a:ea typeface="+mn-ea"/>
                          <a:cs typeface="+mn-cs"/>
                        </a:rPr>
                        <a:t>須為尚未完成開發之新產品，已開發完成或已量產之標的均不得提出申請</a:t>
                      </a:r>
                      <a:endParaRPr kumimoji="0" lang="en-US" altLang="zh-TW" sz="1400" b="0" i="0" u="none" strike="noStrike" kern="1200" cap="none" spc="0" normalizeH="0" baseline="0" dirty="0">
                        <a:ln>
                          <a:noFill/>
                        </a:ln>
                        <a:solidFill>
                          <a:srgbClr val="FFFFFF">
                            <a:lumMod val="50000"/>
                          </a:srgbClr>
                        </a:solidFill>
                        <a:effectLst/>
                        <a:uLnTx/>
                        <a:uFillTx/>
                        <a:latin typeface="+mn-lt"/>
                        <a:ea typeface="+mn-ea"/>
                        <a:cs typeface="+mn-cs"/>
                        <a:sym typeface="Arial"/>
                      </a:endParaRPr>
                    </a:p>
                    <a:p>
                      <a:pPr marL="285750" indent="-285750">
                        <a:buFont typeface="Arial" panose="020B0604020202020204" pitchFamily="34" charset="0"/>
                        <a:buChar char="•"/>
                      </a:pPr>
                      <a:r>
                        <a:rPr lang="zh-TW" altLang="en-US" sz="1400" b="1" i="0" kern="1200" dirty="0">
                          <a:solidFill>
                            <a:schemeClr val="tx1"/>
                          </a:solidFill>
                          <a:effectLst/>
                          <a:latin typeface="+mn-lt"/>
                          <a:ea typeface="+mn-ea"/>
                          <a:cs typeface="+mn-cs"/>
                        </a:rPr>
                        <a:t>雙軸轉型</a:t>
                      </a:r>
                      <a:r>
                        <a:rPr lang="zh-TW" altLang="en-US" sz="1400" b="0" i="0" kern="1200" dirty="0">
                          <a:solidFill>
                            <a:schemeClr val="tx1"/>
                          </a:solidFill>
                          <a:effectLst/>
                          <a:latin typeface="+mn-lt"/>
                          <a:ea typeface="+mn-ea"/>
                          <a:cs typeface="+mn-cs"/>
                        </a:rPr>
                        <a:t>：導入綠色設計，開發具有節能減碳、易回收或低污染等環境友善之新設備或產品；或運用巨量資料、</a:t>
                      </a:r>
                      <a:r>
                        <a:rPr lang="en-US" altLang="zh-TW" sz="1400" b="0" i="0" kern="1200" dirty="0">
                          <a:solidFill>
                            <a:schemeClr val="tx1"/>
                          </a:solidFill>
                          <a:effectLst/>
                          <a:latin typeface="+mn-lt"/>
                          <a:ea typeface="+mn-ea"/>
                          <a:cs typeface="+mn-cs"/>
                        </a:rPr>
                        <a:t>AR</a:t>
                      </a:r>
                      <a:r>
                        <a:rPr lang="zh-TW" altLang="en-US" sz="1400" b="0" i="0" kern="1200" dirty="0">
                          <a:solidFill>
                            <a:schemeClr val="tx1"/>
                          </a:solidFill>
                          <a:effectLst/>
                          <a:latin typeface="+mn-lt"/>
                          <a:ea typeface="+mn-ea"/>
                          <a:cs typeface="+mn-cs"/>
                        </a:rPr>
                        <a:t>、</a:t>
                      </a:r>
                      <a:r>
                        <a:rPr lang="en-US" altLang="zh-TW" sz="1400" b="0" i="0" kern="1200" dirty="0">
                          <a:solidFill>
                            <a:schemeClr val="tx1"/>
                          </a:solidFill>
                          <a:effectLst/>
                          <a:latin typeface="+mn-lt"/>
                          <a:ea typeface="+mn-ea"/>
                          <a:cs typeface="+mn-cs"/>
                        </a:rPr>
                        <a:t>VR</a:t>
                      </a:r>
                      <a:r>
                        <a:rPr lang="zh-TW" altLang="en-US" sz="1400" b="0" i="0" kern="1200" dirty="0">
                          <a:solidFill>
                            <a:schemeClr val="tx1"/>
                          </a:solidFill>
                          <a:effectLst/>
                          <a:latin typeface="+mn-lt"/>
                          <a:ea typeface="+mn-ea"/>
                          <a:cs typeface="+mn-cs"/>
                        </a:rPr>
                        <a:t>、物聯網、</a:t>
                      </a:r>
                      <a:r>
                        <a:rPr lang="zh-TW" altLang="en-US" sz="1400" b="1" i="0" kern="1200" dirty="0">
                          <a:solidFill>
                            <a:schemeClr val="tx1"/>
                          </a:solidFill>
                          <a:effectLst/>
                          <a:latin typeface="+mn-lt"/>
                          <a:ea typeface="+mn-ea"/>
                          <a:cs typeface="+mn-cs"/>
                        </a:rPr>
                        <a:t>雲端服務</a:t>
                      </a:r>
                      <a:r>
                        <a:rPr lang="zh-TW" altLang="en-US" sz="1400" b="0" i="0" kern="1200" dirty="0">
                          <a:solidFill>
                            <a:schemeClr val="tx1"/>
                          </a:solidFill>
                          <a:effectLst/>
                          <a:latin typeface="+mn-lt"/>
                          <a:ea typeface="+mn-ea"/>
                          <a:cs typeface="+mn-cs"/>
                        </a:rPr>
                        <a:t>、</a:t>
                      </a:r>
                      <a:r>
                        <a:rPr lang="zh-TW" altLang="en-US" sz="1400" b="1" i="0" kern="1200" dirty="0">
                          <a:solidFill>
                            <a:schemeClr val="tx1"/>
                          </a:solidFill>
                          <a:effectLst/>
                          <a:latin typeface="+mn-lt"/>
                          <a:ea typeface="+mn-ea"/>
                          <a:cs typeface="+mn-cs"/>
                        </a:rPr>
                        <a:t>資訊安全</a:t>
                      </a:r>
                      <a:r>
                        <a:rPr lang="zh-TW" altLang="en-US" sz="1400" b="0" i="0" kern="1200" dirty="0">
                          <a:solidFill>
                            <a:schemeClr val="tx1"/>
                          </a:solidFill>
                          <a:effectLst/>
                          <a:latin typeface="+mn-lt"/>
                          <a:ea typeface="+mn-ea"/>
                          <a:cs typeface="+mn-cs"/>
                        </a:rPr>
                        <a:t>或</a:t>
                      </a:r>
                      <a:r>
                        <a:rPr lang="zh-TW" altLang="en-US" sz="1400" b="1" i="0" kern="1200" dirty="0">
                          <a:solidFill>
                            <a:schemeClr val="tx1"/>
                          </a:solidFill>
                          <a:effectLst/>
                          <a:latin typeface="+mn-lt"/>
                          <a:ea typeface="+mn-ea"/>
                          <a:cs typeface="+mn-cs"/>
                        </a:rPr>
                        <a:t>人工智慧</a:t>
                      </a:r>
                      <a:r>
                        <a:rPr lang="zh-TW" altLang="en-US" sz="1400" b="0" i="0" kern="1200" dirty="0">
                          <a:solidFill>
                            <a:schemeClr val="tx1"/>
                          </a:solidFill>
                          <a:effectLst/>
                          <a:latin typeface="+mn-lt"/>
                          <a:ea typeface="+mn-ea"/>
                          <a:cs typeface="+mn-cs"/>
                        </a:rPr>
                        <a:t>等技術，加值產品新功能 </a:t>
                      </a:r>
                      <a:endParaRPr lang="en-US" altLang="zh-TW"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zh-TW" altLang="en-US" sz="1400" b="1" i="0" kern="1200" dirty="0">
                          <a:solidFill>
                            <a:schemeClr val="tx1"/>
                          </a:solidFill>
                          <a:effectLst/>
                          <a:latin typeface="+mn-lt"/>
                          <a:ea typeface="+mn-ea"/>
                          <a:cs typeface="+mn-cs"/>
                        </a:rPr>
                        <a:t>技術加值</a:t>
                      </a:r>
                      <a:r>
                        <a:rPr lang="zh-TW" altLang="en-US" sz="1400" b="0" i="0" kern="1200" dirty="0">
                          <a:solidFill>
                            <a:schemeClr val="tx1"/>
                          </a:solidFill>
                          <a:effectLst/>
                          <a:latin typeface="+mn-lt"/>
                          <a:ea typeface="+mn-ea"/>
                          <a:cs typeface="+mn-cs"/>
                        </a:rPr>
                        <a:t>：運用新工法、設備或材料</a:t>
                      </a:r>
                      <a:r>
                        <a:rPr lang="en-US" altLang="zh-TW" sz="1100" b="0" i="0" kern="1200" dirty="0">
                          <a:solidFill>
                            <a:schemeClr val="tx1"/>
                          </a:solidFill>
                          <a:effectLst/>
                          <a:latin typeface="+mn-lt"/>
                          <a:ea typeface="+mn-ea"/>
                          <a:cs typeface="+mn-cs"/>
                        </a:rPr>
                        <a:t>(</a:t>
                      </a:r>
                      <a:r>
                        <a:rPr lang="zh-TW" altLang="en-US" sz="1100" b="0" i="0" kern="1200" dirty="0">
                          <a:solidFill>
                            <a:schemeClr val="tx1"/>
                          </a:solidFill>
                          <a:effectLst/>
                          <a:latin typeface="+mn-lt"/>
                          <a:ea typeface="+mn-ea"/>
                          <a:cs typeface="+mn-cs"/>
                        </a:rPr>
                        <a:t>如超精密加工、複合材料</a:t>
                      </a:r>
                      <a:r>
                        <a:rPr lang="en-US" altLang="zh-TW" sz="1100" b="0" i="0" kern="1200" dirty="0">
                          <a:solidFill>
                            <a:schemeClr val="tx1"/>
                          </a:solidFill>
                          <a:effectLst/>
                          <a:latin typeface="+mn-lt"/>
                          <a:ea typeface="+mn-ea"/>
                          <a:cs typeface="+mn-cs"/>
                        </a:rPr>
                        <a:t>)</a:t>
                      </a:r>
                      <a:r>
                        <a:rPr lang="zh-TW" altLang="en-US" sz="1400" b="0" i="0" kern="1200" dirty="0">
                          <a:solidFill>
                            <a:schemeClr val="tx1"/>
                          </a:solidFill>
                          <a:effectLst/>
                          <a:latin typeface="+mn-lt"/>
                          <a:ea typeface="+mn-ea"/>
                          <a:cs typeface="+mn-cs"/>
                        </a:rPr>
                        <a:t>，開發精密度更高、品質更優越的高功能規格新材料、關鍵模組、產品，切入關鍵產業供應鏈或重要目標客群 </a:t>
                      </a:r>
                      <a:endParaRPr lang="en-US" altLang="zh-TW"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zh-TW" altLang="en-US" sz="1400" b="1" i="0" kern="1200" dirty="0">
                          <a:solidFill>
                            <a:schemeClr val="tx1"/>
                          </a:solidFill>
                          <a:effectLst/>
                          <a:latin typeface="+mn-lt"/>
                          <a:ea typeface="+mn-ea"/>
                          <a:cs typeface="+mn-cs"/>
                        </a:rPr>
                        <a:t>跨域整合</a:t>
                      </a:r>
                      <a:r>
                        <a:rPr lang="zh-TW" altLang="en-US" sz="1400" b="0" i="0" kern="1200" dirty="0">
                          <a:solidFill>
                            <a:schemeClr val="tx1"/>
                          </a:solidFill>
                          <a:effectLst/>
                          <a:latin typeface="+mn-lt"/>
                          <a:ea typeface="+mn-ea"/>
                          <a:cs typeface="+mn-cs"/>
                        </a:rPr>
                        <a:t>：將不同領域知識、技術或方法協同整合，以應對消費者或客戶複雜之需求，打造新應用領域或新功能規格，創造產品新價值，如融入地方特色、美學設計、工藝技術、文化藝術等 </a:t>
                      </a:r>
                      <a:endParaRPr lang="en-US" altLang="zh-TW"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zh-TW" altLang="en-US" sz="1400" b="1" i="0" kern="1200" dirty="0">
                          <a:solidFill>
                            <a:schemeClr val="tx1"/>
                          </a:solidFill>
                          <a:effectLst/>
                          <a:latin typeface="+mn-lt"/>
                          <a:ea typeface="+mn-ea"/>
                          <a:cs typeface="+mn-cs"/>
                        </a:rPr>
                        <a:t>行銷布局</a:t>
                      </a:r>
                      <a:r>
                        <a:rPr lang="zh-TW" altLang="en-US" sz="1400" b="0" i="0" kern="1200" dirty="0">
                          <a:solidFill>
                            <a:schemeClr val="tx1"/>
                          </a:solidFill>
                          <a:effectLst/>
                          <a:latin typeface="+mn-lt"/>
                          <a:ea typeface="+mn-ea"/>
                          <a:cs typeface="+mn-cs"/>
                        </a:rPr>
                        <a:t>：針對本計畫所開發新產品進入目標市場必要驗證或推廣，包含產品認驗證、展示場域建立、專業展會推廣、市場偏好測試、通路據點布局等</a:t>
                      </a:r>
                      <a:endParaRPr lang="en-US" altLang="zh-TW" sz="1400" b="0" i="0" kern="1200" dirty="0">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3553699184"/>
              </p:ext>
            </p:extLst>
          </p:nvPr>
        </p:nvGraphicFramePr>
        <p:xfrm>
          <a:off x="10439400" y="323818"/>
          <a:ext cx="1719944" cy="3138416"/>
        </p:xfrm>
        <a:graphic>
          <a:graphicData uri="http://schemas.openxmlformats.org/drawingml/2006/table">
            <a:tbl>
              <a:tblPr firstRow="1" bandRow="1">
                <a:tableStyleId>{5940675A-B579-460E-94D1-54222C63F5DA}</a:tableStyleId>
              </a:tblPr>
              <a:tblGrid>
                <a:gridCol w="1719944">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lvl="0" algn="ctr">
                        <a:defRPr/>
                      </a:pPr>
                      <a:r>
                        <a:rPr lang="en-US" altLang="zh-TW" sz="1050" b="1" dirty="0">
                          <a:solidFill>
                            <a:schemeClr val="tx1"/>
                          </a:solidFill>
                          <a:latin typeface="+mn-lt"/>
                        </a:rPr>
                        <a:t>8/7 ~ </a:t>
                      </a:r>
                      <a:r>
                        <a:rPr lang="en-US" altLang="zh-TW" sz="1050" b="1" dirty="0">
                          <a:solidFill>
                            <a:srgbClr val="FF0000"/>
                          </a:solidFill>
                        </a:rPr>
                        <a:t>12/31</a:t>
                      </a:r>
                    </a:p>
                    <a:p>
                      <a:pPr lvl="0" algn="ctr">
                        <a:defRPr/>
                      </a:pPr>
                      <a:r>
                        <a:rPr lang="zh-TW" altLang="en-US" sz="1050" dirty="0">
                          <a:solidFill>
                            <a:schemeClr val="tx1"/>
                          </a:solidFill>
                        </a:rPr>
                        <a:t>或經費用罄之日止</a:t>
                      </a:r>
                      <a:endParaRPr lang="zh-TW" altLang="en-US" sz="105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algn="ctr" defTabSz="914400" rtl="0" eaLnBrk="1" latinLnBrk="0" hangingPunct="1"/>
                      <a:r>
                        <a:rPr lang="zh-TW" altLang="en-US" sz="1000" kern="1200" dirty="0">
                          <a:solidFill>
                            <a:schemeClr val="tx1"/>
                          </a:solidFill>
                          <a:latin typeface="+mn-lt"/>
                          <a:ea typeface="+mn-ea"/>
                          <a:cs typeface="+mn-cs"/>
                        </a:rPr>
                        <a:t>執行期程 </a:t>
                      </a:r>
                      <a:r>
                        <a:rPr lang="en-US" altLang="zh-TW" sz="1000" kern="1200" dirty="0">
                          <a:solidFill>
                            <a:schemeClr val="tx1"/>
                          </a:solidFill>
                          <a:latin typeface="+mn-lt"/>
                          <a:ea typeface="+mn-ea"/>
                          <a:cs typeface="+mn-cs"/>
                        </a:rPr>
                        <a:t>12 </a:t>
                      </a:r>
                      <a:r>
                        <a:rPr lang="zh-TW" altLang="en-US" sz="1000" kern="1200" dirty="0">
                          <a:solidFill>
                            <a:schemeClr val="tx1"/>
                          </a:solidFill>
                          <a:latin typeface="+mn-lt"/>
                          <a:ea typeface="+mn-ea"/>
                          <a:cs typeface="+mn-cs"/>
                        </a:rPr>
                        <a:t>個月，可追溯至線上申請收件日為起始日</a:t>
                      </a:r>
                      <a:endParaRPr lang="en-US" altLang="zh-TW" sz="10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經濟部 </a:t>
                      </a:r>
                      <a:endParaRPr lang="en-US" altLang="zh-TW" sz="1050"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產業發展署</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2753">
                <a:tc>
                  <a:txBody>
                    <a:bodyPr/>
                    <a:lstStyle/>
                    <a:p>
                      <a:pPr algn="ctr" defTabSz="1219170">
                        <a:buClr>
                          <a:srgbClr val="000000"/>
                        </a:buClr>
                      </a:pPr>
                      <a:r>
                        <a:rPr lang="zh-TW" altLang="en-US" sz="1050" kern="1200" dirty="0">
                          <a:solidFill>
                            <a:srgbClr val="0070C0"/>
                          </a:solidFill>
                          <a:latin typeface="+mn-lt"/>
                          <a:ea typeface="+mn-ea"/>
                          <a:cs typeface="+mn-cs"/>
                          <a:sym typeface="Arial"/>
                          <a:hlinkClick r:id="rId3"/>
                        </a:rPr>
                        <a:t>因應美國關稅我國出口</a:t>
                      </a:r>
                      <a:br>
                        <a:rPr lang="en-US" altLang="zh-TW" sz="1050" kern="1200" dirty="0">
                          <a:solidFill>
                            <a:srgbClr val="0070C0"/>
                          </a:solidFill>
                          <a:latin typeface="+mn-lt"/>
                          <a:ea typeface="+mn-ea"/>
                          <a:cs typeface="+mn-cs"/>
                          <a:sym typeface="Arial"/>
                          <a:hlinkClick r:id="rId3"/>
                        </a:rPr>
                      </a:br>
                      <a:r>
                        <a:rPr lang="zh-TW" altLang="en-US" sz="1050" kern="1200" dirty="0">
                          <a:solidFill>
                            <a:srgbClr val="0070C0"/>
                          </a:solidFill>
                          <a:latin typeface="+mn-lt"/>
                          <a:ea typeface="+mn-ea"/>
                          <a:cs typeface="+mn-cs"/>
                          <a:sym typeface="Arial"/>
                          <a:hlinkClick r:id="rId3"/>
                        </a:rPr>
                        <a:t>供應鏈支持方案</a:t>
                      </a:r>
                      <a:endParaRPr lang="en-US" altLang="zh-TW" sz="1050" kern="1200" dirty="0">
                        <a:solidFill>
                          <a:srgbClr val="0070C0"/>
                        </a:solidFill>
                        <a:latin typeface="+mn-lt"/>
                        <a:ea typeface="+mn-ea"/>
                        <a:cs typeface="+mn-cs"/>
                        <a:sym typeface="Arial"/>
                      </a:endParaRPr>
                    </a:p>
                    <a:p>
                      <a:pPr algn="ctr" defTabSz="1219170">
                        <a:buClr>
                          <a:srgbClr val="000000"/>
                        </a:buClr>
                      </a:pPr>
                      <a:r>
                        <a:rPr lang="zh-TW" altLang="en-US" sz="1050" kern="1200" dirty="0">
                          <a:solidFill>
                            <a:srgbClr val="0070C0"/>
                          </a:solidFill>
                          <a:latin typeface="+mn-lt"/>
                          <a:ea typeface="+mn-ea"/>
                          <a:cs typeface="+mn-cs"/>
                          <a:sym typeface="Arial"/>
                          <a:hlinkClick r:id="rId4"/>
                        </a:rPr>
                        <a:t>申請網站</a:t>
                      </a:r>
                      <a:endParaRPr lang="en-US" altLang="zh-TW" sz="1050" kern="1200" dirty="0">
                        <a:solidFill>
                          <a:srgbClr val="0070C0"/>
                        </a:solidFill>
                        <a:latin typeface="+mn-lt"/>
                        <a:ea typeface="+mn-ea"/>
                        <a:cs typeface="+mn-cs"/>
                        <a:sym typeface="Arial"/>
                      </a:endParaRPr>
                    </a:p>
                    <a:p>
                      <a:pPr algn="ctr" defTabSz="1219170">
                        <a:buClr>
                          <a:srgbClr val="000000"/>
                        </a:buClr>
                      </a:pPr>
                      <a:r>
                        <a:rPr lang="zh-TW" altLang="en-US" sz="1050" kern="1200" dirty="0">
                          <a:solidFill>
                            <a:srgbClr val="0070C0"/>
                          </a:solidFill>
                          <a:latin typeface="+mn-lt"/>
                          <a:ea typeface="+mn-ea"/>
                          <a:cs typeface="+mn-cs"/>
                          <a:sym typeface="Arial"/>
                          <a:hlinkClick r:id="rId5"/>
                        </a:rPr>
                        <a:t>申請須知</a:t>
                      </a:r>
                      <a:endParaRPr lang="en-US" altLang="zh-TW" sz="1050" kern="1200" dirty="0">
                        <a:solidFill>
                          <a:srgbClr val="0070C0"/>
                        </a:solidFill>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p:txBody>
          <a:bodyPr/>
          <a:lstStyle/>
          <a:p>
            <a:r>
              <a:rPr kumimoji="0" lang="zh-TW" altLang="en-US" sz="2000" b="1" i="0" u="none" strike="noStrike" kern="1200" cap="none" spc="0" normalizeH="0" baseline="0" noProof="0" dirty="0">
                <a:ln>
                  <a:noFill/>
                </a:ln>
                <a:solidFill>
                  <a:srgbClr val="232F3E"/>
                </a:solidFill>
                <a:effectLst/>
                <a:uLnTx/>
                <a:uFillTx/>
                <a:latin typeface="Amazon Ember Display" panose="020F0603020204020204" pitchFamily="34" charset="0"/>
                <a:ea typeface="+mj-ea"/>
                <a:cs typeface="+mj-cs"/>
              </a:rPr>
              <a:t>提升產業競爭力</a:t>
            </a:r>
            <a:r>
              <a:rPr kumimoji="0" lang="en-US" altLang="zh-TW" sz="2000" b="1" i="0" u="none" strike="noStrike" kern="1200" cap="none" spc="0" normalizeH="0" baseline="0" noProof="0" dirty="0">
                <a:ln>
                  <a:noFill/>
                </a:ln>
                <a:solidFill>
                  <a:srgbClr val="232F3E"/>
                </a:solidFill>
                <a:effectLst/>
                <a:uLnTx/>
                <a:uFillTx/>
                <a:latin typeface="Amazon Ember Display" panose="020F0603020204020204" pitchFamily="34" charset="0"/>
                <a:ea typeface="+mj-ea"/>
                <a:cs typeface="+mj-cs"/>
              </a:rPr>
              <a:t>-</a:t>
            </a:r>
            <a:r>
              <a:rPr kumimoji="0" lang="zh-TW" altLang="en-US" sz="3200" b="1" i="0" u="none" strike="noStrike" kern="1200" cap="none" spc="0" normalizeH="0" baseline="0" noProof="0" dirty="0">
                <a:ln>
                  <a:noFill/>
                </a:ln>
                <a:solidFill>
                  <a:srgbClr val="2B3643"/>
                </a:solidFill>
                <a:effectLst/>
                <a:uLnTx/>
                <a:uFillTx/>
                <a:latin typeface="Amazon Ember Display" panose="020F0603020204020204" pitchFamily="34" charset="0"/>
                <a:ea typeface="+mj-ea"/>
                <a:cs typeface="+mj-cs"/>
              </a:rPr>
              <a:t>研發轉型</a:t>
            </a:r>
            <a:r>
              <a:rPr kumimoji="0" lang="zh-TW" altLang="en-US" sz="2000" b="1" i="0" u="none" strike="noStrike" kern="1200" cap="none" spc="0" normalizeH="0" baseline="0" noProof="0" dirty="0">
                <a:ln>
                  <a:noFill/>
                </a:ln>
                <a:solidFill>
                  <a:srgbClr val="232F3E"/>
                </a:solidFill>
                <a:effectLst/>
                <a:uLnTx/>
                <a:uFillTx/>
                <a:latin typeface="Amazon Ember Display" panose="020F0603020204020204" pitchFamily="34" charset="0"/>
                <a:ea typeface="+mj-ea"/>
                <a:cs typeface="+mj-cs"/>
              </a:rPr>
              <a:t>支持</a:t>
            </a:r>
            <a:r>
              <a:rPr kumimoji="0" lang="zh-TW" altLang="en-US" sz="3200" b="1" i="0" u="none" strike="noStrike" kern="1200" cap="none" spc="0" normalizeH="0" baseline="0" noProof="0" dirty="0">
                <a:ln>
                  <a:noFill/>
                </a:ln>
                <a:solidFill>
                  <a:srgbClr val="2B3643"/>
                </a:solidFill>
                <a:effectLst/>
                <a:uLnTx/>
                <a:uFillTx/>
                <a:latin typeface="Amazon Ember Display" panose="020F0603020204020204" pitchFamily="34" charset="0"/>
                <a:ea typeface="+mj-ea"/>
                <a:cs typeface="+mj-cs"/>
              </a:rPr>
              <a:t>個案補助</a:t>
            </a:r>
            <a:endParaRPr lang="en-US" dirty="0">
              <a:solidFill>
                <a:srgbClr val="2B3643"/>
              </a:solidFill>
            </a:endParaRP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計畫執行期間</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 name="TextBox 4">
            <a:hlinkClick r:id="rId6" action="ppaction://hlinksldjump"/>
            <a:extLst>
              <a:ext uri="{FF2B5EF4-FFF2-40B4-BE49-F238E27FC236}">
                <a16:creationId xmlns:a16="http://schemas.microsoft.com/office/drawing/2014/main" id="{6AF51F04-6D31-9CCE-5180-DFA322402596}"/>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7" action="ppaction://hlinksldjump"/>
            <a:extLst>
              <a:ext uri="{FF2B5EF4-FFF2-40B4-BE49-F238E27FC236}">
                <a16:creationId xmlns:a16="http://schemas.microsoft.com/office/drawing/2014/main" id="{84C6AB3E-F7A5-1C18-A7FD-96944832F7CB}"/>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數位轉型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3423434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960468" cy="4925307"/>
        </p:xfrm>
        <a:graphic>
          <a:graphicData uri="http://schemas.openxmlformats.org/drawingml/2006/table">
            <a:tbl>
              <a:tblPr firstRow="1" bandRow="1">
                <a:tableStyleId>{5940675A-B579-460E-94D1-54222C63F5DA}</a:tableStyleId>
              </a:tblPr>
              <a:tblGrid>
                <a:gridCol w="2040468">
                  <a:extLst>
                    <a:ext uri="{9D8B030D-6E8A-4147-A177-3AD203B41FA5}">
                      <a16:colId xmlns:a16="http://schemas.microsoft.com/office/drawing/2014/main" val="270881897"/>
                    </a:ext>
                  </a:extLst>
                </a:gridCol>
                <a:gridCol w="7920000">
                  <a:extLst>
                    <a:ext uri="{9D8B030D-6E8A-4147-A177-3AD203B41FA5}">
                      <a16:colId xmlns:a16="http://schemas.microsoft.com/office/drawing/2014/main" val="4232878379"/>
                    </a:ext>
                  </a:extLst>
                </a:gridCol>
              </a:tblGrid>
              <a:tr h="991529">
                <a:tc>
                  <a:txBody>
                    <a:bodyPr/>
                    <a:lstStyle/>
                    <a:p>
                      <a:pPr algn="ctr"/>
                      <a:r>
                        <a:rPr lang="zh-TW" altLang="en-US" b="0" dirty="0"/>
                        <a:t>計畫補助對象</a:t>
                      </a:r>
                      <a:endParaRPr lang="en-US"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n-lt"/>
                          <a:ea typeface="+mn-ea"/>
                          <a:cs typeface="+mn-cs"/>
                        </a:rPr>
                        <a:t>AI</a:t>
                      </a:r>
                      <a:r>
                        <a:rPr lang="zh-TW" altLang="en-US" sz="1400" b="1" kern="1200" dirty="0">
                          <a:solidFill>
                            <a:schemeClr val="tx1"/>
                          </a:solidFill>
                          <a:latin typeface="+mn-lt"/>
                          <a:ea typeface="+mn-ea"/>
                          <a:cs typeface="+mn-cs"/>
                        </a:rPr>
                        <a:t>落地示範型</a:t>
                      </a:r>
                      <a:r>
                        <a:rPr lang="zh-TW" altLang="en-US" sz="1400" b="0" kern="1200" dirty="0">
                          <a:solidFill>
                            <a:schemeClr val="tx1"/>
                          </a:solidFill>
                          <a:latin typeface="+mn-lt"/>
                          <a:ea typeface="+mn-ea"/>
                          <a:cs typeface="+mn-cs"/>
                        </a:rPr>
                        <a:t>：國內依法登記之</a:t>
                      </a:r>
                      <a:r>
                        <a:rPr lang="zh-TW" altLang="en-US" sz="1800" b="1" kern="1200" dirty="0">
                          <a:solidFill>
                            <a:schemeClr val="accent1"/>
                          </a:solidFill>
                          <a:latin typeface="+mn-lt"/>
                          <a:ea typeface="+mn-ea"/>
                          <a:cs typeface="+mn-cs"/>
                        </a:rPr>
                        <a:t>中大型零售</a:t>
                      </a:r>
                      <a:r>
                        <a:rPr lang="zh-TW" altLang="en-US" sz="1400" b="0" kern="1200" dirty="0">
                          <a:solidFill>
                            <a:schemeClr val="tx1"/>
                          </a:solidFill>
                          <a:latin typeface="+mn-lt"/>
                          <a:ea typeface="+mn-ea"/>
                          <a:cs typeface="+mn-cs"/>
                        </a:rPr>
                        <a:t>、</a:t>
                      </a:r>
                      <a:r>
                        <a:rPr lang="zh-TW" altLang="en-US" sz="1800" b="1" kern="1200" dirty="0">
                          <a:solidFill>
                            <a:schemeClr val="accent1"/>
                          </a:solidFill>
                          <a:latin typeface="+mn-lt"/>
                          <a:ea typeface="+mn-ea"/>
                          <a:cs typeface="+mn-cs"/>
                        </a:rPr>
                        <a:t>金融</a:t>
                      </a:r>
                      <a:r>
                        <a:rPr lang="zh-TW" altLang="en-US" sz="1400" b="0" kern="1200" dirty="0">
                          <a:solidFill>
                            <a:schemeClr val="tx1"/>
                          </a:solidFill>
                          <a:latin typeface="+mn-lt"/>
                          <a:ea typeface="+mn-ea"/>
                          <a:cs typeface="+mn-cs"/>
                        </a:rPr>
                        <a:t>、</a:t>
                      </a:r>
                      <a:r>
                        <a:rPr lang="zh-TW" altLang="en-US" sz="1800" b="1" kern="1200" dirty="0">
                          <a:solidFill>
                            <a:schemeClr val="accent1"/>
                          </a:solidFill>
                          <a:latin typeface="+mn-lt"/>
                          <a:ea typeface="+mn-ea"/>
                          <a:cs typeface="+mn-cs"/>
                        </a:rPr>
                        <a:t>健康照護</a:t>
                      </a:r>
                      <a:r>
                        <a:rPr lang="zh-TW" altLang="en-US" sz="1400" b="0" kern="1200" dirty="0">
                          <a:solidFill>
                            <a:schemeClr val="tx1"/>
                          </a:solidFill>
                          <a:latin typeface="+mn-lt"/>
                          <a:ea typeface="+mn-ea"/>
                          <a:cs typeface="+mn-cs"/>
                        </a:rPr>
                        <a:t>、</a:t>
                      </a:r>
                      <a:r>
                        <a:rPr lang="zh-TW" altLang="en-US" sz="1800" b="1" kern="1200" dirty="0">
                          <a:solidFill>
                            <a:schemeClr val="accent1"/>
                          </a:solidFill>
                          <a:latin typeface="+mn-lt"/>
                          <a:ea typeface="+mn-ea"/>
                          <a:cs typeface="+mn-cs"/>
                        </a:rPr>
                        <a:t>交通運輸</a:t>
                      </a:r>
                      <a:r>
                        <a:rPr lang="zh-TW" altLang="en-US" sz="1400" b="0" kern="1200" dirty="0">
                          <a:solidFill>
                            <a:schemeClr val="tx1"/>
                          </a:solidFill>
                          <a:latin typeface="+mn-lt"/>
                          <a:ea typeface="+mn-ea"/>
                          <a:cs typeface="+mn-cs"/>
                        </a:rPr>
                        <a:t>等服務業者。</a:t>
                      </a:r>
                      <a:endParaRPr lang="en-US" altLang="zh-TW" sz="14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kern="1200" dirty="0">
                          <a:solidFill>
                            <a:schemeClr val="tx1"/>
                          </a:solidFill>
                          <a:latin typeface="+mn-lt"/>
                          <a:ea typeface="+mn-ea"/>
                          <a:cs typeface="+mn-cs"/>
                        </a:rPr>
                        <a:t>AI</a:t>
                      </a:r>
                      <a:r>
                        <a:rPr lang="zh-TW" altLang="en-US" sz="1400" b="1" kern="1200" dirty="0">
                          <a:solidFill>
                            <a:schemeClr val="tx1"/>
                          </a:solidFill>
                          <a:latin typeface="+mn-lt"/>
                          <a:ea typeface="+mn-ea"/>
                          <a:cs typeface="+mn-cs"/>
                        </a:rPr>
                        <a:t>服務擴散型</a:t>
                      </a:r>
                      <a:r>
                        <a:rPr lang="zh-TW" altLang="en-US" sz="1400" b="0" kern="1200" dirty="0">
                          <a:solidFill>
                            <a:schemeClr val="tx1"/>
                          </a:solidFill>
                          <a:latin typeface="+mn-lt"/>
                          <a:ea typeface="+mn-ea"/>
                          <a:cs typeface="+mn-cs"/>
                        </a:rPr>
                        <a:t>：國內依法登記之</a:t>
                      </a:r>
                      <a:r>
                        <a:rPr lang="en-US" altLang="zh-TW" sz="1800" b="1" kern="1200" dirty="0">
                          <a:solidFill>
                            <a:schemeClr val="accent1"/>
                          </a:solidFill>
                          <a:latin typeface="+mn-lt"/>
                          <a:ea typeface="+mn-ea"/>
                          <a:cs typeface="+mn-cs"/>
                        </a:rPr>
                        <a:t>SI</a:t>
                      </a:r>
                      <a:r>
                        <a:rPr lang="zh-TW" altLang="en-US" sz="1800" b="1" kern="1200" dirty="0">
                          <a:solidFill>
                            <a:schemeClr val="accent1"/>
                          </a:solidFill>
                          <a:latin typeface="+mn-lt"/>
                          <a:ea typeface="+mn-ea"/>
                          <a:cs typeface="+mn-cs"/>
                        </a:rPr>
                        <a:t>系統整合</a:t>
                      </a:r>
                      <a:r>
                        <a:rPr lang="zh-TW" altLang="en-US" sz="1400" b="0" kern="1200" dirty="0">
                          <a:solidFill>
                            <a:schemeClr val="tx1"/>
                          </a:solidFill>
                          <a:latin typeface="+mn-lt"/>
                          <a:ea typeface="+mn-ea"/>
                          <a:cs typeface="+mn-cs"/>
                        </a:rPr>
                        <a:t>與</a:t>
                      </a:r>
                      <a:r>
                        <a:rPr lang="zh-TW" altLang="en-US" sz="1800" b="1" kern="1200" dirty="0">
                          <a:solidFill>
                            <a:schemeClr val="accent1"/>
                          </a:solidFill>
                          <a:latin typeface="+mn-lt"/>
                          <a:ea typeface="+mn-ea"/>
                          <a:cs typeface="+mn-cs"/>
                        </a:rPr>
                        <a:t>資訊系統開發</a:t>
                      </a:r>
                      <a:r>
                        <a:rPr lang="zh-TW" altLang="en-US" sz="1400" b="0" kern="1200" dirty="0">
                          <a:solidFill>
                            <a:schemeClr val="tx1"/>
                          </a:solidFill>
                          <a:latin typeface="+mn-lt"/>
                          <a:ea typeface="+mn-ea"/>
                          <a:cs typeface="+mn-cs"/>
                        </a:rPr>
                        <a:t>業者。</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TW" altLang="en-US" dirty="0"/>
                        <a:t>最高補助 </a:t>
                      </a:r>
                      <a:r>
                        <a:rPr lang="en-US" altLang="zh-TW" dirty="0"/>
                        <a:t>NT$5</a:t>
                      </a:r>
                      <a:r>
                        <a:rPr lang="en-US" dirty="0"/>
                        <a:t>00</a:t>
                      </a:r>
                      <a:r>
                        <a:rPr lang="zh-TW" altLang="en-US" dirty="0"/>
                        <a:t>萬</a:t>
                      </a:r>
                      <a:endParaRPr lang="en-US" sz="14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二選一申請</a:t>
                      </a:r>
                      <a:r>
                        <a:rPr lang="zh-TW" altLang="en-US" sz="1800" kern="1200" dirty="0">
                          <a:solidFill>
                            <a:schemeClr val="tx1"/>
                          </a:solidFill>
                          <a:latin typeface="+mn-lt"/>
                          <a:ea typeface="+mn-ea"/>
                          <a:cs typeface="+mn-cs"/>
                        </a:rPr>
                        <a:t> </a:t>
                      </a:r>
                      <a:r>
                        <a:rPr lang="en-US" altLang="zh-TW" sz="1800" b="1" kern="1200" dirty="0">
                          <a:solidFill>
                            <a:schemeClr val="accent1">
                              <a:lumMod val="75000"/>
                            </a:schemeClr>
                          </a:solidFill>
                          <a:latin typeface="+mn-lt"/>
                          <a:ea typeface="+mn-ea"/>
                          <a:cs typeface="+mn-cs"/>
                        </a:rPr>
                        <a:t>AI</a:t>
                      </a:r>
                      <a:r>
                        <a:rPr lang="zh-TW" altLang="en-US" sz="1800" b="1" kern="1200" dirty="0">
                          <a:solidFill>
                            <a:schemeClr val="accent1">
                              <a:lumMod val="75000"/>
                            </a:schemeClr>
                          </a:solidFill>
                          <a:latin typeface="+mn-lt"/>
                          <a:ea typeface="+mn-ea"/>
                          <a:cs typeface="+mn-cs"/>
                        </a:rPr>
                        <a:t> 落地示範型</a:t>
                      </a:r>
                      <a:endParaRPr lang="en-US" altLang="zh-TW" sz="1800" b="1" kern="1200" dirty="0">
                        <a:solidFill>
                          <a:schemeClr val="accent1">
                            <a:lumMod val="75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accent1">
                              <a:lumMod val="75000"/>
                            </a:schemeClr>
                          </a:solidFill>
                          <a:latin typeface="+mn-lt"/>
                          <a:ea typeface="+mn-ea"/>
                          <a:cs typeface="+mn-cs"/>
                        </a:rPr>
                        <a:t>                </a:t>
                      </a:r>
                      <a:r>
                        <a:rPr lang="en-US" altLang="zh-TW" sz="1800" b="1" kern="1200" dirty="0">
                          <a:solidFill>
                            <a:schemeClr val="accent1">
                              <a:lumMod val="75000"/>
                            </a:schemeClr>
                          </a:solidFill>
                          <a:latin typeface="+mn-lt"/>
                          <a:ea typeface="+mn-ea"/>
                          <a:cs typeface="+mn-cs"/>
                        </a:rPr>
                        <a:t>AI</a:t>
                      </a:r>
                      <a:r>
                        <a:rPr lang="zh-TW" altLang="en-US" sz="1800" b="1" kern="1200" dirty="0">
                          <a:solidFill>
                            <a:schemeClr val="accent1">
                              <a:lumMod val="75000"/>
                            </a:schemeClr>
                          </a:solidFill>
                          <a:latin typeface="+mn-lt"/>
                          <a:ea typeface="+mn-ea"/>
                          <a:cs typeface="+mn-cs"/>
                        </a:rPr>
                        <a:t> 服務擴散型</a:t>
                      </a:r>
                      <a:endParaRPr lang="en-US" sz="1800" b="1" kern="1200" dirty="0">
                        <a:solidFill>
                          <a:schemeClr val="accent1">
                            <a:lumMod val="75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marL="285750" indent="-285750" algn="ctr">
                        <a:buFont typeface="Arial" panose="020B0604020202020204" pitchFamily="34" charset="0"/>
                        <a:buChar char="•"/>
                      </a:pP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於</a:t>
                      </a:r>
                      <a:r>
                        <a:rPr lang="en-US" altLang="zh-TW"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1/10</a:t>
                      </a:r>
                      <a:r>
                        <a:rPr lang="zh-TW" altLang="en-US"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前完成</a:t>
                      </a:r>
                      <a:r>
                        <a:rPr lang="en-US" altLang="zh-TW"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a:t>
                      </a:r>
                      <a:r>
                        <a:rPr lang="zh-TW" altLang="en-US"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提案簡報</a:t>
                      </a:r>
                      <a:r>
                        <a:rPr lang="en-US" altLang="zh-TW"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a:t>
                      </a:r>
                      <a:r>
                        <a:rPr lang="zh-TW" altLang="en-US"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，審查重點如下：</a:t>
                      </a:r>
                      <a:endParaRPr lang="en-US" altLang="zh-TW"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endParaRPr>
                    </a:p>
                    <a:p>
                      <a:pPr marL="271463" marR="0" lvl="0" indent="-2714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kern="1200" dirty="0">
                          <a:solidFill>
                            <a:schemeClr val="tx1"/>
                          </a:solidFill>
                          <a:effectLst/>
                          <a:latin typeface="+mn-lt"/>
                          <a:ea typeface="+mn-ea"/>
                          <a:cs typeface="+mn-cs"/>
                        </a:rPr>
                        <a:t>提案內容</a:t>
                      </a:r>
                      <a:r>
                        <a:rPr lang="en-US" sz="1600" b="1" kern="1200" dirty="0">
                          <a:solidFill>
                            <a:schemeClr val="tx1"/>
                          </a:solidFill>
                          <a:effectLst/>
                          <a:latin typeface="+mn-lt"/>
                          <a:ea typeface="+mn-ea"/>
                          <a:cs typeface="+mn-cs"/>
                        </a:rPr>
                        <a:t>50%</a:t>
                      </a:r>
                      <a:r>
                        <a:rPr lang="zh-TW" altLang="en-US" sz="1600" kern="1200" dirty="0">
                          <a:solidFill>
                            <a:schemeClr val="tx1"/>
                          </a:solidFill>
                          <a:effectLst/>
                          <a:latin typeface="+mn-lt"/>
                          <a:ea typeface="+mn-ea"/>
                          <a:cs typeface="+mn-cs"/>
                        </a:rPr>
                        <a:t>：產業背景與需求痛點、導入</a:t>
                      </a:r>
                      <a:r>
                        <a:rPr lang="en-US" sz="1600" kern="1200" dirty="0">
                          <a:solidFill>
                            <a:schemeClr val="tx1"/>
                          </a:solidFill>
                          <a:effectLst/>
                          <a:latin typeface="+mn-lt"/>
                          <a:ea typeface="+mn-ea"/>
                          <a:cs typeface="+mn-cs"/>
                        </a:rPr>
                        <a:t>AI</a:t>
                      </a:r>
                      <a:r>
                        <a:rPr lang="zh-TW" altLang="en-US" sz="1600" kern="1200" dirty="0">
                          <a:solidFill>
                            <a:schemeClr val="tx1"/>
                          </a:solidFill>
                          <a:effectLst/>
                          <a:latin typeface="+mn-lt"/>
                          <a:ea typeface="+mn-ea"/>
                          <a:cs typeface="+mn-cs"/>
                        </a:rPr>
                        <a:t>應用技術說明、導入</a:t>
                      </a:r>
                      <a:r>
                        <a:rPr lang="en-US" sz="1600" kern="1200" dirty="0">
                          <a:solidFill>
                            <a:schemeClr val="tx1"/>
                          </a:solidFill>
                          <a:effectLst/>
                          <a:latin typeface="+mn-lt"/>
                          <a:ea typeface="+mn-ea"/>
                          <a:cs typeface="+mn-cs"/>
                        </a:rPr>
                        <a:t>AI</a:t>
                      </a:r>
                      <a:r>
                        <a:rPr lang="zh-TW" altLang="en-US" sz="1600" kern="1200" dirty="0">
                          <a:solidFill>
                            <a:schemeClr val="tx1"/>
                          </a:solidFill>
                          <a:effectLst/>
                          <a:latin typeface="+mn-lt"/>
                          <a:ea typeface="+mn-ea"/>
                          <a:cs typeface="+mn-cs"/>
                        </a:rPr>
                        <a:t>之服務應用說明、推動說明與時程規劃等。</a:t>
                      </a:r>
                      <a:endParaRPr lang="en-US" altLang="zh-TW" sz="1600" kern="1200" dirty="0">
                        <a:solidFill>
                          <a:schemeClr val="tx1"/>
                        </a:solidFill>
                        <a:effectLst/>
                        <a:latin typeface="+mn-lt"/>
                        <a:ea typeface="+mn-ea"/>
                        <a:cs typeface="+mn-cs"/>
                      </a:endParaRPr>
                    </a:p>
                    <a:p>
                      <a:pPr marL="271463" marR="0" lvl="0" indent="-2714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kern="1200" dirty="0">
                          <a:solidFill>
                            <a:schemeClr val="tx1"/>
                          </a:solidFill>
                          <a:effectLst/>
                          <a:latin typeface="+mn-lt"/>
                          <a:ea typeface="+mn-ea"/>
                          <a:cs typeface="+mn-cs"/>
                        </a:rPr>
                        <a:t>執行能力</a:t>
                      </a:r>
                      <a:r>
                        <a:rPr lang="en-US" sz="1600" b="1" kern="1200" dirty="0">
                          <a:solidFill>
                            <a:schemeClr val="tx1"/>
                          </a:solidFill>
                          <a:effectLst/>
                          <a:latin typeface="+mn-lt"/>
                          <a:ea typeface="+mn-ea"/>
                          <a:cs typeface="+mn-cs"/>
                        </a:rPr>
                        <a:t>15%</a:t>
                      </a:r>
                      <a:r>
                        <a:rPr lang="zh-TW" altLang="en-US" sz="1600" kern="1200" dirty="0">
                          <a:solidFill>
                            <a:schemeClr val="tx1"/>
                          </a:solidFill>
                          <a:effectLst/>
                          <a:latin typeface="+mn-lt"/>
                          <a:ea typeface="+mn-ea"/>
                          <a:cs typeface="+mn-cs"/>
                        </a:rPr>
                        <a:t>：計畫分工與運作、相關實績，如具專利或技術驗證證明之業者，可以專利證明書佐證</a:t>
                      </a:r>
                      <a:endParaRPr lang="en-US" altLang="zh-TW" sz="1600" kern="1200" dirty="0">
                        <a:solidFill>
                          <a:schemeClr val="tx1"/>
                        </a:solidFill>
                        <a:effectLst/>
                        <a:latin typeface="+mn-lt"/>
                        <a:ea typeface="+mn-ea"/>
                        <a:cs typeface="+mn-cs"/>
                      </a:endParaRPr>
                    </a:p>
                    <a:p>
                      <a:pPr marL="271463" marR="0" lvl="0" indent="-2714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kern="1200" dirty="0">
                          <a:solidFill>
                            <a:schemeClr val="tx1"/>
                          </a:solidFill>
                          <a:effectLst/>
                          <a:latin typeface="+mn-lt"/>
                          <a:ea typeface="+mn-ea"/>
                          <a:cs typeface="+mn-cs"/>
                        </a:rPr>
                        <a:t>預期效益</a:t>
                      </a:r>
                      <a:r>
                        <a:rPr lang="en-US" sz="1600" b="1" kern="1200" dirty="0">
                          <a:solidFill>
                            <a:schemeClr val="tx1"/>
                          </a:solidFill>
                          <a:effectLst/>
                          <a:latin typeface="+mn-lt"/>
                          <a:ea typeface="+mn-ea"/>
                          <a:cs typeface="+mn-cs"/>
                        </a:rPr>
                        <a:t>35%</a:t>
                      </a:r>
                      <a:r>
                        <a:rPr lang="zh-TW" altLang="en-US" sz="1600" kern="1200" dirty="0">
                          <a:solidFill>
                            <a:schemeClr val="tx1"/>
                          </a:solidFill>
                          <a:effectLst/>
                          <a:latin typeface="+mn-lt"/>
                          <a:ea typeface="+mn-ea"/>
                          <a:cs typeface="+mn-cs"/>
                        </a:rPr>
                        <a:t>：</a:t>
                      </a:r>
                      <a:r>
                        <a:rPr lang="en-US" sz="1600" kern="1200" dirty="0">
                          <a:solidFill>
                            <a:schemeClr val="tx1"/>
                          </a:solidFill>
                          <a:effectLst/>
                          <a:latin typeface="+mn-lt"/>
                          <a:ea typeface="+mn-ea"/>
                          <a:cs typeface="+mn-cs"/>
                        </a:rPr>
                        <a:t>AI</a:t>
                      </a:r>
                      <a:r>
                        <a:rPr lang="zh-TW" altLang="en-US" sz="1600" kern="1200" dirty="0">
                          <a:solidFill>
                            <a:schemeClr val="tx1"/>
                          </a:solidFill>
                          <a:effectLst/>
                          <a:latin typeface="+mn-lt"/>
                          <a:ea typeface="+mn-ea"/>
                          <a:cs typeface="+mn-cs"/>
                        </a:rPr>
                        <a:t>導入之效益與驗證方式、產值、導入及其他效益</a:t>
                      </a:r>
                      <a:r>
                        <a:rPr lang="en-US" sz="1600" kern="1200" dirty="0">
                          <a:solidFill>
                            <a:schemeClr val="tx1"/>
                          </a:solidFill>
                          <a:effectLst/>
                          <a:latin typeface="+mn-lt"/>
                          <a:ea typeface="+mn-ea"/>
                          <a:cs typeface="+mn-cs"/>
                        </a:rPr>
                        <a:t>(</a:t>
                      </a:r>
                      <a:r>
                        <a:rPr lang="zh-TW" altLang="en-US" sz="1600" kern="1200" dirty="0">
                          <a:solidFill>
                            <a:schemeClr val="tx1"/>
                          </a:solidFill>
                          <a:effectLst/>
                          <a:latin typeface="+mn-lt"/>
                          <a:ea typeface="+mn-ea"/>
                          <a:cs typeface="+mn-cs"/>
                        </a:rPr>
                        <a:t>如增加營收及衍生商機、帶動投資額、新增就業人數等</a:t>
                      </a:r>
                      <a:r>
                        <a:rPr lang="en-US" sz="1600" kern="1200" dirty="0">
                          <a:solidFill>
                            <a:schemeClr val="tx1"/>
                          </a:solidFill>
                          <a:effectLst/>
                          <a:latin typeface="+mn-lt"/>
                          <a:ea typeface="+mn-ea"/>
                          <a:cs typeface="+mn-cs"/>
                        </a:rPr>
                        <a:t>)</a:t>
                      </a:r>
                      <a:r>
                        <a:rPr lang="zh-TW" altLang="en-US" sz="1600" kern="1200" dirty="0">
                          <a:solidFill>
                            <a:schemeClr val="tx1"/>
                          </a:solidFill>
                          <a:effectLst/>
                          <a:latin typeface="+mn-lt"/>
                          <a:ea typeface="+mn-ea"/>
                          <a:cs typeface="+mn-cs"/>
                        </a:rPr>
                        <a:t>。</a:t>
                      </a:r>
                      <a:endParaRPr lang="en-US" sz="1600" kern="1200" dirty="0">
                        <a:solidFill>
                          <a:schemeClr val="tx1"/>
                        </a:solidFill>
                        <a:effectLst/>
                        <a:latin typeface="+mn-lt"/>
                        <a:ea typeface="+mn-ea"/>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nvGraphicFramePr>
        <p:xfrm>
          <a:off x="10477297" y="318078"/>
          <a:ext cx="1620000" cy="2858295"/>
        </p:xfrm>
        <a:graphic>
          <a:graphicData uri="http://schemas.openxmlformats.org/drawingml/2006/table">
            <a:tbl>
              <a:tblPr firstRow="1" bandRow="1">
                <a:tableStyleId>{5940675A-B579-460E-94D1-54222C63F5DA}</a:tableStyleId>
              </a:tblPr>
              <a:tblGrid>
                <a:gridCol w="1620000">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sz="1050" dirty="0">
                          <a:solidFill>
                            <a:schemeClr val="tx1"/>
                          </a:solidFill>
                        </a:rPr>
                        <a:t>12/20</a:t>
                      </a:r>
                      <a:r>
                        <a:rPr lang="zh-TW" altLang="en-US" sz="1050" dirty="0">
                          <a:solidFill>
                            <a:schemeClr val="tx1"/>
                          </a:solidFill>
                        </a:rPr>
                        <a:t> </a:t>
                      </a:r>
                      <a:r>
                        <a:rPr lang="en-US" altLang="zh-TW" sz="1050" dirty="0">
                          <a:solidFill>
                            <a:schemeClr val="tx1"/>
                          </a:solidFill>
                        </a:rPr>
                        <a:t>~</a:t>
                      </a:r>
                      <a:r>
                        <a:rPr lang="zh-TW" altLang="en-US" sz="1050" dirty="0">
                          <a:solidFill>
                            <a:schemeClr val="tx1"/>
                          </a:solidFill>
                        </a:rPr>
                        <a:t> </a:t>
                      </a:r>
                      <a:r>
                        <a:rPr lang="en-US" sz="1050" b="1" dirty="0">
                          <a:solidFill>
                            <a:srgbClr val="FF0000"/>
                          </a:solidFill>
                        </a:rPr>
                        <a:t>2025/1/10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即日起</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b="0" dirty="0"/>
                        <a:t>數位發展部</a:t>
                      </a:r>
                      <a:endParaRPr lang="en-US" altLang="zh-TW" sz="1050" b="0" dirty="0"/>
                    </a:p>
                    <a:p>
                      <a:pPr algn="ctr"/>
                      <a:r>
                        <a:rPr lang="en-US" sz="900" dirty="0"/>
                        <a:t>DIGITAL+</a:t>
                      </a:r>
                      <a:r>
                        <a:rPr lang="zh-TW" altLang="en-US" sz="900" dirty="0"/>
                        <a:t>數位創新補助平台</a:t>
                      </a:r>
                      <a:endParaRPr lang="en-US" altLang="zh-TW" sz="9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100" u="sng" kern="1200" dirty="0">
                          <a:solidFill>
                            <a:schemeClr val="tx1"/>
                          </a:solidFill>
                          <a:effectLst/>
                          <a:latin typeface="+mn-lt"/>
                          <a:ea typeface="+mn-ea"/>
                          <a:cs typeface="+mn-cs"/>
                          <a:hlinkClick r:id="rId3"/>
                        </a:rPr>
                        <a:t>官網公告</a:t>
                      </a:r>
                      <a:endParaRPr lang="en-US" altLang="zh-TW" sz="1100" u="sng" kern="1200" dirty="0">
                        <a:solidFill>
                          <a:schemeClr val="tx1"/>
                        </a:solidFill>
                        <a:effectLst/>
                        <a:latin typeface="+mn-lt"/>
                        <a:ea typeface="+mn-ea"/>
                        <a:cs typeface="+mn-cs"/>
                      </a:endParaRPr>
                    </a:p>
                    <a:p>
                      <a:pPr algn="ctr"/>
                      <a:r>
                        <a:rPr lang="zh-TW" altLang="en-US" sz="1100" u="sng" kern="1200" dirty="0">
                          <a:solidFill>
                            <a:schemeClr val="tx1"/>
                          </a:solidFill>
                          <a:effectLst/>
                          <a:latin typeface="+mn-lt"/>
                          <a:ea typeface="+mn-ea"/>
                          <a:cs typeface="+mn-cs"/>
                          <a:hlinkClick r:id="rId4"/>
                        </a:rPr>
                        <a:t>提案簡報格式</a:t>
                      </a:r>
                      <a:endParaRPr lang="en-US" altLang="zh-TW" sz="1100" u="sng" kern="1200" dirty="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9828000" cy="535531"/>
          </a:xfrm>
        </p:spPr>
        <p:txBody>
          <a:bodyPr/>
          <a:lstStyle/>
          <a:p>
            <a:r>
              <a:rPr lang="en-US" altLang="zh-TW" sz="2000" dirty="0"/>
              <a:t>114</a:t>
            </a:r>
            <a:r>
              <a:rPr lang="zh-TW" altLang="en-US" sz="2000" dirty="0"/>
              <a:t>年度</a:t>
            </a:r>
            <a:r>
              <a:rPr lang="zh-TW" altLang="en-US" dirty="0">
                <a:solidFill>
                  <a:srgbClr val="2B3643"/>
                </a:solidFill>
              </a:rPr>
              <a:t>企業</a:t>
            </a:r>
            <a:r>
              <a:rPr lang="en-US" altLang="zh-TW" dirty="0">
                <a:solidFill>
                  <a:srgbClr val="2B3643"/>
                </a:solidFill>
              </a:rPr>
              <a:t>AI</a:t>
            </a:r>
            <a:r>
              <a:rPr lang="zh-TW" altLang="en-US" dirty="0">
                <a:solidFill>
                  <a:srgbClr val="2B3643"/>
                </a:solidFill>
              </a:rPr>
              <a:t>應用</a:t>
            </a:r>
            <a:r>
              <a:rPr lang="zh-TW" altLang="en-US" sz="2000" dirty="0"/>
              <a:t>開發</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TextBox 15">
            <a:hlinkClick r:id="rId5" action="ppaction://hlinksldjump"/>
            <a:extLst>
              <a:ext uri="{FF2B5EF4-FFF2-40B4-BE49-F238E27FC236}">
                <a16:creationId xmlns:a16="http://schemas.microsoft.com/office/drawing/2014/main" id="{44F5E657-A070-4F31-A98E-3C3AB37A3225}"/>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 name="TextBox 4">
            <a:hlinkClick r:id="rId6" action="ppaction://hlinksldjump"/>
            <a:extLst>
              <a:ext uri="{FF2B5EF4-FFF2-40B4-BE49-F238E27FC236}">
                <a16:creationId xmlns:a16="http://schemas.microsoft.com/office/drawing/2014/main" id="{2708CBFA-2FDC-F636-1F97-0CA7580FEC33}"/>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7" name="TextBox 6">
            <a:hlinkClick r:id="rId7" action="ppaction://hlinksldjump"/>
            <a:extLst>
              <a:ext uri="{FF2B5EF4-FFF2-40B4-BE49-F238E27FC236}">
                <a16:creationId xmlns:a16="http://schemas.microsoft.com/office/drawing/2014/main" id="{3F4393C9-B888-EA94-E8D8-858C9AAED222}"/>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3542939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960468" cy="4787218"/>
        </p:xfrm>
        <a:graphic>
          <a:graphicData uri="http://schemas.openxmlformats.org/drawingml/2006/table">
            <a:tbl>
              <a:tblPr firstRow="1" bandRow="1">
                <a:tableStyleId>{5940675A-B579-460E-94D1-54222C63F5DA}</a:tableStyleId>
              </a:tblPr>
              <a:tblGrid>
                <a:gridCol w="2040468">
                  <a:extLst>
                    <a:ext uri="{9D8B030D-6E8A-4147-A177-3AD203B41FA5}">
                      <a16:colId xmlns:a16="http://schemas.microsoft.com/office/drawing/2014/main" val="270881897"/>
                    </a:ext>
                  </a:extLst>
                </a:gridCol>
                <a:gridCol w="7920000">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b="1" kern="1200" dirty="0">
                          <a:solidFill>
                            <a:schemeClr val="accent1"/>
                          </a:solidFill>
                          <a:latin typeface="+mn-lt"/>
                          <a:ea typeface="+mn-ea"/>
                          <a:cs typeface="+mn-cs"/>
                        </a:rPr>
                        <a:t>#</a:t>
                      </a:r>
                      <a:r>
                        <a:rPr lang="zh-TW" altLang="en-US" sz="2000" b="1" kern="1200" dirty="0">
                          <a:solidFill>
                            <a:schemeClr val="accent1"/>
                          </a:solidFill>
                          <a:latin typeface="+mn-lt"/>
                          <a:ea typeface="+mn-ea"/>
                          <a:cs typeface="+mn-cs"/>
                        </a:rPr>
                        <a:t>軟體出版業 </a:t>
                      </a:r>
                      <a:r>
                        <a:rPr lang="en-US" altLang="zh-TW" sz="2000" b="1" kern="1200" dirty="0">
                          <a:solidFill>
                            <a:schemeClr val="accent1"/>
                          </a:solidFill>
                          <a:latin typeface="+mn-lt"/>
                          <a:ea typeface="+mn-ea"/>
                          <a:cs typeface="+mn-cs"/>
                        </a:rPr>
                        <a:t>#</a:t>
                      </a:r>
                      <a:r>
                        <a:rPr lang="zh-TW" altLang="en-US" sz="2000" b="1" kern="1200" dirty="0">
                          <a:solidFill>
                            <a:schemeClr val="accent1"/>
                          </a:solidFill>
                          <a:latin typeface="+mn-lt"/>
                          <a:ea typeface="+mn-ea"/>
                          <a:cs typeface="+mn-cs"/>
                        </a:rPr>
                        <a:t>電腦程式設計 </a:t>
                      </a:r>
                      <a:r>
                        <a:rPr lang="en-US" altLang="zh-TW" sz="2000" b="1" kern="1200" dirty="0">
                          <a:solidFill>
                            <a:schemeClr val="accent1"/>
                          </a:solidFill>
                          <a:latin typeface="+mn-lt"/>
                          <a:ea typeface="+mn-ea"/>
                          <a:cs typeface="+mn-cs"/>
                        </a:rPr>
                        <a:t>#</a:t>
                      </a:r>
                      <a:r>
                        <a:rPr lang="zh-TW" altLang="en-US" sz="2000" b="1" kern="1200" dirty="0">
                          <a:solidFill>
                            <a:schemeClr val="accent1"/>
                          </a:solidFill>
                          <a:latin typeface="+mn-lt"/>
                          <a:ea typeface="+mn-ea"/>
                          <a:cs typeface="+mn-cs"/>
                        </a:rPr>
                        <a:t>資訊服務業</a:t>
                      </a:r>
                      <a:r>
                        <a:rPr lang="zh-TW" altLang="en-US" sz="1200" kern="1200" dirty="0">
                          <a:solidFill>
                            <a:schemeClr val="bg1">
                              <a:lumMod val="50000"/>
                            </a:schemeClr>
                          </a:solidFill>
                          <a:latin typeface="+mn-lt"/>
                          <a:ea typeface="+mn-ea"/>
                          <a:cs typeface="+mn-cs"/>
                        </a:rPr>
                        <a:t>財政部稅務行業 </a:t>
                      </a:r>
                      <a:r>
                        <a:rPr lang="en-US" altLang="zh-TW" sz="1200" kern="1200" dirty="0">
                          <a:solidFill>
                            <a:schemeClr val="bg1">
                              <a:lumMod val="50000"/>
                            </a:schemeClr>
                          </a:solidFill>
                          <a:latin typeface="+mn-lt"/>
                          <a:ea typeface="+mn-ea"/>
                          <a:cs typeface="+mn-cs"/>
                        </a:rPr>
                        <a:t>(9</a:t>
                      </a:r>
                      <a:r>
                        <a:rPr lang="en-US" altLang="zh-TW" sz="1200" kern="1200" baseline="30000" dirty="0">
                          <a:solidFill>
                            <a:schemeClr val="bg1">
                              <a:lumMod val="50000"/>
                            </a:schemeClr>
                          </a:solidFill>
                          <a:latin typeface="+mn-lt"/>
                          <a:ea typeface="+mn-ea"/>
                          <a:cs typeface="+mn-cs"/>
                        </a:rPr>
                        <a:t>th</a:t>
                      </a:r>
                      <a:r>
                        <a:rPr lang="zh-TW" altLang="en-US" sz="1200" kern="1200" dirty="0">
                          <a:solidFill>
                            <a:schemeClr val="bg1">
                              <a:lumMod val="50000"/>
                            </a:schemeClr>
                          </a:solidFill>
                          <a:latin typeface="+mn-lt"/>
                          <a:ea typeface="+mn-ea"/>
                          <a:cs typeface="+mn-cs"/>
                        </a:rPr>
                        <a:t>版</a:t>
                      </a:r>
                      <a:r>
                        <a:rPr lang="en-US" altLang="zh-TW" sz="1200" kern="1200" dirty="0">
                          <a:solidFill>
                            <a:schemeClr val="bg1">
                              <a:lumMod val="50000"/>
                            </a:schemeClr>
                          </a:solidFill>
                          <a:latin typeface="+mn-lt"/>
                          <a:ea typeface="+mn-ea"/>
                          <a:cs typeface="+mn-cs"/>
                        </a:rPr>
                        <a:t>)</a:t>
                      </a:r>
                      <a:r>
                        <a:rPr lang="zh-TW" altLang="en-US" sz="1200" kern="1200" dirty="0">
                          <a:solidFill>
                            <a:schemeClr val="bg1">
                              <a:lumMod val="50000"/>
                            </a:schemeClr>
                          </a:solidFill>
                          <a:latin typeface="+mn-lt"/>
                          <a:ea typeface="+mn-ea"/>
                          <a:cs typeface="+mn-cs"/>
                        </a:rPr>
                        <a:t>須為</a:t>
                      </a:r>
                      <a:r>
                        <a:rPr lang="en-US" altLang="zh-TW" sz="1200" kern="1200" dirty="0">
                          <a:solidFill>
                            <a:schemeClr val="bg1">
                              <a:lumMod val="50000"/>
                            </a:schemeClr>
                          </a:solidFill>
                          <a:latin typeface="+mn-lt"/>
                          <a:ea typeface="+mn-ea"/>
                          <a:cs typeface="+mn-cs"/>
                        </a:rPr>
                        <a:t>J582</a:t>
                      </a:r>
                      <a:r>
                        <a:rPr lang="zh-TW" altLang="en-US" sz="1200" kern="1200" dirty="0">
                          <a:solidFill>
                            <a:schemeClr val="bg1">
                              <a:lumMod val="50000"/>
                            </a:schemeClr>
                          </a:solidFill>
                          <a:latin typeface="+mn-lt"/>
                          <a:ea typeface="+mn-ea"/>
                          <a:cs typeface="+mn-cs"/>
                        </a:rPr>
                        <a:t>、</a:t>
                      </a:r>
                      <a:r>
                        <a:rPr lang="en-US" altLang="zh-TW" sz="1200" kern="1200" dirty="0">
                          <a:solidFill>
                            <a:schemeClr val="bg1">
                              <a:lumMod val="50000"/>
                            </a:schemeClr>
                          </a:solidFill>
                          <a:latin typeface="+mn-lt"/>
                          <a:ea typeface="+mn-ea"/>
                          <a:cs typeface="+mn-cs"/>
                        </a:rPr>
                        <a:t>J62</a:t>
                      </a:r>
                      <a:r>
                        <a:rPr lang="zh-TW" altLang="en-US" sz="1200" kern="1200" dirty="0">
                          <a:solidFill>
                            <a:schemeClr val="bg1">
                              <a:lumMod val="50000"/>
                            </a:schemeClr>
                          </a:solidFill>
                          <a:latin typeface="+mn-lt"/>
                          <a:ea typeface="+mn-ea"/>
                          <a:cs typeface="+mn-cs"/>
                        </a:rPr>
                        <a:t>、</a:t>
                      </a:r>
                      <a:r>
                        <a:rPr lang="en-US" altLang="zh-TW" sz="1200" kern="1200" dirty="0">
                          <a:solidFill>
                            <a:schemeClr val="bg1">
                              <a:lumMod val="50000"/>
                            </a:schemeClr>
                          </a:solidFill>
                          <a:latin typeface="+mn-lt"/>
                          <a:ea typeface="+mn-ea"/>
                          <a:cs typeface="+mn-cs"/>
                        </a:rPr>
                        <a:t>J63</a:t>
                      </a:r>
                      <a:endParaRPr lang="en-US" altLang="zh-TW" sz="20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tx1"/>
                          </a:solidFill>
                          <a:latin typeface="+mn-lt"/>
                          <a:ea typeface="+mn-ea"/>
                          <a:cs typeface="+mn-cs"/>
                        </a:rPr>
                        <a:t>具雲端銷售實績</a:t>
                      </a:r>
                      <a:r>
                        <a:rPr lang="zh-TW" altLang="en-US" sz="1400" kern="1200" dirty="0">
                          <a:solidFill>
                            <a:schemeClr val="tx1"/>
                          </a:solidFill>
                          <a:latin typeface="+mn-lt"/>
                          <a:ea typeface="+mn-ea"/>
                          <a:cs typeface="+mn-cs"/>
                        </a:rPr>
                        <a:t>，淨值為正，非陸資，不得為本國設立及外國事業在台設立之分公司</a:t>
                      </a:r>
                      <a:r>
                        <a:rPr lang="zh-TW" altLang="en-US" sz="1400" dirty="0">
                          <a:solidFill>
                            <a:schemeClr val="tx1"/>
                          </a:solidFill>
                          <a:latin typeface="Arial"/>
                          <a:ea typeface="Arial"/>
                          <a:cs typeface="Arial"/>
                          <a:sym typeface="Arial"/>
                        </a:rPr>
                        <a:t>。</a:t>
                      </a:r>
                      <a:endParaRPr lang="en-US" altLang="zh-TW" sz="18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TW" altLang="en-US" dirty="0"/>
                        <a:t>最高補助 </a:t>
                      </a:r>
                      <a:r>
                        <a:rPr lang="en-US" altLang="zh-TW" dirty="0"/>
                        <a:t>NT$8</a:t>
                      </a:r>
                      <a:r>
                        <a:rPr lang="en-US" dirty="0"/>
                        <a:t>00</a:t>
                      </a:r>
                      <a:r>
                        <a:rPr lang="zh-TW" altLang="en-US" dirty="0"/>
                        <a:t> 萬 </a:t>
                      </a:r>
                      <a:endParaRPr lang="en-US" altLang="zh-TW" sz="1200" kern="1200" dirty="0">
                        <a:solidFill>
                          <a:schemeClr val="bg1">
                            <a:lumMod val="50000"/>
                          </a:schemeClr>
                        </a:solidFill>
                        <a:latin typeface="+mn-lt"/>
                        <a:ea typeface="+mn-ea"/>
                        <a:cs typeface="+mn-cs"/>
                      </a:endParaRPr>
                    </a:p>
                    <a:p>
                      <a:pPr algn="l"/>
                      <a:r>
                        <a:rPr lang="en-US" altLang="zh-TW" sz="1200" kern="1200" dirty="0">
                          <a:solidFill>
                            <a:schemeClr val="bg1">
                              <a:lumMod val="50000"/>
                            </a:schemeClr>
                          </a:solidFill>
                          <a:latin typeface="+mn-lt"/>
                          <a:ea typeface="+mn-ea"/>
                          <a:cs typeface="+mn-cs"/>
                        </a:rPr>
                        <a:t>(</a:t>
                      </a:r>
                      <a:r>
                        <a:rPr lang="zh-TW" altLang="en-US" sz="1200" kern="1200" dirty="0">
                          <a:solidFill>
                            <a:schemeClr val="bg1">
                              <a:lumMod val="50000"/>
                            </a:schemeClr>
                          </a:solidFill>
                          <a:latin typeface="+mn-lt"/>
                          <a:ea typeface="+mn-ea"/>
                          <a:cs typeface="+mn-cs"/>
                        </a:rPr>
                        <a:t>各行各業數位轉型：導入</a:t>
                      </a:r>
                      <a:r>
                        <a:rPr lang="en-US" altLang="zh-TW" sz="1200" kern="1200" dirty="0">
                          <a:solidFill>
                            <a:schemeClr val="bg1">
                              <a:lumMod val="50000"/>
                            </a:schemeClr>
                          </a:solidFill>
                          <a:latin typeface="+mn-lt"/>
                          <a:ea typeface="+mn-ea"/>
                          <a:cs typeface="+mn-cs"/>
                        </a:rPr>
                        <a:t>50+</a:t>
                      </a:r>
                      <a:r>
                        <a:rPr lang="zh-TW" altLang="en-US" sz="1200" kern="1200" dirty="0">
                          <a:solidFill>
                            <a:schemeClr val="bg1">
                              <a:lumMod val="50000"/>
                            </a:schemeClr>
                          </a:solidFill>
                          <a:latin typeface="+mn-lt"/>
                          <a:ea typeface="+mn-ea"/>
                          <a:cs typeface="+mn-cs"/>
                        </a:rPr>
                        <a:t>家，上限</a:t>
                      </a:r>
                      <a:r>
                        <a:rPr lang="en-US" altLang="zh-TW" sz="1200" kern="1200" dirty="0">
                          <a:solidFill>
                            <a:schemeClr val="bg1">
                              <a:lumMod val="50000"/>
                            </a:schemeClr>
                          </a:solidFill>
                          <a:latin typeface="+mn-lt"/>
                          <a:ea typeface="+mn-ea"/>
                          <a:cs typeface="+mn-cs"/>
                        </a:rPr>
                        <a:t>200</a:t>
                      </a:r>
                      <a:r>
                        <a:rPr lang="zh-TW" altLang="en-US" sz="1200" kern="1200" dirty="0">
                          <a:solidFill>
                            <a:schemeClr val="bg1">
                              <a:lumMod val="50000"/>
                            </a:schemeClr>
                          </a:solidFill>
                          <a:latin typeface="+mn-lt"/>
                          <a:ea typeface="+mn-ea"/>
                          <a:cs typeface="+mn-cs"/>
                        </a:rPr>
                        <a:t>萬；導入</a:t>
                      </a:r>
                      <a:r>
                        <a:rPr lang="en-US" altLang="zh-TW" sz="1200" kern="1200" dirty="0">
                          <a:solidFill>
                            <a:schemeClr val="bg1">
                              <a:lumMod val="50000"/>
                            </a:schemeClr>
                          </a:solidFill>
                          <a:latin typeface="+mn-lt"/>
                          <a:ea typeface="+mn-ea"/>
                          <a:cs typeface="+mn-cs"/>
                        </a:rPr>
                        <a:t>100+</a:t>
                      </a:r>
                      <a:r>
                        <a:rPr lang="zh-TW" altLang="en-US" sz="1200" kern="1200" dirty="0">
                          <a:solidFill>
                            <a:schemeClr val="bg1">
                              <a:lumMod val="50000"/>
                            </a:schemeClr>
                          </a:solidFill>
                          <a:latin typeface="+mn-lt"/>
                          <a:ea typeface="+mn-ea"/>
                          <a:cs typeface="+mn-cs"/>
                        </a:rPr>
                        <a:t>家，上限</a:t>
                      </a:r>
                      <a:r>
                        <a:rPr lang="en-US" altLang="zh-TW" sz="1200" kern="1200" dirty="0">
                          <a:solidFill>
                            <a:schemeClr val="bg1">
                              <a:lumMod val="50000"/>
                            </a:schemeClr>
                          </a:solidFill>
                          <a:latin typeface="+mn-lt"/>
                          <a:ea typeface="+mn-ea"/>
                          <a:cs typeface="+mn-cs"/>
                        </a:rPr>
                        <a:t>400</a:t>
                      </a:r>
                      <a:r>
                        <a:rPr lang="zh-TW" altLang="en-US" sz="1200" kern="1200" dirty="0">
                          <a:solidFill>
                            <a:schemeClr val="bg1">
                              <a:lumMod val="50000"/>
                            </a:schemeClr>
                          </a:solidFill>
                          <a:latin typeface="+mn-lt"/>
                          <a:ea typeface="+mn-ea"/>
                          <a:cs typeface="+mn-cs"/>
                        </a:rPr>
                        <a:t>萬；導入</a:t>
                      </a:r>
                      <a:r>
                        <a:rPr lang="en-US" altLang="zh-TW" sz="1200" kern="1200" dirty="0">
                          <a:solidFill>
                            <a:schemeClr val="bg1">
                              <a:lumMod val="50000"/>
                            </a:schemeClr>
                          </a:solidFill>
                          <a:latin typeface="+mn-lt"/>
                          <a:ea typeface="+mn-ea"/>
                          <a:cs typeface="+mn-cs"/>
                        </a:rPr>
                        <a:t>200+</a:t>
                      </a:r>
                      <a:r>
                        <a:rPr lang="zh-TW" altLang="en-US" sz="1200" kern="1200" dirty="0">
                          <a:solidFill>
                            <a:schemeClr val="bg1">
                              <a:lumMod val="50000"/>
                            </a:schemeClr>
                          </a:solidFill>
                          <a:latin typeface="+mn-lt"/>
                          <a:ea typeface="+mn-ea"/>
                          <a:cs typeface="+mn-cs"/>
                        </a:rPr>
                        <a:t>家，上限</a:t>
                      </a:r>
                      <a:r>
                        <a:rPr lang="en-US" altLang="zh-TW" sz="1200" kern="1200" dirty="0">
                          <a:solidFill>
                            <a:schemeClr val="bg1">
                              <a:lumMod val="50000"/>
                            </a:schemeClr>
                          </a:solidFill>
                          <a:latin typeface="+mn-lt"/>
                          <a:ea typeface="+mn-ea"/>
                          <a:cs typeface="+mn-cs"/>
                        </a:rPr>
                        <a:t>800</a:t>
                      </a:r>
                      <a:r>
                        <a:rPr lang="zh-TW" altLang="en-US" sz="1200" kern="1200" dirty="0">
                          <a:solidFill>
                            <a:schemeClr val="bg1">
                              <a:lumMod val="50000"/>
                            </a:schemeClr>
                          </a:solidFill>
                          <a:latin typeface="+mn-lt"/>
                          <a:ea typeface="+mn-ea"/>
                          <a:cs typeface="+mn-cs"/>
                        </a:rPr>
                        <a:t>萬；</a:t>
                      </a:r>
                      <a:endParaRPr lang="en-US" altLang="zh-TW" sz="1200" kern="1200" dirty="0">
                        <a:solidFill>
                          <a:schemeClr val="bg1">
                            <a:lumMod val="50000"/>
                          </a:schemeClr>
                        </a:solidFill>
                        <a:latin typeface="+mn-lt"/>
                        <a:ea typeface="+mn-ea"/>
                        <a:cs typeface="+mn-cs"/>
                      </a:endParaRPr>
                    </a:p>
                    <a:p>
                      <a:pPr algn="l"/>
                      <a:r>
                        <a:rPr lang="en-US" altLang="zh-TW" sz="1200" kern="1200" dirty="0">
                          <a:solidFill>
                            <a:schemeClr val="bg1">
                              <a:lumMod val="50000"/>
                            </a:schemeClr>
                          </a:solidFill>
                          <a:latin typeface="+mn-lt"/>
                          <a:ea typeface="+mn-ea"/>
                          <a:cs typeface="+mn-cs"/>
                        </a:rPr>
                        <a:t>AI</a:t>
                      </a:r>
                      <a:r>
                        <a:rPr lang="zh-TW" altLang="en-US" sz="1200" kern="1200" dirty="0">
                          <a:solidFill>
                            <a:schemeClr val="bg1">
                              <a:lumMod val="50000"/>
                            </a:schemeClr>
                          </a:solidFill>
                          <a:latin typeface="+mn-lt"/>
                          <a:ea typeface="+mn-ea"/>
                          <a:cs typeface="+mn-cs"/>
                        </a:rPr>
                        <a:t>數位技術應用：導入</a:t>
                      </a:r>
                      <a:r>
                        <a:rPr lang="en-US" altLang="zh-TW" sz="1200" kern="1200" dirty="0">
                          <a:solidFill>
                            <a:schemeClr val="bg1">
                              <a:lumMod val="50000"/>
                            </a:schemeClr>
                          </a:solidFill>
                          <a:latin typeface="+mn-lt"/>
                          <a:ea typeface="+mn-ea"/>
                          <a:cs typeface="+mn-cs"/>
                        </a:rPr>
                        <a:t>50+</a:t>
                      </a:r>
                      <a:r>
                        <a:rPr lang="zh-TW" altLang="en-US" sz="1200" kern="1200" dirty="0">
                          <a:solidFill>
                            <a:schemeClr val="bg1">
                              <a:lumMod val="50000"/>
                            </a:schemeClr>
                          </a:solidFill>
                          <a:latin typeface="+mn-lt"/>
                          <a:ea typeface="+mn-ea"/>
                          <a:cs typeface="+mn-cs"/>
                        </a:rPr>
                        <a:t>家，上限</a:t>
                      </a:r>
                      <a:r>
                        <a:rPr lang="en-US" altLang="zh-TW" sz="1200" kern="1200" dirty="0">
                          <a:solidFill>
                            <a:schemeClr val="bg1">
                              <a:lumMod val="50000"/>
                            </a:schemeClr>
                          </a:solidFill>
                          <a:latin typeface="+mn-lt"/>
                          <a:ea typeface="+mn-ea"/>
                          <a:cs typeface="+mn-cs"/>
                        </a:rPr>
                        <a:t>250</a:t>
                      </a:r>
                      <a:r>
                        <a:rPr lang="zh-TW" altLang="en-US" sz="1200" kern="1200" dirty="0">
                          <a:solidFill>
                            <a:schemeClr val="bg1">
                              <a:lumMod val="50000"/>
                            </a:schemeClr>
                          </a:solidFill>
                          <a:latin typeface="+mn-lt"/>
                          <a:ea typeface="+mn-ea"/>
                          <a:cs typeface="+mn-cs"/>
                        </a:rPr>
                        <a:t>萬；</a:t>
                      </a:r>
                      <a:endParaRPr lang="en-US" altLang="zh-TW" sz="1200" kern="1200" dirty="0">
                        <a:solidFill>
                          <a:schemeClr val="bg1">
                            <a:lumMod val="50000"/>
                          </a:schemeClr>
                        </a:solidFill>
                        <a:latin typeface="+mn-lt"/>
                        <a:ea typeface="+mn-ea"/>
                        <a:cs typeface="+mn-cs"/>
                      </a:endParaRPr>
                    </a:p>
                    <a:p>
                      <a:pPr algn="l"/>
                      <a:r>
                        <a:rPr lang="zh-TW" altLang="en-US" sz="1200" kern="1200" dirty="0">
                          <a:solidFill>
                            <a:schemeClr val="bg1">
                              <a:lumMod val="50000"/>
                            </a:schemeClr>
                          </a:solidFill>
                          <a:latin typeface="+mn-lt"/>
                          <a:ea typeface="+mn-ea"/>
                          <a:cs typeface="+mn-cs"/>
                        </a:rPr>
                        <a:t>主題產業數位轉型：推動 </a:t>
                      </a:r>
                      <a:r>
                        <a:rPr lang="en-US" altLang="zh-TW" sz="1200" kern="1200" dirty="0">
                          <a:solidFill>
                            <a:schemeClr val="bg1">
                              <a:lumMod val="50000"/>
                            </a:schemeClr>
                          </a:solidFill>
                          <a:latin typeface="+mn-lt"/>
                          <a:ea typeface="+mn-ea"/>
                          <a:cs typeface="+mn-cs"/>
                        </a:rPr>
                        <a:t>50+ </a:t>
                      </a:r>
                      <a:r>
                        <a:rPr lang="zh-TW" altLang="en-US" sz="1200" kern="1200" dirty="0">
                          <a:solidFill>
                            <a:schemeClr val="bg1">
                              <a:lumMod val="50000"/>
                            </a:schemeClr>
                          </a:solidFill>
                          <a:latin typeface="+mn-lt"/>
                          <a:ea typeface="+mn-ea"/>
                          <a:cs typeface="+mn-cs"/>
                        </a:rPr>
                        <a:t>家私立診所、私立藥局或私立長照服務機構，最高補助 </a:t>
                      </a:r>
                      <a:r>
                        <a:rPr lang="en-US" altLang="zh-TW" sz="1200" kern="1200" dirty="0">
                          <a:solidFill>
                            <a:schemeClr val="bg1">
                              <a:lumMod val="50000"/>
                            </a:schemeClr>
                          </a:solidFill>
                          <a:latin typeface="+mn-lt"/>
                          <a:ea typeface="+mn-ea"/>
                          <a:cs typeface="+mn-cs"/>
                        </a:rPr>
                        <a:t>250</a:t>
                      </a:r>
                      <a:r>
                        <a:rPr lang="zh-TW" altLang="en-US" sz="1200" kern="1200" dirty="0">
                          <a:solidFill>
                            <a:schemeClr val="bg1">
                              <a:lumMod val="50000"/>
                            </a:schemeClr>
                          </a:solidFill>
                          <a:latin typeface="+mn-lt"/>
                          <a:ea typeface="+mn-ea"/>
                          <a:cs typeface="+mn-cs"/>
                        </a:rPr>
                        <a:t>萬</a:t>
                      </a:r>
                      <a:r>
                        <a:rPr lang="en-US" altLang="zh-TW" sz="1200" kern="1200" dirty="0">
                          <a:solidFill>
                            <a:schemeClr val="bg1">
                              <a:lumMod val="50000"/>
                            </a:schemeClr>
                          </a:solidFill>
                          <a:latin typeface="+mn-lt"/>
                          <a:ea typeface="+mn-ea"/>
                          <a:cs typeface="+mn-cs"/>
                        </a:rPr>
                        <a:t>)</a:t>
                      </a:r>
                      <a:endParaRPr lang="en-US" sz="12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Amazon Ember" panose="020B0603020204020204" pitchFamily="34" charset="0"/>
                          <a:ea typeface="Microsoft JhengHei UI" panose="020B0604030504040204" pitchFamily="34" charset="-120"/>
                          <a:cs typeface="Amazon Ember" panose="020B0603020204020204" pitchFamily="34" charset="0"/>
                        </a:rPr>
                        <a:t>三選一申請：</a:t>
                      </a:r>
                      <a:r>
                        <a:rPr lang="zh-TW" altLang="en-US" sz="1800" b="1" kern="1200" dirty="0">
                          <a:solidFill>
                            <a:schemeClr val="accent1">
                              <a:lumMod val="75000"/>
                            </a:schemeClr>
                          </a:solidFill>
                          <a:latin typeface="+mn-lt"/>
                          <a:ea typeface="+mn-ea"/>
                          <a:cs typeface="+mn-cs"/>
                        </a:rPr>
                        <a:t>各行各業數位轉型</a:t>
                      </a:r>
                      <a:endParaRPr lang="en-US" altLang="zh-TW" sz="1800" b="1" kern="1200" dirty="0">
                        <a:solidFill>
                          <a:schemeClr val="accent1">
                            <a:lumMod val="75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accent1">
                              <a:lumMod val="75000"/>
                            </a:schemeClr>
                          </a:solidFill>
                          <a:latin typeface="+mn-lt"/>
                          <a:ea typeface="+mn-ea"/>
                          <a:cs typeface="+mn-cs"/>
                        </a:rPr>
                        <a:t>                  AI</a:t>
                      </a:r>
                      <a:r>
                        <a:rPr lang="zh-TW" altLang="en-US" sz="1800" b="1" kern="1200" dirty="0">
                          <a:solidFill>
                            <a:schemeClr val="accent1">
                              <a:lumMod val="75000"/>
                            </a:schemeClr>
                          </a:solidFill>
                          <a:latin typeface="+mn-lt"/>
                          <a:ea typeface="+mn-ea"/>
                          <a:cs typeface="+mn-cs"/>
                        </a:rPr>
                        <a:t>數位技術應用</a:t>
                      </a:r>
                      <a:endParaRPr lang="en-US" altLang="zh-TW" sz="1800" b="1" kern="1200" dirty="0">
                        <a:solidFill>
                          <a:schemeClr val="accent1">
                            <a:lumMod val="75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accent1">
                              <a:lumMod val="75000"/>
                            </a:schemeClr>
                          </a:solidFill>
                          <a:latin typeface="+mn-lt"/>
                          <a:ea typeface="+mn-ea"/>
                          <a:cs typeface="+mn-cs"/>
                        </a:rPr>
                        <a:t>                  </a:t>
                      </a:r>
                      <a:r>
                        <a:rPr lang="zh-TW" altLang="en-US" sz="1800" b="1" kern="1200" dirty="0">
                          <a:solidFill>
                            <a:schemeClr val="accent1">
                              <a:lumMod val="75000"/>
                            </a:schemeClr>
                          </a:solidFill>
                          <a:latin typeface="+mn-lt"/>
                          <a:ea typeface="+mn-ea"/>
                          <a:cs typeface="+mn-cs"/>
                        </a:rPr>
                        <a:t>主題產業數位轉型</a:t>
                      </a:r>
                      <a:endParaRPr lang="en-US" altLang="zh-TW" sz="1800" b="1" kern="1200" dirty="0">
                        <a:solidFill>
                          <a:schemeClr val="accent1">
                            <a:lumMod val="75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marL="285750" indent="-285750" algn="ctr">
                        <a:buFont typeface="Arial" panose="020B0604020202020204" pitchFamily="34" charset="0"/>
                        <a:buChar char="•"/>
                      </a:pP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800" b="1" kern="1200" dirty="0">
                        <a:solidFill>
                          <a:schemeClr val="tx1"/>
                        </a:solidFill>
                        <a:latin typeface="+mn-lt"/>
                        <a:ea typeface="+mn-ea"/>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kern="1200" dirty="0">
                          <a:solidFill>
                            <a:schemeClr val="tx1"/>
                          </a:solidFill>
                          <a:latin typeface="+mn-lt"/>
                          <a:ea typeface="+mn-ea"/>
                          <a:cs typeface="+mn-cs"/>
                        </a:rPr>
                        <a:t>各行各業數位轉型</a:t>
                      </a:r>
                      <a:r>
                        <a:rPr lang="zh-TW" altLang="en-US" sz="1600" kern="1200" dirty="0">
                          <a:solidFill>
                            <a:schemeClr val="tx1"/>
                          </a:solidFill>
                          <a:latin typeface="+mn-lt"/>
                          <a:ea typeface="+mn-ea"/>
                          <a:cs typeface="+mn-cs"/>
                        </a:rPr>
                        <a:t>：針對各行各業數位轉型需求，輔導產業或組織導入適性雲端方案，以推動多元創新服務或商業模式，並達成提升效能、增加營收或降低成本之效益。</a:t>
                      </a:r>
                      <a:endParaRPr lang="en-US" altLang="zh-TW" sz="1600" kern="1200" dirty="0">
                        <a:solidFill>
                          <a:schemeClr val="tx1"/>
                        </a:solidFill>
                        <a:latin typeface="+mn-lt"/>
                        <a:ea typeface="+mn-ea"/>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600" b="1" kern="1200" dirty="0">
                          <a:solidFill>
                            <a:schemeClr val="tx1"/>
                          </a:solidFill>
                          <a:latin typeface="+mn-lt"/>
                          <a:ea typeface="+mn-ea"/>
                          <a:cs typeface="+mn-cs"/>
                        </a:rPr>
                        <a:t>AI</a:t>
                      </a:r>
                      <a:r>
                        <a:rPr lang="zh-TW" altLang="en-US" sz="1600" b="1" kern="1200" dirty="0">
                          <a:solidFill>
                            <a:schemeClr val="tx1"/>
                          </a:solidFill>
                          <a:latin typeface="+mn-lt"/>
                          <a:ea typeface="+mn-ea"/>
                          <a:cs typeface="+mn-cs"/>
                        </a:rPr>
                        <a:t>數位技術應用</a:t>
                      </a:r>
                      <a:r>
                        <a:rPr lang="zh-TW" altLang="en-US" sz="1600" kern="1200" dirty="0">
                          <a:solidFill>
                            <a:schemeClr val="tx1"/>
                          </a:solidFill>
                          <a:latin typeface="+mn-lt"/>
                          <a:ea typeface="+mn-ea"/>
                          <a:cs typeface="+mn-cs"/>
                        </a:rPr>
                        <a:t>：針對市場發展趨勢與需求，輔導產業或組織導入具有 </a:t>
                      </a:r>
                      <a:r>
                        <a:rPr lang="en-US" altLang="zh-TW" sz="1600" kern="1200" dirty="0">
                          <a:solidFill>
                            <a:schemeClr val="tx1"/>
                          </a:solidFill>
                          <a:latin typeface="+mn-lt"/>
                          <a:ea typeface="+mn-ea"/>
                          <a:cs typeface="+mn-cs"/>
                        </a:rPr>
                        <a:t>AI </a:t>
                      </a:r>
                      <a:r>
                        <a:rPr lang="zh-TW" altLang="en-US" sz="1600" kern="1200" dirty="0">
                          <a:solidFill>
                            <a:schemeClr val="tx1"/>
                          </a:solidFill>
                          <a:latin typeface="+mn-lt"/>
                          <a:ea typeface="+mn-ea"/>
                          <a:cs typeface="+mn-cs"/>
                        </a:rPr>
                        <a:t>技術之雲端方案，以提升服務效能及品質之創新商業應用。</a:t>
                      </a:r>
                      <a:endParaRPr lang="en-US" altLang="zh-TW" sz="1600" kern="1200" dirty="0">
                        <a:solidFill>
                          <a:schemeClr val="tx1"/>
                        </a:solidFill>
                        <a:latin typeface="+mn-lt"/>
                        <a:ea typeface="+mn-ea"/>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kern="1200" dirty="0">
                          <a:solidFill>
                            <a:schemeClr val="tx1"/>
                          </a:solidFill>
                          <a:latin typeface="+mn-lt"/>
                          <a:ea typeface="+mn-ea"/>
                          <a:cs typeface="+mn-cs"/>
                        </a:rPr>
                        <a:t>主題產業數位轉型</a:t>
                      </a:r>
                      <a:r>
                        <a:rPr lang="zh-TW" altLang="en-US" sz="1600" kern="1200" dirty="0">
                          <a:solidFill>
                            <a:schemeClr val="tx1"/>
                          </a:solidFill>
                          <a:latin typeface="+mn-lt"/>
                          <a:ea typeface="+mn-ea"/>
                          <a:cs typeface="+mn-cs"/>
                        </a:rPr>
                        <a:t>：針對</a:t>
                      </a:r>
                      <a:r>
                        <a:rPr lang="zh-TW" altLang="en-US" sz="1600" b="1" kern="1200" dirty="0">
                          <a:solidFill>
                            <a:schemeClr val="tx1"/>
                          </a:solidFill>
                          <a:latin typeface="+mn-lt"/>
                          <a:ea typeface="+mn-ea"/>
                          <a:cs typeface="+mn-cs"/>
                        </a:rPr>
                        <a:t>醫、藥、照護領域</a:t>
                      </a:r>
                      <a:r>
                        <a:rPr lang="zh-TW" altLang="en-US" sz="1600" kern="1200" dirty="0">
                          <a:solidFill>
                            <a:schemeClr val="tx1"/>
                          </a:solidFill>
                          <a:latin typeface="+mn-lt"/>
                          <a:ea typeface="+mn-ea"/>
                          <a:cs typeface="+mn-cs"/>
                        </a:rPr>
                        <a:t>需求，輔導產業或組織導入雲端方案，以優化、創新該領域特有之關鍵流程或服務模式，推動數位轉型。</a:t>
                      </a:r>
                      <a:endParaRPr lang="en-US" altLang="zh-TW"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nvGraphicFramePr>
        <p:xfrm>
          <a:off x="10477297" y="318078"/>
          <a:ext cx="1620000" cy="3168896"/>
        </p:xfrm>
        <a:graphic>
          <a:graphicData uri="http://schemas.openxmlformats.org/drawingml/2006/table">
            <a:tbl>
              <a:tblPr firstRow="1" bandRow="1">
                <a:tableStyleId>{5940675A-B579-460E-94D1-54222C63F5DA}</a:tableStyleId>
              </a:tblPr>
              <a:tblGrid>
                <a:gridCol w="1620000">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sz="1050" dirty="0">
                          <a:solidFill>
                            <a:schemeClr val="tx1"/>
                          </a:solidFill>
                        </a:rPr>
                        <a:t>12/20</a:t>
                      </a:r>
                      <a:r>
                        <a:rPr lang="en-US" sz="1050" b="1" dirty="0">
                          <a:solidFill>
                            <a:srgbClr val="FF0000"/>
                          </a:solidFill>
                        </a:rPr>
                        <a:t>~2025/1/21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即日起</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b="0" dirty="0"/>
                        <a:t>數位發展部</a:t>
                      </a:r>
                      <a:endParaRPr lang="en-US" altLang="zh-TW" sz="1050" b="0" dirty="0"/>
                    </a:p>
                    <a:p>
                      <a:pPr algn="ctr"/>
                      <a:r>
                        <a:rPr lang="en-US" sz="900" dirty="0"/>
                        <a:t>DIGITAL+</a:t>
                      </a:r>
                      <a:r>
                        <a:rPr lang="zh-TW" altLang="en-US" sz="900" dirty="0"/>
                        <a:t>數位創新補助平台</a:t>
                      </a:r>
                      <a:endParaRPr lang="en-US" altLang="zh-TW" sz="9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100" u="sng" kern="1200" dirty="0">
                          <a:solidFill>
                            <a:schemeClr val="tx1"/>
                          </a:solidFill>
                          <a:effectLst/>
                          <a:latin typeface="+mn-lt"/>
                          <a:ea typeface="+mn-ea"/>
                          <a:cs typeface="+mn-cs"/>
                          <a:hlinkClick r:id="rId3"/>
                        </a:rPr>
                        <a:t>官網公告</a:t>
                      </a:r>
                      <a:endParaRPr lang="en-US" altLang="zh-TW" sz="1100" u="sng" kern="1200" dirty="0">
                        <a:solidFill>
                          <a:schemeClr val="tx1"/>
                        </a:solidFill>
                        <a:effectLst/>
                        <a:latin typeface="+mn-lt"/>
                        <a:ea typeface="+mn-ea"/>
                        <a:cs typeface="+mn-cs"/>
                      </a:endParaRPr>
                    </a:p>
                    <a:p>
                      <a:pPr algn="ctr"/>
                      <a:r>
                        <a:rPr lang="zh-TW" altLang="en-US" sz="1100" u="sng" kern="1200" dirty="0">
                          <a:solidFill>
                            <a:schemeClr val="tx1"/>
                          </a:solidFill>
                          <a:effectLst/>
                          <a:latin typeface="+mn-lt"/>
                          <a:ea typeface="+mn-ea"/>
                          <a:cs typeface="+mn-cs"/>
                          <a:hlinkClick r:id="rId4"/>
                        </a:rPr>
                        <a:t>申請須知</a:t>
                      </a:r>
                      <a:endParaRPr lang="en-US" altLang="zh-TW" sz="1100" u="sng" kern="1200" dirty="0">
                        <a:solidFill>
                          <a:schemeClr val="tx1"/>
                        </a:solidFill>
                        <a:effectLst/>
                        <a:latin typeface="+mn-lt"/>
                        <a:ea typeface="+mn-ea"/>
                        <a:cs typeface="+mn-cs"/>
                      </a:endParaRPr>
                    </a:p>
                    <a:p>
                      <a:pPr algn="ctr"/>
                      <a:r>
                        <a:rPr lang="zh-TW" altLang="en-US" sz="1100" u="sng" kern="1200" dirty="0">
                          <a:solidFill>
                            <a:schemeClr val="tx1"/>
                          </a:solidFill>
                          <a:effectLst/>
                          <a:latin typeface="+mn-lt"/>
                          <a:ea typeface="+mn-ea"/>
                          <a:cs typeface="+mn-cs"/>
                          <a:hlinkClick r:id="rId5"/>
                        </a:rPr>
                        <a:t>報名說明會</a:t>
                      </a:r>
                      <a:r>
                        <a:rPr lang="en-US" altLang="zh-TW" sz="1100" u="sng" kern="1200" dirty="0">
                          <a:solidFill>
                            <a:schemeClr val="tx1"/>
                          </a:solidFill>
                          <a:effectLst/>
                          <a:latin typeface="+mn-lt"/>
                          <a:ea typeface="+mn-ea"/>
                          <a:cs typeface="+mn-cs"/>
                          <a:hlinkClick r:id="rId5"/>
                        </a:rPr>
                        <a:t>(12/26,27,30)</a:t>
                      </a:r>
                      <a:endParaRPr lang="en-US" altLang="zh-TW" sz="1100" u="sng" kern="1200" dirty="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9960467" cy="535531"/>
          </a:xfrm>
        </p:spPr>
        <p:txBody>
          <a:bodyPr/>
          <a:lstStyle/>
          <a:p>
            <a:r>
              <a:rPr lang="zh-TW" altLang="en-US" sz="2000" dirty="0"/>
              <a:t>主題型計畫</a:t>
            </a:r>
            <a:r>
              <a:rPr lang="en-US" altLang="zh-TW" sz="2000" dirty="0"/>
              <a:t>-</a:t>
            </a:r>
            <a:r>
              <a:rPr lang="zh-TW" altLang="en-US" dirty="0">
                <a:solidFill>
                  <a:srgbClr val="2B3643"/>
                </a:solidFill>
              </a:rPr>
              <a:t>導入雲端方案</a:t>
            </a:r>
            <a:r>
              <a:rPr lang="zh-TW" altLang="en-US" sz="2000" dirty="0"/>
              <a:t>數位轉型計畫</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TextBox 15">
            <a:hlinkClick r:id="rId6" action="ppaction://hlinksldjump"/>
            <a:extLst>
              <a:ext uri="{FF2B5EF4-FFF2-40B4-BE49-F238E27FC236}">
                <a16:creationId xmlns:a16="http://schemas.microsoft.com/office/drawing/2014/main" id="{65A5DC6A-D5F8-45B6-83FD-86116FE9D788}"/>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 name="TextBox 4">
            <a:hlinkClick r:id="rId7" action="ppaction://hlinksldjump"/>
            <a:extLst>
              <a:ext uri="{FF2B5EF4-FFF2-40B4-BE49-F238E27FC236}">
                <a16:creationId xmlns:a16="http://schemas.microsoft.com/office/drawing/2014/main" id="{A912D021-E7BB-EA7E-43CC-FFB77487F7DC}"/>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7" name="TextBox 6">
            <a:hlinkClick r:id="rId8" action="ppaction://hlinksldjump"/>
            <a:extLst>
              <a:ext uri="{FF2B5EF4-FFF2-40B4-BE49-F238E27FC236}">
                <a16:creationId xmlns:a16="http://schemas.microsoft.com/office/drawing/2014/main" id="{D3E5F0F0-3AE5-8595-A257-7A850C99CBEE}"/>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數位轉型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3115043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887476" cy="4587689"/>
        </p:xfrm>
        <a:graphic>
          <a:graphicData uri="http://schemas.openxmlformats.org/drawingml/2006/table">
            <a:tbl>
              <a:tblPr firstRow="1" bandRow="1">
                <a:tableStyleId>{5940675A-B579-460E-94D1-54222C63F5DA}</a:tableStyleId>
              </a:tblPr>
              <a:tblGrid>
                <a:gridCol w="1895476">
                  <a:extLst>
                    <a:ext uri="{9D8B030D-6E8A-4147-A177-3AD203B41FA5}">
                      <a16:colId xmlns:a16="http://schemas.microsoft.com/office/drawing/2014/main" val="270881897"/>
                    </a:ext>
                  </a:extLst>
                </a:gridCol>
                <a:gridCol w="7992000">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200" dirty="0">
                          <a:solidFill>
                            <a:schemeClr val="tx1"/>
                          </a:solidFill>
                          <a:latin typeface="+mn-lt"/>
                          <a:ea typeface="+mn-ea"/>
                          <a:cs typeface="+mn-cs"/>
                        </a:rPr>
                        <a:t>國內</a:t>
                      </a:r>
                      <a:r>
                        <a:rPr lang="zh-TW" altLang="en-US" sz="1800" b="1" kern="1200" dirty="0">
                          <a:solidFill>
                            <a:schemeClr val="accent1"/>
                          </a:solidFill>
                          <a:latin typeface="+mn-lt"/>
                          <a:ea typeface="+mn-ea"/>
                          <a:cs typeface="+mn-cs"/>
                        </a:rPr>
                        <a:t>無人機關鍵晶片及模組相關業者</a:t>
                      </a:r>
                      <a:r>
                        <a:rPr lang="zh-TW" altLang="en-US" dirty="0"/>
                        <a:t>為主，可由單一企業或多家企業聯合申請 </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50" kern="1200" dirty="0">
                          <a:solidFill>
                            <a:schemeClr val="bg1">
                              <a:lumMod val="50000"/>
                            </a:schemeClr>
                          </a:solidFill>
                          <a:latin typeface="+mn-lt"/>
                          <a:ea typeface="+mn-ea"/>
                          <a:cs typeface="+mn-cs"/>
                        </a:rPr>
                        <a:t>與「</a:t>
                      </a:r>
                      <a:r>
                        <a:rPr lang="en-US" altLang="zh-TW" sz="1250" kern="1200" dirty="0">
                          <a:solidFill>
                            <a:schemeClr val="bg1">
                              <a:lumMod val="50000"/>
                            </a:schemeClr>
                          </a:solidFill>
                          <a:latin typeface="+mn-lt"/>
                          <a:ea typeface="+mn-ea"/>
                          <a:cs typeface="+mn-cs"/>
                        </a:rPr>
                        <a:t>IC</a:t>
                      </a:r>
                      <a:r>
                        <a:rPr lang="zh-TW" altLang="en-US" sz="1250" kern="1200" dirty="0">
                          <a:solidFill>
                            <a:schemeClr val="bg1">
                              <a:lumMod val="50000"/>
                            </a:schemeClr>
                          </a:solidFill>
                          <a:latin typeface="+mn-lt"/>
                          <a:ea typeface="+mn-ea"/>
                          <a:cs typeface="+mn-cs"/>
                        </a:rPr>
                        <a:t>設計攻頂補助計畫」及「驅動國內</a:t>
                      </a:r>
                      <a:r>
                        <a:rPr lang="en-US" altLang="zh-TW" sz="1250" kern="1200" dirty="0">
                          <a:solidFill>
                            <a:schemeClr val="bg1">
                              <a:lumMod val="50000"/>
                            </a:schemeClr>
                          </a:solidFill>
                          <a:latin typeface="+mn-lt"/>
                          <a:ea typeface="+mn-ea"/>
                          <a:cs typeface="+mn-cs"/>
                        </a:rPr>
                        <a:t>IC</a:t>
                      </a:r>
                      <a:r>
                        <a:rPr lang="zh-TW" altLang="en-US" sz="1250" kern="1200" dirty="0">
                          <a:solidFill>
                            <a:schemeClr val="bg1">
                              <a:lumMod val="50000"/>
                            </a:schemeClr>
                          </a:solidFill>
                          <a:latin typeface="+mn-lt"/>
                          <a:ea typeface="+mn-ea"/>
                          <a:cs typeface="+mn-cs"/>
                        </a:rPr>
                        <a:t>設計業者先進發展補助計畫」擇一申請</a:t>
                      </a:r>
                      <a:endParaRPr lang="en-US" altLang="zh-TW" sz="1250" kern="1200" noProof="0" dirty="0">
                        <a:solidFill>
                          <a:schemeClr val="bg1">
                            <a:lumMod val="50000"/>
                          </a:schemeClr>
                        </a:solidFill>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792000">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最高補助</a:t>
                      </a:r>
                      <a:r>
                        <a:rPr lang="en-US" altLang="zh-TW" dirty="0"/>
                        <a:t>50%</a:t>
                      </a:r>
                      <a:r>
                        <a:rPr lang="zh-TW" altLang="en-US" dirty="0"/>
                        <a:t>，無補助經費之上限</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50" kern="1200" dirty="0">
                          <a:solidFill>
                            <a:schemeClr val="bg1">
                              <a:lumMod val="50000"/>
                            </a:schemeClr>
                          </a:solidFill>
                          <a:latin typeface="+mn-lt"/>
                          <a:ea typeface="+mn-ea"/>
                          <a:cs typeface="+mn-cs"/>
                        </a:rPr>
                        <a:t>本計畫採批次收件、批次審查，依最終評核結果及推薦順序，擇優對象予以補助</a:t>
                      </a:r>
                      <a:endParaRPr lang="en-US" altLang="zh-TW" sz="1250" kern="1200" dirty="0">
                        <a:solidFill>
                          <a:schemeClr val="bg1">
                            <a:lumMod val="50000"/>
                          </a:schemeClr>
                        </a:solidFill>
                        <a:latin typeface="+mn-lt"/>
                        <a:ea typeface="+mn-ea"/>
                        <a:cs typeface="+mn-cs"/>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24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b="0" kern="1200" dirty="0">
                          <a:solidFill>
                            <a:schemeClr val="tx1"/>
                          </a:solidFill>
                          <a:latin typeface="+mn-lt"/>
                          <a:ea typeface="+mn-ea"/>
                          <a:cs typeface="+mn-cs"/>
                        </a:rPr>
                        <a:t>二擇一：</a:t>
                      </a:r>
                      <a:r>
                        <a:rPr lang="en-US" altLang="zh-TW" sz="1800" b="1" kern="1200" dirty="0">
                          <a:solidFill>
                            <a:schemeClr val="tx1"/>
                          </a:solidFill>
                          <a:latin typeface="+mn-lt"/>
                          <a:ea typeface="+mn-ea"/>
                          <a:cs typeface="+mn-cs"/>
                        </a:rPr>
                        <a:t>(1)</a:t>
                      </a:r>
                      <a:r>
                        <a:rPr lang="zh-TW" altLang="en-US" sz="1800" b="1" kern="1200" dirty="0">
                          <a:solidFill>
                            <a:schemeClr val="tx1"/>
                          </a:solidFill>
                          <a:latin typeface="+mn-lt"/>
                          <a:ea typeface="+mn-ea"/>
                          <a:cs typeface="+mn-cs"/>
                        </a:rPr>
                        <a:t> </a:t>
                      </a:r>
                      <a:r>
                        <a:rPr lang="en-US" altLang="zh-TW" sz="1800" b="1" kern="1200" dirty="0">
                          <a:solidFill>
                            <a:schemeClr val="tx1"/>
                          </a:solidFill>
                          <a:latin typeface="+mn-lt"/>
                          <a:ea typeface="+mn-ea"/>
                          <a:cs typeface="+mn-cs"/>
                        </a:rPr>
                        <a:t>AI</a:t>
                      </a:r>
                      <a:r>
                        <a:rPr lang="zh-TW" altLang="en-US" sz="1800" b="1" kern="1200" dirty="0">
                          <a:solidFill>
                            <a:schemeClr val="tx1"/>
                          </a:solidFill>
                          <a:latin typeface="+mn-lt"/>
                          <a:ea typeface="+mn-ea"/>
                          <a:cs typeface="+mn-cs"/>
                        </a:rPr>
                        <a:t>影像晶片</a:t>
                      </a:r>
                      <a:endParaRPr lang="en-US" altLang="zh-TW" sz="18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800" b="0" kern="1200" dirty="0">
                          <a:solidFill>
                            <a:srgbClr val="F1F3F3"/>
                          </a:solidFill>
                          <a:latin typeface="+mn-lt"/>
                          <a:ea typeface="+mn-ea"/>
                          <a:cs typeface="+mn-cs"/>
                        </a:rPr>
                        <a:t>二擇一：</a:t>
                      </a:r>
                      <a:r>
                        <a:rPr lang="en-US" altLang="zh-TW" sz="1800" b="1" kern="1200" dirty="0">
                          <a:solidFill>
                            <a:schemeClr val="tx1"/>
                          </a:solidFill>
                          <a:latin typeface="+mn-lt"/>
                          <a:ea typeface="+mn-ea"/>
                          <a:cs typeface="+mn-cs"/>
                        </a:rPr>
                        <a:t>(2)</a:t>
                      </a:r>
                      <a:r>
                        <a:rPr lang="zh-TW" altLang="en-US" sz="1800" b="1" kern="1200" dirty="0">
                          <a:solidFill>
                            <a:schemeClr val="tx1"/>
                          </a:solidFill>
                          <a:latin typeface="+mn-lt"/>
                          <a:ea typeface="+mn-ea"/>
                          <a:cs typeface="+mn-cs"/>
                        </a:rPr>
                        <a:t> 低成本飛行控制板</a:t>
                      </a:r>
                      <a:endParaRPr lang="zh-TW" altLang="en-US" sz="18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400" b="0" kern="1200" dirty="0">
                        <a:solidFill>
                          <a:schemeClr val="tx1"/>
                        </a:solidFill>
                        <a:latin typeface="+mn-lt"/>
                        <a:ea typeface="+mn-ea"/>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400" b="0" kern="1200" dirty="0">
                        <a:solidFill>
                          <a:schemeClr val="tx1"/>
                        </a:solidFill>
                        <a:latin typeface="+mn-lt"/>
                        <a:ea typeface="+mn-ea"/>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0" kern="1200" dirty="0">
                          <a:solidFill>
                            <a:schemeClr val="tx1"/>
                          </a:solidFill>
                          <a:latin typeface="+mn-lt"/>
                          <a:ea typeface="+mn-ea"/>
                          <a:cs typeface="+mn-cs"/>
                        </a:rPr>
                        <a:t>審查記分比例：技術層級</a:t>
                      </a:r>
                      <a:r>
                        <a:rPr lang="en-US" altLang="zh-TW" sz="1400" b="0" kern="1200" dirty="0">
                          <a:solidFill>
                            <a:schemeClr val="tx1"/>
                          </a:solidFill>
                          <a:latin typeface="+mn-lt"/>
                          <a:ea typeface="+mn-ea"/>
                          <a:cs typeface="+mn-cs"/>
                        </a:rPr>
                        <a:t>(40%)</a:t>
                      </a:r>
                      <a:r>
                        <a:rPr lang="zh-TW" altLang="en-US" sz="1400" b="0" kern="1200" dirty="0">
                          <a:solidFill>
                            <a:schemeClr val="tx1"/>
                          </a:solidFill>
                          <a:latin typeface="+mn-lt"/>
                          <a:ea typeface="+mn-ea"/>
                          <a:cs typeface="+mn-cs"/>
                        </a:rPr>
                        <a:t>、市場價值</a:t>
                      </a:r>
                      <a:r>
                        <a:rPr lang="en-US" altLang="zh-TW" sz="1400" b="0" kern="1200" dirty="0">
                          <a:solidFill>
                            <a:schemeClr val="tx1"/>
                          </a:solidFill>
                          <a:latin typeface="+mn-lt"/>
                          <a:ea typeface="+mn-ea"/>
                          <a:cs typeface="+mn-cs"/>
                        </a:rPr>
                        <a:t>(30%)</a:t>
                      </a:r>
                      <a:r>
                        <a:rPr lang="zh-TW" altLang="en-US" sz="1400" b="0" kern="1200" dirty="0">
                          <a:solidFill>
                            <a:schemeClr val="tx1"/>
                          </a:solidFill>
                          <a:latin typeface="+mn-lt"/>
                          <a:ea typeface="+mn-ea"/>
                          <a:cs typeface="+mn-cs"/>
                        </a:rPr>
                        <a:t>、計畫可行性</a:t>
                      </a:r>
                      <a:r>
                        <a:rPr lang="en-US" altLang="zh-TW" sz="1400" b="0" kern="1200" dirty="0">
                          <a:solidFill>
                            <a:schemeClr val="tx1"/>
                          </a:solidFill>
                          <a:latin typeface="+mn-lt"/>
                          <a:ea typeface="+mn-ea"/>
                          <a:cs typeface="+mn-cs"/>
                        </a:rPr>
                        <a:t>(30%)</a:t>
                      </a:r>
                      <a:r>
                        <a:rPr lang="zh-TW" altLang="en-US" sz="1400" b="0" kern="1200" dirty="0">
                          <a:solidFill>
                            <a:schemeClr val="tx1"/>
                          </a:solidFill>
                          <a:latin typeface="+mn-lt"/>
                          <a:ea typeface="+mn-ea"/>
                          <a:cs typeface="+mn-cs"/>
                        </a:rPr>
                        <a:t>、加分項目</a:t>
                      </a:r>
                      <a:r>
                        <a:rPr lang="en-US" altLang="zh-TW" sz="1400" b="0" kern="1200" dirty="0">
                          <a:solidFill>
                            <a:schemeClr val="tx1"/>
                          </a:solidFill>
                          <a:latin typeface="+mn-lt"/>
                          <a:ea typeface="+mn-ea"/>
                          <a:cs typeface="+mn-cs"/>
                        </a:rPr>
                        <a:t>(</a:t>
                      </a:r>
                      <a:r>
                        <a:rPr lang="zh-TW" altLang="en-US" sz="1400" b="0" kern="1200" dirty="0">
                          <a:solidFill>
                            <a:schemeClr val="tx1"/>
                          </a:solidFill>
                          <a:latin typeface="+mn-lt"/>
                          <a:ea typeface="+mn-ea"/>
                          <a:cs typeface="+mn-cs"/>
                        </a:rPr>
                        <a:t>最多</a:t>
                      </a:r>
                      <a:r>
                        <a:rPr lang="en-US" altLang="zh-TW" sz="1400" b="0" kern="1200" dirty="0">
                          <a:solidFill>
                            <a:schemeClr val="tx1"/>
                          </a:solidFill>
                          <a:latin typeface="+mn-lt"/>
                          <a:ea typeface="+mn-ea"/>
                          <a:cs typeface="+mn-cs"/>
                        </a:rPr>
                        <a:t>10%)</a:t>
                      </a: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1" kern="1200" dirty="0">
                          <a:solidFill>
                            <a:schemeClr val="tx1"/>
                          </a:solidFill>
                          <a:latin typeface="+mn-lt"/>
                          <a:ea typeface="+mn-ea"/>
                          <a:cs typeface="+mn-cs"/>
                        </a:rPr>
                        <a:t>加分項目</a:t>
                      </a:r>
                      <a:r>
                        <a:rPr lang="zh-TW" altLang="en-US" sz="1400" b="0" kern="1200" dirty="0">
                          <a:solidFill>
                            <a:schemeClr val="tx1"/>
                          </a:solidFill>
                          <a:latin typeface="+mn-lt"/>
                          <a:ea typeface="+mn-ea"/>
                          <a:cs typeface="+mn-cs"/>
                        </a:rPr>
                        <a:t> </a:t>
                      </a:r>
                      <a:r>
                        <a:rPr lang="en-US" altLang="zh-TW" sz="1400" b="0" kern="1200" dirty="0">
                          <a:solidFill>
                            <a:schemeClr val="tx1"/>
                          </a:solidFill>
                          <a:latin typeface="+mn-lt"/>
                          <a:ea typeface="+mn-ea"/>
                          <a:cs typeface="+mn-cs"/>
                        </a:rPr>
                        <a:t>(</a:t>
                      </a:r>
                      <a:r>
                        <a:rPr lang="zh-TW" altLang="en-US" sz="1400" b="0" kern="1200" dirty="0">
                          <a:solidFill>
                            <a:schemeClr val="tx1"/>
                          </a:solidFill>
                          <a:latin typeface="+mn-lt"/>
                          <a:ea typeface="+mn-ea"/>
                          <a:cs typeface="+mn-cs"/>
                        </a:rPr>
                        <a:t>將依攻堅技術難度或產業鏈擴散效益給予加分鼓勵，最高給予 </a:t>
                      </a:r>
                      <a:r>
                        <a:rPr lang="en-US" altLang="zh-TW" sz="1400" b="0" kern="1200" dirty="0">
                          <a:solidFill>
                            <a:schemeClr val="tx1"/>
                          </a:solidFill>
                          <a:latin typeface="+mn-lt"/>
                          <a:ea typeface="+mn-ea"/>
                          <a:cs typeface="+mn-cs"/>
                        </a:rPr>
                        <a:t>10 </a:t>
                      </a:r>
                      <a:r>
                        <a:rPr lang="zh-TW" altLang="en-US" sz="1400" b="0" kern="1200" dirty="0">
                          <a:solidFill>
                            <a:schemeClr val="tx1"/>
                          </a:solidFill>
                          <a:latin typeface="+mn-lt"/>
                          <a:ea typeface="+mn-ea"/>
                          <a:cs typeface="+mn-cs"/>
                        </a:rPr>
                        <a:t>分</a:t>
                      </a:r>
                      <a:r>
                        <a:rPr lang="en-US" altLang="zh-TW" sz="1400" b="0" kern="1200" dirty="0">
                          <a:solidFill>
                            <a:schemeClr val="tx1"/>
                          </a:solidFill>
                          <a:latin typeface="+mn-lt"/>
                          <a:ea typeface="+mn-ea"/>
                          <a:cs typeface="+mn-cs"/>
                        </a:rPr>
                        <a:t>)</a:t>
                      </a:r>
                      <a:r>
                        <a:rPr lang="zh-TW" altLang="en-US" sz="1400" b="0" kern="1200" dirty="0">
                          <a:solidFill>
                            <a:schemeClr val="tx1"/>
                          </a:solidFill>
                          <a:latin typeface="+mn-lt"/>
                          <a:ea typeface="+mn-ea"/>
                          <a:cs typeface="+mn-cs"/>
                        </a:rPr>
                        <a:t>：</a:t>
                      </a:r>
                    </a:p>
                    <a:p>
                      <a:pPr marL="177800" marR="0" lvl="1"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0" kern="1200" dirty="0">
                          <a:solidFill>
                            <a:schemeClr val="tx1"/>
                          </a:solidFill>
                          <a:latin typeface="+mn-lt"/>
                          <a:ea typeface="+mn-ea"/>
                          <a:cs typeface="+mn-cs"/>
                        </a:rPr>
                        <a:t>未來市場成長性</a:t>
                      </a:r>
                      <a:endParaRPr lang="en-US" altLang="zh-TW" sz="1400" b="0" kern="1200" dirty="0">
                        <a:solidFill>
                          <a:schemeClr val="tx1"/>
                        </a:solidFill>
                        <a:latin typeface="+mn-lt"/>
                        <a:ea typeface="+mn-ea"/>
                        <a:cs typeface="+mn-cs"/>
                      </a:endParaRPr>
                    </a:p>
                    <a:p>
                      <a:pPr marL="177800" marR="0" lvl="1"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0" kern="1200" dirty="0">
                          <a:solidFill>
                            <a:srgbClr val="FF0000"/>
                          </a:solidFill>
                          <a:latin typeface="+mn-lt"/>
                          <a:ea typeface="+mn-ea"/>
                          <a:cs typeface="+mn-cs"/>
                        </a:rPr>
                        <a:t>標竿國際大廠投入</a:t>
                      </a:r>
                      <a:r>
                        <a:rPr lang="zh-TW" altLang="en-US" sz="1400" b="0" kern="1200" dirty="0">
                          <a:solidFill>
                            <a:schemeClr val="tx1"/>
                          </a:solidFill>
                          <a:latin typeface="+mn-lt"/>
                          <a:ea typeface="+mn-ea"/>
                          <a:cs typeface="+mn-cs"/>
                        </a:rPr>
                        <a:t>與前瞻技術布局</a:t>
                      </a:r>
                      <a:endParaRPr lang="en-US" altLang="zh-TW" sz="1400" b="0" kern="1200" dirty="0">
                        <a:solidFill>
                          <a:schemeClr val="tx1"/>
                        </a:solidFill>
                        <a:latin typeface="+mn-lt"/>
                        <a:ea typeface="+mn-ea"/>
                        <a:cs typeface="+mn-cs"/>
                      </a:endParaRPr>
                    </a:p>
                    <a:p>
                      <a:pPr marL="177800" marR="0" lvl="1"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0" kern="1200" dirty="0">
                          <a:solidFill>
                            <a:srgbClr val="FF0000"/>
                          </a:solidFill>
                          <a:latin typeface="+mn-lt"/>
                          <a:ea typeface="+mn-ea"/>
                          <a:cs typeface="+mn-cs"/>
                        </a:rPr>
                        <a:t>關鍵零組件國產化</a:t>
                      </a:r>
                      <a:r>
                        <a:rPr lang="zh-TW" altLang="en-US" sz="1400" b="0" kern="1200" dirty="0">
                          <a:solidFill>
                            <a:schemeClr val="tx1"/>
                          </a:solidFill>
                          <a:latin typeface="+mn-lt"/>
                          <a:ea typeface="+mn-ea"/>
                          <a:cs typeface="+mn-cs"/>
                        </a:rPr>
                        <a:t>情形</a:t>
                      </a:r>
                      <a:endParaRPr lang="en-US" altLang="zh-TW" sz="1400" b="0" kern="1200" dirty="0">
                        <a:solidFill>
                          <a:schemeClr val="tx1"/>
                        </a:solidFill>
                        <a:latin typeface="+mn-lt"/>
                        <a:ea typeface="+mn-ea"/>
                        <a:cs typeface="+mn-cs"/>
                      </a:endParaRPr>
                    </a:p>
                    <a:p>
                      <a:pPr marL="177800" marR="0" lvl="1"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0" kern="1200" dirty="0">
                          <a:solidFill>
                            <a:schemeClr val="tx1"/>
                          </a:solidFill>
                          <a:latin typeface="+mn-lt"/>
                          <a:ea typeface="+mn-ea"/>
                          <a:cs typeface="+mn-cs"/>
                        </a:rPr>
                        <a:t>帶動臺灣零件廠家數</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nvGraphicFramePr>
        <p:xfrm>
          <a:off x="10392627" y="323818"/>
          <a:ext cx="1692000" cy="2978396"/>
        </p:xfrm>
        <a:graphic>
          <a:graphicData uri="http://schemas.openxmlformats.org/drawingml/2006/table">
            <a:tbl>
              <a:tblPr firstRow="1" bandRow="1">
                <a:tableStyleId>{5940675A-B579-460E-94D1-54222C63F5DA}</a:tableStyleId>
              </a:tblPr>
              <a:tblGrid>
                <a:gridCol w="1692000">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altLang="zh-TW" sz="1050" b="1" dirty="0">
                          <a:solidFill>
                            <a:schemeClr val="bg1">
                              <a:lumMod val="50000"/>
                            </a:schemeClr>
                          </a:solidFill>
                        </a:rPr>
                        <a:t>2025/1/6 ~ </a:t>
                      </a:r>
                      <a:r>
                        <a:rPr lang="en-US" altLang="zh-TW" sz="1050" b="1" dirty="0">
                          <a:solidFill>
                            <a:srgbClr val="FF0000"/>
                          </a:solidFill>
                        </a:rPr>
                        <a:t>2/27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solidFill>
                          <a:schemeClr val="bg1">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en-US" altLang="zh-TW" sz="1050" dirty="0"/>
                        <a:t>1.5</a:t>
                      </a:r>
                      <a:r>
                        <a:rPr lang="zh-TW" altLang="en-US" sz="1050" dirty="0"/>
                        <a:t>個月</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經濟部 產業技術司</a:t>
                      </a:r>
                      <a:endParaRPr lang="en-US" altLang="zh-TW" sz="1050" dirty="0"/>
                    </a:p>
                    <a:p>
                      <a:pPr algn="ctr"/>
                      <a:r>
                        <a:rPr lang="en-US" altLang="zh-TW" sz="1050" dirty="0"/>
                        <a:t>A+</a:t>
                      </a:r>
                      <a:r>
                        <a:rPr lang="zh-TW" altLang="en-US" sz="1050" dirty="0"/>
                        <a:t>企業創新專案辦公室</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hlinkClick r:id="rId3"/>
                        </a:rPr>
                        <a:t>計畫官網</a:t>
                      </a:r>
                      <a:endParaRPr lang="en-US" altLang="zh-TW" sz="1050"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hlinkClick r:id="rId4"/>
                        </a:rPr>
                        <a:t>公告網頁</a:t>
                      </a:r>
                      <a:endParaRPr lang="en-US" altLang="zh-TW" sz="1050"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hlinkClick r:id="rId5"/>
                        </a:rPr>
                        <a:t>申請須知</a:t>
                      </a:r>
                      <a:r>
                        <a:rPr lang="en-US" altLang="zh-TW" sz="1050" dirty="0">
                          <a:effectLst/>
                          <a:hlinkClick r:id="rId5"/>
                        </a:rPr>
                        <a:t>(113/12</a:t>
                      </a:r>
                      <a:r>
                        <a:rPr lang="zh-TW" altLang="en-US" sz="1050" dirty="0">
                          <a:effectLst/>
                          <a:hlinkClick r:id="rId5"/>
                        </a:rPr>
                        <a:t>版</a:t>
                      </a:r>
                      <a:r>
                        <a:rPr lang="en-US" altLang="zh-TW" sz="1050" dirty="0">
                          <a:effectLst/>
                          <a:hlinkClick r:id="rId5"/>
                        </a:rPr>
                        <a:t>)</a:t>
                      </a:r>
                      <a:endParaRPr lang="en-US" altLang="zh-TW" sz="1050"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p:txBody>
          <a:bodyPr/>
          <a:lstStyle/>
          <a:p>
            <a:r>
              <a:rPr lang="en-US" altLang="zh-TW" dirty="0"/>
              <a:t>A+</a:t>
            </a:r>
            <a:r>
              <a:rPr lang="zh-TW" altLang="en-US" sz="2000" dirty="0"/>
              <a:t> 企業創新研發淬鍊計畫 </a:t>
            </a:r>
            <a:r>
              <a:rPr lang="en-US" altLang="zh-TW" sz="2000" dirty="0"/>
              <a:t>- </a:t>
            </a:r>
            <a:r>
              <a:rPr lang="zh-TW" altLang="en-US" dirty="0"/>
              <a:t>無人機關鍵晶片</a:t>
            </a:r>
            <a:r>
              <a:rPr lang="zh-TW" altLang="en-US" sz="2000" dirty="0"/>
              <a:t>及</a:t>
            </a:r>
            <a:r>
              <a:rPr lang="zh-TW" altLang="en-US" dirty="0"/>
              <a:t>模組</a:t>
            </a:r>
            <a:r>
              <a:rPr lang="zh-TW" altLang="en-US" sz="2000" dirty="0"/>
              <a:t>自主開發研發補助計畫</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Rectangle 14">
            <a:extLst>
              <a:ext uri="{FF2B5EF4-FFF2-40B4-BE49-F238E27FC236}">
                <a16:creationId xmlns:a16="http://schemas.microsoft.com/office/drawing/2014/main" id="{3A5D411B-1388-42CE-9952-8CB5B7B6ED1D}"/>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提案主題</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Rectangle 15">
            <a:extLst>
              <a:ext uri="{FF2B5EF4-FFF2-40B4-BE49-F238E27FC236}">
                <a16:creationId xmlns:a16="http://schemas.microsoft.com/office/drawing/2014/main" id="{46C13AE6-0065-4AF8-8017-73E15FFD89DE}"/>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審查重點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TextBox 16">
            <a:hlinkClick r:id="rId6" action="ppaction://hlinksldjump"/>
            <a:extLst>
              <a:ext uri="{FF2B5EF4-FFF2-40B4-BE49-F238E27FC236}">
                <a16:creationId xmlns:a16="http://schemas.microsoft.com/office/drawing/2014/main" id="{5B3123D1-539F-4352-B7DE-8FB4912DCD64}"/>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 name="TextBox 4">
            <a:hlinkClick r:id="rId7" action="ppaction://hlinksldjump"/>
            <a:extLst>
              <a:ext uri="{FF2B5EF4-FFF2-40B4-BE49-F238E27FC236}">
                <a16:creationId xmlns:a16="http://schemas.microsoft.com/office/drawing/2014/main" id="{BD5F7175-E0E2-0E5A-2AC5-FB5924612E24}"/>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7" name="TextBox 6">
            <a:hlinkClick r:id="rId8" action="ppaction://hlinksldjump"/>
            <a:extLst>
              <a:ext uri="{FF2B5EF4-FFF2-40B4-BE49-F238E27FC236}">
                <a16:creationId xmlns:a16="http://schemas.microsoft.com/office/drawing/2014/main" id="{2C928BBC-39D9-F492-6B1A-AFBE4A42BF3A}"/>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2188768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783027" cy="4846769"/>
        </p:xfrm>
        <a:graphic>
          <a:graphicData uri="http://schemas.openxmlformats.org/drawingml/2006/table">
            <a:tbl>
              <a:tblPr firstRow="1" bandRow="1">
                <a:tableStyleId>{5940675A-B579-460E-94D1-54222C63F5DA}</a:tableStyleId>
              </a:tblPr>
              <a:tblGrid>
                <a:gridCol w="1895476">
                  <a:extLst>
                    <a:ext uri="{9D8B030D-6E8A-4147-A177-3AD203B41FA5}">
                      <a16:colId xmlns:a16="http://schemas.microsoft.com/office/drawing/2014/main" val="270881897"/>
                    </a:ext>
                  </a:extLst>
                </a:gridCol>
                <a:gridCol w="7887551">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200" dirty="0">
                          <a:solidFill>
                            <a:schemeClr val="tx1"/>
                          </a:solidFill>
                          <a:latin typeface="+mn-lt"/>
                          <a:ea typeface="+mn-ea"/>
                          <a:cs typeface="+mn-cs"/>
                        </a:rPr>
                        <a:t>國內</a:t>
                      </a:r>
                      <a:r>
                        <a:rPr lang="zh-TW" altLang="en-US" sz="1800" b="1" kern="1200" dirty="0">
                          <a:solidFill>
                            <a:schemeClr val="accent1"/>
                          </a:solidFill>
                          <a:latin typeface="+mn-lt"/>
                          <a:ea typeface="+mn-ea"/>
                          <a:cs typeface="+mn-cs"/>
                        </a:rPr>
                        <a:t>晶片與系統應用業者</a:t>
                      </a:r>
                      <a:r>
                        <a:rPr lang="zh-TW" altLang="en-US" dirty="0"/>
                        <a:t>為主，可由單一企業或多家企業聯合申請 </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50" kern="1200" dirty="0">
                          <a:solidFill>
                            <a:schemeClr val="bg1">
                              <a:lumMod val="50000"/>
                            </a:schemeClr>
                          </a:solidFill>
                          <a:latin typeface="+mn-lt"/>
                          <a:ea typeface="+mn-ea"/>
                          <a:cs typeface="+mn-cs"/>
                        </a:rPr>
                        <a:t>與「無人機關鍵晶片及模組自主開發研發補助計畫」及「驅動國內</a:t>
                      </a:r>
                      <a:r>
                        <a:rPr lang="en-US" altLang="zh-TW" sz="1250" kern="1200" dirty="0">
                          <a:solidFill>
                            <a:schemeClr val="bg1">
                              <a:lumMod val="50000"/>
                            </a:schemeClr>
                          </a:solidFill>
                          <a:latin typeface="+mn-lt"/>
                          <a:ea typeface="+mn-ea"/>
                          <a:cs typeface="+mn-cs"/>
                        </a:rPr>
                        <a:t>IC</a:t>
                      </a:r>
                      <a:r>
                        <a:rPr lang="zh-TW" altLang="en-US" sz="1250" kern="1200" dirty="0">
                          <a:solidFill>
                            <a:schemeClr val="bg1">
                              <a:lumMod val="50000"/>
                            </a:schemeClr>
                          </a:solidFill>
                          <a:latin typeface="+mn-lt"/>
                          <a:ea typeface="+mn-ea"/>
                          <a:cs typeface="+mn-cs"/>
                        </a:rPr>
                        <a:t>設計業者先進發展補助計畫」擇一申請</a:t>
                      </a:r>
                      <a:endParaRPr lang="en-US" altLang="zh-TW" sz="1250" kern="1200" noProof="0" dirty="0">
                        <a:solidFill>
                          <a:schemeClr val="bg1">
                            <a:lumMod val="50000"/>
                          </a:schemeClr>
                        </a:solidFill>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792000">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最高補助</a:t>
                      </a:r>
                      <a:r>
                        <a:rPr lang="en-US" altLang="zh-TW" dirty="0"/>
                        <a:t>50%</a:t>
                      </a:r>
                      <a:r>
                        <a:rPr lang="zh-TW" altLang="en-US" dirty="0"/>
                        <a:t>，無補助經費之上限</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50" kern="1200" dirty="0">
                          <a:solidFill>
                            <a:schemeClr val="bg1">
                              <a:lumMod val="50000"/>
                            </a:schemeClr>
                          </a:solidFill>
                          <a:latin typeface="+mn-lt"/>
                          <a:ea typeface="+mn-ea"/>
                          <a:cs typeface="+mn-cs"/>
                        </a:rPr>
                        <a:t>本計畫採批次收件、批次審查，依最終評核結果及推薦順序，擇優對象予以補助</a:t>
                      </a:r>
                      <a:endParaRPr lang="en-US" altLang="zh-TW" sz="1250" kern="1200" dirty="0">
                        <a:solidFill>
                          <a:schemeClr val="bg1">
                            <a:lumMod val="50000"/>
                          </a:schemeClr>
                        </a:solidFill>
                        <a:latin typeface="+mn-lt"/>
                        <a:ea typeface="+mn-ea"/>
                        <a:cs typeface="+mn-cs"/>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1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200" b="0" kern="1200" dirty="0">
                          <a:solidFill>
                            <a:schemeClr val="tx1"/>
                          </a:solidFill>
                          <a:latin typeface="+mn-lt"/>
                          <a:ea typeface="+mn-ea"/>
                          <a:cs typeface="+mn-cs"/>
                        </a:rPr>
                        <a:t>規劃與開發符合下面規定之晶片及系統</a:t>
                      </a:r>
                      <a:r>
                        <a:rPr lang="en-US" altLang="zh-TW" sz="1200" b="0" kern="1200" dirty="0">
                          <a:solidFill>
                            <a:schemeClr val="tx1"/>
                          </a:solidFill>
                          <a:latin typeface="+mn-lt"/>
                          <a:ea typeface="+mn-ea"/>
                          <a:cs typeface="+mn-cs"/>
                        </a:rPr>
                        <a:t>(</a:t>
                      </a:r>
                      <a:r>
                        <a:rPr lang="zh-TW" altLang="en-US" sz="1200" b="0" kern="1200" dirty="0">
                          <a:solidFill>
                            <a:schemeClr val="tx1"/>
                          </a:solidFill>
                          <a:latin typeface="+mn-lt"/>
                          <a:ea typeface="+mn-ea"/>
                          <a:cs typeface="+mn-cs"/>
                        </a:rPr>
                        <a:t>五擇一</a:t>
                      </a:r>
                      <a:r>
                        <a:rPr lang="en-US" altLang="zh-TW" sz="1200" b="0" kern="1200" dirty="0">
                          <a:solidFill>
                            <a:schemeClr val="tx1"/>
                          </a:solidFill>
                          <a:latin typeface="+mn-lt"/>
                          <a:ea typeface="+mn-ea"/>
                          <a:cs typeface="+mn-cs"/>
                        </a:rPr>
                        <a:t>)</a:t>
                      </a:r>
                      <a:r>
                        <a:rPr lang="zh-TW" altLang="en-US" sz="1200" b="0" kern="1200" dirty="0">
                          <a:solidFill>
                            <a:schemeClr val="tx1"/>
                          </a:solidFill>
                          <a:latin typeface="+mn-lt"/>
                          <a:ea typeface="+mn-ea"/>
                          <a:cs typeface="+mn-cs"/>
                        </a:rPr>
                        <a:t>：</a:t>
                      </a:r>
                      <a:endParaRPr lang="en-US" altLang="zh-TW" sz="1200" b="0" kern="1200" dirty="0">
                        <a:solidFill>
                          <a:schemeClr val="tx1"/>
                        </a:solidFill>
                        <a:latin typeface="+mn-lt"/>
                        <a:ea typeface="+mn-ea"/>
                        <a:cs typeface="+mn-cs"/>
                      </a:endParaRPr>
                    </a:p>
                    <a:p>
                      <a:pPr marL="342900" marR="0" lvl="0" indent="-1651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200" b="1" kern="1200" dirty="0">
                          <a:solidFill>
                            <a:schemeClr val="tx1"/>
                          </a:solidFill>
                          <a:latin typeface="+mn-lt"/>
                          <a:ea typeface="+mn-ea"/>
                          <a:cs typeface="+mn-cs"/>
                        </a:rPr>
                        <a:t>創新技術之晶片開發</a:t>
                      </a:r>
                    </a:p>
                    <a:p>
                      <a:pPr marL="342900" marR="0" lvl="0" indent="-1651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200" b="1" kern="1200" dirty="0">
                          <a:solidFill>
                            <a:schemeClr val="tx1"/>
                          </a:solidFill>
                          <a:latin typeface="+mn-lt"/>
                          <a:ea typeface="+mn-ea"/>
                          <a:cs typeface="+mn-cs"/>
                        </a:rPr>
                        <a:t>異質整合封裝技術之創新晶片</a:t>
                      </a:r>
                      <a:r>
                        <a:rPr lang="en-US" altLang="zh-TW" sz="1200" b="0" kern="1200" dirty="0">
                          <a:solidFill>
                            <a:schemeClr val="tx1"/>
                          </a:solidFill>
                          <a:latin typeface="+mn-lt"/>
                          <a:ea typeface="+mn-ea"/>
                          <a:cs typeface="+mn-cs"/>
                        </a:rPr>
                        <a:t>(</a:t>
                      </a:r>
                      <a:r>
                        <a:rPr lang="zh-TW" altLang="en-US" sz="1200" b="0" kern="1200" dirty="0">
                          <a:solidFill>
                            <a:schemeClr val="tx1"/>
                          </a:solidFill>
                          <a:latin typeface="+mn-lt"/>
                          <a:ea typeface="+mn-ea"/>
                          <a:cs typeface="+mn-cs"/>
                        </a:rPr>
                        <a:t>如小晶片整合封裝模組、矽光子等其他新興應用晶片開發</a:t>
                      </a:r>
                      <a:r>
                        <a:rPr lang="en-US" altLang="zh-TW" sz="1200" b="0" kern="1200" dirty="0">
                          <a:solidFill>
                            <a:schemeClr val="tx1"/>
                          </a:solidFill>
                          <a:latin typeface="+mn-lt"/>
                          <a:ea typeface="+mn-ea"/>
                          <a:cs typeface="+mn-cs"/>
                        </a:rPr>
                        <a:t>)</a:t>
                      </a:r>
                      <a:endParaRPr lang="zh-TW" altLang="en-US" sz="1200" b="0" kern="1200" dirty="0">
                        <a:solidFill>
                          <a:schemeClr val="tx1"/>
                        </a:solidFill>
                        <a:latin typeface="+mn-lt"/>
                        <a:ea typeface="+mn-ea"/>
                        <a:cs typeface="+mn-cs"/>
                      </a:endParaRPr>
                    </a:p>
                    <a:p>
                      <a:pPr marL="342900" marR="0" lvl="0" indent="-1651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200" b="1" kern="1200" dirty="0">
                          <a:solidFill>
                            <a:schemeClr val="tx1"/>
                          </a:solidFill>
                          <a:latin typeface="+mn-lt"/>
                          <a:ea typeface="+mn-ea"/>
                          <a:cs typeface="+mn-cs"/>
                        </a:rPr>
                        <a:t>異質整合微機電感測技術</a:t>
                      </a:r>
                      <a:r>
                        <a:rPr lang="zh-TW" altLang="en-US" sz="1200" b="0" kern="1200" dirty="0">
                          <a:solidFill>
                            <a:schemeClr val="tx1"/>
                          </a:solidFill>
                          <a:latin typeface="+mn-lt"/>
                          <a:ea typeface="+mn-ea"/>
                          <a:cs typeface="+mn-cs"/>
                        </a:rPr>
                        <a:t>之創新晶片開發，採用</a:t>
                      </a:r>
                      <a:r>
                        <a:rPr lang="en-US" altLang="zh-TW" sz="1200" b="0" kern="1200" dirty="0">
                          <a:solidFill>
                            <a:schemeClr val="tx1"/>
                          </a:solidFill>
                          <a:latin typeface="+mn-lt"/>
                          <a:ea typeface="+mn-ea"/>
                          <a:cs typeface="+mn-cs"/>
                        </a:rPr>
                        <a:t>0.35μm(</a:t>
                      </a:r>
                      <a:r>
                        <a:rPr lang="zh-TW" altLang="en-US" sz="1200" b="0" kern="1200" dirty="0">
                          <a:solidFill>
                            <a:schemeClr val="tx1"/>
                          </a:solidFill>
                          <a:latin typeface="+mn-lt"/>
                          <a:ea typeface="+mn-ea"/>
                          <a:cs typeface="+mn-cs"/>
                        </a:rPr>
                        <a:t>含</a:t>
                      </a:r>
                      <a:r>
                        <a:rPr lang="en-US" altLang="zh-TW" sz="1200" b="0" kern="1200" dirty="0">
                          <a:solidFill>
                            <a:schemeClr val="tx1"/>
                          </a:solidFill>
                          <a:latin typeface="+mn-lt"/>
                          <a:ea typeface="+mn-ea"/>
                          <a:cs typeface="+mn-cs"/>
                        </a:rPr>
                        <a:t>)</a:t>
                      </a:r>
                      <a:r>
                        <a:rPr lang="zh-TW" altLang="en-US" sz="1200" b="0" kern="1200" dirty="0">
                          <a:solidFill>
                            <a:schemeClr val="tx1"/>
                          </a:solidFill>
                          <a:latin typeface="+mn-lt"/>
                          <a:ea typeface="+mn-ea"/>
                          <a:cs typeface="+mn-cs"/>
                        </a:rPr>
                        <a:t>以下之晶圓級製程</a:t>
                      </a:r>
                    </a:p>
                    <a:p>
                      <a:pPr marL="342900" marR="0" lvl="0" indent="-1651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200" b="0" kern="1200" dirty="0">
                          <a:solidFill>
                            <a:schemeClr val="tx1"/>
                          </a:solidFill>
                          <a:latin typeface="+mn-lt"/>
                          <a:ea typeface="+mn-ea"/>
                          <a:cs typeface="+mn-cs"/>
                        </a:rPr>
                        <a:t>優先推動</a:t>
                      </a:r>
                      <a:r>
                        <a:rPr lang="zh-TW" altLang="en-US" sz="1200" b="1" kern="1200" dirty="0">
                          <a:solidFill>
                            <a:schemeClr val="tx1"/>
                          </a:solidFill>
                          <a:latin typeface="+mn-lt"/>
                          <a:ea typeface="+mn-ea"/>
                          <a:cs typeface="+mn-cs"/>
                        </a:rPr>
                        <a:t>人工智慧、高效能運算、車用電子、下世代通訊</a:t>
                      </a:r>
                      <a:r>
                        <a:rPr lang="zh-TW" altLang="en-US" sz="1200" b="0" kern="1200" dirty="0">
                          <a:solidFill>
                            <a:schemeClr val="tx1"/>
                          </a:solidFill>
                          <a:latin typeface="+mn-lt"/>
                          <a:ea typeface="+mn-ea"/>
                          <a:cs typeface="+mn-cs"/>
                        </a:rPr>
                        <a:t>等四領域</a:t>
                      </a:r>
                    </a:p>
                    <a:p>
                      <a:pPr marL="342900" marR="0" lvl="0" indent="-1651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200" b="0" kern="1200" dirty="0">
                          <a:solidFill>
                            <a:schemeClr val="tx1"/>
                          </a:solidFill>
                          <a:latin typeface="+mn-lt"/>
                          <a:ea typeface="+mn-ea"/>
                          <a:cs typeface="+mn-cs"/>
                        </a:rPr>
                        <a:t>鼓勵</a:t>
                      </a:r>
                      <a:r>
                        <a:rPr lang="zh-TW" altLang="en-US" sz="1200" b="1" kern="1200" dirty="0">
                          <a:solidFill>
                            <a:schemeClr val="tx1"/>
                          </a:solidFill>
                          <a:latin typeface="+mn-lt"/>
                          <a:ea typeface="+mn-ea"/>
                          <a:cs typeface="+mn-cs"/>
                        </a:rPr>
                        <a:t>運用</a:t>
                      </a:r>
                      <a:r>
                        <a:rPr lang="en-US" altLang="zh-TW" sz="1200" b="1" kern="1200" dirty="0">
                          <a:solidFill>
                            <a:schemeClr val="tx1"/>
                          </a:solidFill>
                          <a:latin typeface="+mn-lt"/>
                          <a:ea typeface="+mn-ea"/>
                          <a:cs typeface="+mn-cs"/>
                        </a:rPr>
                        <a:t>AI</a:t>
                      </a:r>
                      <a:r>
                        <a:rPr lang="zh-TW" altLang="en-US" sz="1200" b="1" kern="1200" dirty="0">
                          <a:solidFill>
                            <a:schemeClr val="tx1"/>
                          </a:solidFill>
                          <a:latin typeface="+mn-lt"/>
                          <a:ea typeface="+mn-ea"/>
                          <a:cs typeface="+mn-cs"/>
                        </a:rPr>
                        <a:t>技術並整合軟硬體</a:t>
                      </a:r>
                      <a:r>
                        <a:rPr lang="zh-TW" altLang="en-US" sz="1200" b="0" kern="1200" dirty="0">
                          <a:solidFill>
                            <a:schemeClr val="tx1"/>
                          </a:solidFill>
                          <a:latin typeface="+mn-lt"/>
                          <a:ea typeface="+mn-ea"/>
                          <a:cs typeface="+mn-cs"/>
                        </a:rPr>
                        <a:t>，開發百工百業的應用系統</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800" b="0" kern="1200" dirty="0">
                        <a:solidFill>
                          <a:schemeClr val="tx1"/>
                        </a:solidFill>
                        <a:latin typeface="+mn-lt"/>
                        <a:ea typeface="+mn-ea"/>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0" kern="1200" dirty="0">
                          <a:solidFill>
                            <a:schemeClr val="tx1"/>
                          </a:solidFill>
                          <a:latin typeface="+mn-lt"/>
                          <a:ea typeface="+mn-ea"/>
                          <a:cs typeface="+mn-cs"/>
                        </a:rPr>
                        <a:t>審查記分比例：市場價值</a:t>
                      </a:r>
                      <a:r>
                        <a:rPr lang="en-US" altLang="zh-TW" sz="1400" b="0" kern="1200" dirty="0">
                          <a:solidFill>
                            <a:schemeClr val="tx1"/>
                          </a:solidFill>
                          <a:latin typeface="+mn-lt"/>
                          <a:ea typeface="+mn-ea"/>
                          <a:cs typeface="+mn-cs"/>
                        </a:rPr>
                        <a:t>(40%)</a:t>
                      </a:r>
                      <a:r>
                        <a:rPr lang="zh-TW" altLang="en-US" sz="1400" b="0" kern="1200" dirty="0">
                          <a:solidFill>
                            <a:schemeClr val="tx1"/>
                          </a:solidFill>
                          <a:latin typeface="+mn-lt"/>
                          <a:ea typeface="+mn-ea"/>
                          <a:cs typeface="+mn-cs"/>
                        </a:rPr>
                        <a:t>、技術層級</a:t>
                      </a:r>
                      <a:r>
                        <a:rPr lang="en-US" altLang="zh-TW" sz="1400" b="0" kern="1200" dirty="0">
                          <a:solidFill>
                            <a:schemeClr val="tx1"/>
                          </a:solidFill>
                          <a:latin typeface="+mn-lt"/>
                          <a:ea typeface="+mn-ea"/>
                          <a:cs typeface="+mn-cs"/>
                        </a:rPr>
                        <a:t>(30%)</a:t>
                      </a:r>
                      <a:r>
                        <a:rPr lang="zh-TW" altLang="en-US" sz="1400" b="0" kern="1200" dirty="0">
                          <a:solidFill>
                            <a:schemeClr val="tx1"/>
                          </a:solidFill>
                          <a:latin typeface="+mn-lt"/>
                          <a:ea typeface="+mn-ea"/>
                          <a:cs typeface="+mn-cs"/>
                        </a:rPr>
                        <a:t>、計畫可行性</a:t>
                      </a:r>
                      <a:r>
                        <a:rPr lang="en-US" altLang="zh-TW" sz="1400" b="0" kern="1200" dirty="0">
                          <a:solidFill>
                            <a:schemeClr val="tx1"/>
                          </a:solidFill>
                          <a:latin typeface="+mn-lt"/>
                          <a:ea typeface="+mn-ea"/>
                          <a:cs typeface="+mn-cs"/>
                        </a:rPr>
                        <a:t>(30%)</a:t>
                      </a:r>
                      <a:r>
                        <a:rPr lang="zh-TW" altLang="en-US" sz="1400" b="0" kern="1200" dirty="0">
                          <a:solidFill>
                            <a:schemeClr val="tx1"/>
                          </a:solidFill>
                          <a:latin typeface="+mn-lt"/>
                          <a:ea typeface="+mn-ea"/>
                          <a:cs typeface="+mn-cs"/>
                        </a:rPr>
                        <a:t>、加分項目</a:t>
                      </a:r>
                      <a:r>
                        <a:rPr lang="en-US" altLang="zh-TW" sz="1400" b="0" kern="1200" dirty="0">
                          <a:solidFill>
                            <a:schemeClr val="tx1"/>
                          </a:solidFill>
                          <a:latin typeface="+mn-lt"/>
                          <a:ea typeface="+mn-ea"/>
                          <a:cs typeface="+mn-cs"/>
                        </a:rPr>
                        <a:t>(</a:t>
                      </a:r>
                      <a:r>
                        <a:rPr lang="zh-TW" altLang="en-US" sz="1400" b="0" kern="1200" dirty="0">
                          <a:solidFill>
                            <a:schemeClr val="tx1"/>
                          </a:solidFill>
                          <a:latin typeface="+mn-lt"/>
                          <a:ea typeface="+mn-ea"/>
                          <a:cs typeface="+mn-cs"/>
                        </a:rPr>
                        <a:t>最多</a:t>
                      </a:r>
                      <a:r>
                        <a:rPr lang="en-US" altLang="zh-TW" sz="1400" b="0" kern="1200" dirty="0">
                          <a:solidFill>
                            <a:schemeClr val="tx1"/>
                          </a:solidFill>
                          <a:latin typeface="+mn-lt"/>
                          <a:ea typeface="+mn-ea"/>
                          <a:cs typeface="+mn-cs"/>
                        </a:rPr>
                        <a:t>5%)</a:t>
                      </a: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1" kern="1200" dirty="0">
                          <a:solidFill>
                            <a:schemeClr val="tx1"/>
                          </a:solidFill>
                          <a:latin typeface="+mn-lt"/>
                          <a:ea typeface="+mn-ea"/>
                          <a:cs typeface="+mn-cs"/>
                        </a:rPr>
                        <a:t>加分項目</a:t>
                      </a:r>
                      <a:r>
                        <a:rPr lang="en-US" altLang="zh-TW" sz="1400" b="0" kern="1200" dirty="0">
                          <a:solidFill>
                            <a:schemeClr val="tx1"/>
                          </a:solidFill>
                          <a:latin typeface="+mn-lt"/>
                          <a:ea typeface="+mn-ea"/>
                          <a:cs typeface="+mn-cs"/>
                        </a:rPr>
                        <a:t>(</a:t>
                      </a:r>
                      <a:r>
                        <a:rPr lang="zh-TW" altLang="en-US" sz="1400" b="0" kern="1200" dirty="0">
                          <a:solidFill>
                            <a:schemeClr val="tx1"/>
                          </a:solidFill>
                          <a:latin typeface="+mn-lt"/>
                          <a:ea typeface="+mn-ea"/>
                          <a:cs typeface="+mn-cs"/>
                        </a:rPr>
                        <a:t>最高給予</a:t>
                      </a:r>
                      <a:r>
                        <a:rPr lang="en-US" altLang="zh-TW" sz="1400" b="0" kern="1200" dirty="0">
                          <a:solidFill>
                            <a:schemeClr val="tx1"/>
                          </a:solidFill>
                          <a:latin typeface="+mn-lt"/>
                          <a:ea typeface="+mn-ea"/>
                          <a:cs typeface="+mn-cs"/>
                        </a:rPr>
                        <a:t>5</a:t>
                      </a:r>
                      <a:r>
                        <a:rPr lang="zh-TW" altLang="en-US" sz="1400" b="0" kern="1200" dirty="0">
                          <a:solidFill>
                            <a:schemeClr val="tx1"/>
                          </a:solidFill>
                          <a:latin typeface="+mn-lt"/>
                          <a:ea typeface="+mn-ea"/>
                          <a:cs typeface="+mn-cs"/>
                        </a:rPr>
                        <a:t>分</a:t>
                      </a:r>
                      <a:r>
                        <a:rPr lang="en-US" altLang="zh-TW" sz="1400" b="0" kern="1200" dirty="0">
                          <a:solidFill>
                            <a:schemeClr val="tx1"/>
                          </a:solidFill>
                          <a:latin typeface="+mn-lt"/>
                          <a:ea typeface="+mn-ea"/>
                          <a:cs typeface="+mn-cs"/>
                        </a:rPr>
                        <a:t>)</a:t>
                      </a:r>
                      <a:r>
                        <a:rPr lang="zh-TW" altLang="en-US" sz="1400" b="0" kern="1200" dirty="0">
                          <a:solidFill>
                            <a:schemeClr val="tx1"/>
                          </a:solidFill>
                          <a:latin typeface="+mn-lt"/>
                          <a:ea typeface="+mn-ea"/>
                          <a:cs typeface="+mn-cs"/>
                        </a:rPr>
                        <a:t>：</a:t>
                      </a:r>
                    </a:p>
                    <a:p>
                      <a:pPr marL="177800" marR="0" lvl="1"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0" kern="1200" dirty="0">
                          <a:solidFill>
                            <a:schemeClr val="tx1"/>
                          </a:solidFill>
                          <a:latin typeface="+mn-lt"/>
                          <a:ea typeface="+mn-ea"/>
                          <a:cs typeface="+mn-cs"/>
                        </a:rPr>
                        <a:t>考量未來市場成長性、標竿國際大廠投入與前瞻技術布局，對於優先推動</a:t>
                      </a:r>
                      <a:r>
                        <a:rPr lang="zh-TW" altLang="en-US" sz="1400" b="1" kern="1200" dirty="0">
                          <a:solidFill>
                            <a:srgbClr val="FF0000"/>
                          </a:solidFill>
                          <a:latin typeface="+mn-lt"/>
                          <a:ea typeface="+mn-ea"/>
                          <a:cs typeface="+mn-cs"/>
                        </a:rPr>
                        <a:t>人工智慧</a:t>
                      </a:r>
                      <a:r>
                        <a:rPr lang="zh-TW" altLang="en-US" sz="1400" b="0" kern="1200" dirty="0">
                          <a:solidFill>
                            <a:schemeClr val="tx1"/>
                          </a:solidFill>
                          <a:latin typeface="+mn-lt"/>
                          <a:ea typeface="+mn-ea"/>
                          <a:cs typeface="+mn-cs"/>
                        </a:rPr>
                        <a:t>、</a:t>
                      </a:r>
                      <a:r>
                        <a:rPr lang="zh-TW" altLang="en-US" sz="1400" b="1" kern="1200" dirty="0">
                          <a:solidFill>
                            <a:srgbClr val="FF0000"/>
                          </a:solidFill>
                          <a:latin typeface="+mn-lt"/>
                          <a:ea typeface="+mn-ea"/>
                          <a:cs typeface="+mn-cs"/>
                        </a:rPr>
                        <a:t>高效能運算</a:t>
                      </a:r>
                      <a:r>
                        <a:rPr lang="zh-TW" altLang="en-US" sz="1400" b="0" kern="1200" dirty="0">
                          <a:solidFill>
                            <a:schemeClr val="tx1"/>
                          </a:solidFill>
                          <a:latin typeface="+mn-lt"/>
                          <a:ea typeface="+mn-ea"/>
                          <a:cs typeface="+mn-cs"/>
                        </a:rPr>
                        <a:t>、</a:t>
                      </a:r>
                      <a:r>
                        <a:rPr lang="zh-TW" altLang="en-US" sz="1400" b="1" kern="1200" dirty="0">
                          <a:solidFill>
                            <a:srgbClr val="FF0000"/>
                          </a:solidFill>
                          <a:latin typeface="+mn-lt"/>
                          <a:ea typeface="+mn-ea"/>
                          <a:cs typeface="+mn-cs"/>
                        </a:rPr>
                        <a:t>車用電子</a:t>
                      </a:r>
                      <a:r>
                        <a:rPr lang="zh-TW" altLang="en-US" sz="1400" b="0" kern="1200" dirty="0">
                          <a:solidFill>
                            <a:schemeClr val="tx1"/>
                          </a:solidFill>
                          <a:latin typeface="+mn-lt"/>
                          <a:ea typeface="+mn-ea"/>
                          <a:cs typeface="+mn-cs"/>
                        </a:rPr>
                        <a:t>、</a:t>
                      </a:r>
                      <a:r>
                        <a:rPr lang="zh-TW" altLang="en-US" sz="1400" b="1" kern="1200" dirty="0">
                          <a:solidFill>
                            <a:srgbClr val="FF0000"/>
                          </a:solidFill>
                          <a:latin typeface="+mn-lt"/>
                          <a:ea typeface="+mn-ea"/>
                          <a:cs typeface="+mn-cs"/>
                        </a:rPr>
                        <a:t>下世代通訊</a:t>
                      </a:r>
                      <a:r>
                        <a:rPr lang="zh-TW" altLang="en-US" sz="1400" b="0" kern="1200" dirty="0">
                          <a:solidFill>
                            <a:schemeClr val="tx1"/>
                          </a:solidFill>
                          <a:latin typeface="+mn-lt"/>
                          <a:ea typeface="+mn-ea"/>
                          <a:cs typeface="+mn-cs"/>
                        </a:rPr>
                        <a:t>等四領域提案，將依技術難度提供最多</a:t>
                      </a:r>
                      <a:r>
                        <a:rPr lang="en-US" altLang="zh-TW" sz="1400" b="0" kern="1200" dirty="0">
                          <a:solidFill>
                            <a:schemeClr val="tx1"/>
                          </a:solidFill>
                          <a:latin typeface="+mn-lt"/>
                          <a:ea typeface="+mn-ea"/>
                          <a:cs typeface="+mn-cs"/>
                        </a:rPr>
                        <a:t>5%</a:t>
                      </a:r>
                      <a:r>
                        <a:rPr lang="zh-TW" altLang="en-US" sz="1400" b="0" kern="1200" dirty="0">
                          <a:solidFill>
                            <a:schemeClr val="tx1"/>
                          </a:solidFill>
                          <a:latin typeface="+mn-lt"/>
                          <a:ea typeface="+mn-ea"/>
                          <a:cs typeface="+mn-cs"/>
                        </a:rPr>
                        <a:t>加分鼓勵。</a:t>
                      </a:r>
                    </a:p>
                    <a:p>
                      <a:pPr marL="177800" marR="0" lvl="1" indent="-841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0" kern="1200" dirty="0">
                          <a:solidFill>
                            <a:schemeClr val="tx1"/>
                          </a:solidFill>
                          <a:latin typeface="+mn-lt"/>
                          <a:ea typeface="+mn-ea"/>
                          <a:cs typeface="+mn-cs"/>
                        </a:rPr>
                        <a:t>鼓勵提案者</a:t>
                      </a:r>
                      <a:r>
                        <a:rPr lang="zh-TW" altLang="en-US" sz="1400" b="1" kern="1200" dirty="0">
                          <a:solidFill>
                            <a:srgbClr val="FF0000"/>
                          </a:solidFill>
                          <a:latin typeface="+mn-lt"/>
                          <a:ea typeface="+mn-ea"/>
                          <a:cs typeface="+mn-cs"/>
                        </a:rPr>
                        <a:t>運用</a:t>
                      </a:r>
                      <a:r>
                        <a:rPr lang="en-US" altLang="zh-TW" sz="1400" b="1" kern="1200" dirty="0">
                          <a:solidFill>
                            <a:srgbClr val="FF0000"/>
                          </a:solidFill>
                          <a:latin typeface="+mn-lt"/>
                          <a:ea typeface="+mn-ea"/>
                          <a:cs typeface="+mn-cs"/>
                        </a:rPr>
                        <a:t>AI</a:t>
                      </a:r>
                      <a:r>
                        <a:rPr lang="zh-TW" altLang="en-US" sz="1400" b="1" kern="1200" dirty="0">
                          <a:solidFill>
                            <a:srgbClr val="FF0000"/>
                          </a:solidFill>
                          <a:latin typeface="+mn-lt"/>
                          <a:ea typeface="+mn-ea"/>
                          <a:cs typeface="+mn-cs"/>
                        </a:rPr>
                        <a:t>技術並整合軟硬體</a:t>
                      </a:r>
                      <a:r>
                        <a:rPr lang="zh-TW" altLang="en-US" sz="1400" b="0" kern="1200" dirty="0">
                          <a:solidFill>
                            <a:schemeClr val="tx1"/>
                          </a:solidFill>
                          <a:latin typeface="+mn-lt"/>
                          <a:ea typeface="+mn-ea"/>
                          <a:cs typeface="+mn-cs"/>
                        </a:rPr>
                        <a:t>，</a:t>
                      </a:r>
                      <a:r>
                        <a:rPr lang="zh-TW" altLang="en-US" sz="1400" b="1" kern="1200" dirty="0">
                          <a:solidFill>
                            <a:schemeClr val="tx1"/>
                          </a:solidFill>
                          <a:latin typeface="+mn-lt"/>
                          <a:ea typeface="+mn-ea"/>
                          <a:cs typeface="+mn-cs"/>
                        </a:rPr>
                        <a:t>開發百工百業的應用系統</a:t>
                      </a:r>
                      <a:r>
                        <a:rPr lang="zh-TW" altLang="en-US" sz="1400" b="0" kern="1200" dirty="0">
                          <a:solidFill>
                            <a:schemeClr val="tx1"/>
                          </a:solidFill>
                          <a:latin typeface="+mn-lt"/>
                          <a:ea typeface="+mn-ea"/>
                          <a:cs typeface="+mn-cs"/>
                        </a:rPr>
                        <a:t>，亦依技術難度最多</a:t>
                      </a:r>
                      <a:r>
                        <a:rPr lang="en-US" altLang="zh-TW" sz="1400" b="0" kern="1200" dirty="0">
                          <a:solidFill>
                            <a:schemeClr val="tx1"/>
                          </a:solidFill>
                          <a:latin typeface="+mn-lt"/>
                          <a:ea typeface="+mn-ea"/>
                          <a:cs typeface="+mn-cs"/>
                        </a:rPr>
                        <a:t>5%</a:t>
                      </a:r>
                      <a:r>
                        <a:rPr lang="zh-TW" altLang="en-US" sz="1400" b="0" kern="1200" dirty="0">
                          <a:solidFill>
                            <a:schemeClr val="tx1"/>
                          </a:solidFill>
                          <a:latin typeface="+mn-lt"/>
                          <a:ea typeface="+mn-ea"/>
                          <a:cs typeface="+mn-cs"/>
                        </a:rPr>
                        <a:t>加分。</a:t>
                      </a:r>
                      <a:endParaRPr lang="en-US" altLang="zh-TW" sz="1400" b="0" kern="1200" dirty="0">
                        <a:solidFill>
                          <a:schemeClr val="tx1"/>
                        </a:solidFill>
                        <a:latin typeface="+mn-lt"/>
                        <a:ea typeface="+mn-ea"/>
                        <a:cs typeface="+mn-cs"/>
                      </a:endParaRP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0" kern="1200" dirty="0">
                          <a:solidFill>
                            <a:schemeClr val="tx1"/>
                          </a:solidFill>
                          <a:latin typeface="+mn-lt"/>
                          <a:ea typeface="+mn-ea"/>
                          <a:cs typeface="+mn-cs"/>
                        </a:rPr>
                        <a:t>申請廠商應提出員工加薪規劃。    </a:t>
                      </a: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b="0" kern="1200" dirty="0">
                          <a:solidFill>
                            <a:schemeClr val="tx1"/>
                          </a:solidFill>
                          <a:latin typeface="+mn-lt"/>
                          <a:ea typeface="+mn-ea"/>
                          <a:cs typeface="+mn-cs"/>
                        </a:rPr>
                        <a:t>大型企業</a:t>
                      </a:r>
                      <a:r>
                        <a:rPr lang="en-US" altLang="zh-TW" sz="1400" b="0" kern="1200" dirty="0">
                          <a:solidFill>
                            <a:schemeClr val="tx1"/>
                          </a:solidFill>
                          <a:latin typeface="+mn-lt"/>
                          <a:ea typeface="+mn-ea"/>
                          <a:cs typeface="+mn-cs"/>
                        </a:rPr>
                        <a:t>(</a:t>
                      </a:r>
                      <a:r>
                        <a:rPr lang="zh-TW" altLang="en-US" sz="1400" b="0" kern="1200" dirty="0">
                          <a:solidFill>
                            <a:schemeClr val="tx1"/>
                          </a:solidFill>
                          <a:latin typeface="+mn-lt"/>
                          <a:ea typeface="+mn-ea"/>
                          <a:cs typeface="+mn-cs"/>
                        </a:rPr>
                        <a:t>計畫申請前一年度營業額超過中堅企業規模</a:t>
                      </a:r>
                      <a:r>
                        <a:rPr lang="en-US" altLang="zh-TW" sz="1400" b="0" kern="1200" dirty="0">
                          <a:solidFill>
                            <a:schemeClr val="tx1"/>
                          </a:solidFill>
                          <a:latin typeface="+mn-lt"/>
                          <a:ea typeface="+mn-ea"/>
                          <a:cs typeface="+mn-cs"/>
                        </a:rPr>
                        <a:t>)</a:t>
                      </a:r>
                      <a:r>
                        <a:rPr lang="zh-TW" altLang="en-US" sz="1400" b="0" kern="1200" dirty="0">
                          <a:solidFill>
                            <a:schemeClr val="tx1"/>
                          </a:solidFill>
                          <a:latin typeface="+mn-lt"/>
                          <a:ea typeface="+mn-ea"/>
                          <a:cs typeface="+mn-cs"/>
                        </a:rPr>
                        <a:t>，需引進國際人力比例達</a:t>
                      </a:r>
                      <a:r>
                        <a:rPr lang="en-US" altLang="zh-TW" sz="1400" b="0" kern="1200" dirty="0">
                          <a:solidFill>
                            <a:schemeClr val="tx1"/>
                          </a:solidFill>
                          <a:latin typeface="+mn-lt"/>
                          <a:ea typeface="+mn-ea"/>
                          <a:cs typeface="+mn-cs"/>
                        </a:rPr>
                        <a:t>50%</a:t>
                      </a:r>
                      <a:r>
                        <a:rPr lang="zh-TW" altLang="en-US" sz="1400" b="0" kern="1200" dirty="0">
                          <a:solidFill>
                            <a:schemeClr val="tx1"/>
                          </a:solidFill>
                          <a:latin typeface="+mn-lt"/>
                          <a:ea typeface="+mn-ea"/>
                          <a:cs typeface="+mn-cs"/>
                        </a:rPr>
                        <a:t>以上</a:t>
                      </a:r>
                      <a:endParaRPr lang="en-US" altLang="zh-TW" sz="14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nvGraphicFramePr>
        <p:xfrm>
          <a:off x="10392627" y="323818"/>
          <a:ext cx="1692000" cy="2978396"/>
        </p:xfrm>
        <a:graphic>
          <a:graphicData uri="http://schemas.openxmlformats.org/drawingml/2006/table">
            <a:tbl>
              <a:tblPr firstRow="1" bandRow="1">
                <a:tableStyleId>{5940675A-B579-460E-94D1-54222C63F5DA}</a:tableStyleId>
              </a:tblPr>
              <a:tblGrid>
                <a:gridCol w="1692000">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altLang="zh-TW" sz="1050" b="1" dirty="0">
                          <a:solidFill>
                            <a:schemeClr val="bg1">
                              <a:lumMod val="50000"/>
                            </a:schemeClr>
                          </a:solidFill>
                        </a:rPr>
                        <a:t>2025/1/6 ~ </a:t>
                      </a:r>
                      <a:r>
                        <a:rPr lang="en-US" altLang="zh-TW" sz="1050" b="1" dirty="0">
                          <a:solidFill>
                            <a:srgbClr val="FF0000"/>
                          </a:solidFill>
                        </a:rPr>
                        <a:t>2/27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solidFill>
                          <a:schemeClr val="bg1">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en-US" altLang="zh-TW" sz="1050" dirty="0"/>
                        <a:t>1.5</a:t>
                      </a:r>
                      <a:r>
                        <a:rPr lang="zh-TW" altLang="en-US" sz="1050" dirty="0"/>
                        <a:t>個月</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經濟部 產業技術司</a:t>
                      </a:r>
                      <a:endParaRPr lang="en-US" altLang="zh-TW" sz="1050" dirty="0"/>
                    </a:p>
                    <a:p>
                      <a:pPr algn="ctr"/>
                      <a:r>
                        <a:rPr lang="en-US" altLang="zh-TW" sz="1050" dirty="0"/>
                        <a:t>A+</a:t>
                      </a:r>
                      <a:r>
                        <a:rPr lang="zh-TW" altLang="en-US" sz="1050" dirty="0"/>
                        <a:t>企業創新專案辦公室</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hlinkClick r:id="rId3"/>
                        </a:rPr>
                        <a:t>計畫官網</a:t>
                      </a:r>
                      <a:endParaRPr lang="en-US" altLang="zh-TW" sz="1050"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hlinkClick r:id="rId4"/>
                        </a:rPr>
                        <a:t>公告網頁</a:t>
                      </a:r>
                      <a:endParaRPr lang="en-US" altLang="zh-TW" sz="1050"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effectLst/>
                          <a:hlinkClick r:id="rId5"/>
                        </a:rPr>
                        <a:t>申請須知</a:t>
                      </a:r>
                      <a:r>
                        <a:rPr lang="en-US" altLang="zh-TW" sz="1050" dirty="0">
                          <a:effectLst/>
                          <a:hlinkClick r:id="rId5"/>
                        </a:rPr>
                        <a:t>(113/12</a:t>
                      </a:r>
                      <a:r>
                        <a:rPr lang="zh-TW" altLang="en-US" sz="1050" dirty="0">
                          <a:effectLst/>
                          <a:hlinkClick r:id="rId5"/>
                        </a:rPr>
                        <a:t>版</a:t>
                      </a:r>
                      <a:r>
                        <a:rPr lang="en-US" altLang="zh-TW" sz="1050" dirty="0">
                          <a:effectLst/>
                          <a:hlinkClick r:id="rId5"/>
                        </a:rPr>
                        <a:t>)</a:t>
                      </a:r>
                      <a:endParaRPr lang="en-US" altLang="zh-TW" sz="1050"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p:txBody>
          <a:bodyPr/>
          <a:lstStyle/>
          <a:p>
            <a:r>
              <a:rPr lang="en-US" altLang="zh-TW" dirty="0"/>
              <a:t>A+</a:t>
            </a:r>
            <a:r>
              <a:rPr lang="zh-TW" altLang="en-US" sz="2000" dirty="0"/>
              <a:t> 企業創新研發淬鍊計畫 </a:t>
            </a:r>
            <a:r>
              <a:rPr lang="en-US" altLang="zh-TW" sz="2000" dirty="0"/>
              <a:t>- </a:t>
            </a:r>
            <a:r>
              <a:rPr lang="en-US" altLang="zh-TW" dirty="0"/>
              <a:t>IC</a:t>
            </a:r>
            <a:r>
              <a:rPr lang="zh-TW" altLang="en-US" dirty="0"/>
              <a:t>設計攻頂補助</a:t>
            </a:r>
            <a:r>
              <a:rPr lang="zh-TW" altLang="en-US" sz="2000" dirty="0"/>
              <a:t>計畫</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Rectangle 14">
            <a:extLst>
              <a:ext uri="{FF2B5EF4-FFF2-40B4-BE49-F238E27FC236}">
                <a16:creationId xmlns:a16="http://schemas.microsoft.com/office/drawing/2014/main" id="{3A5D411B-1388-42CE-9952-8CB5B7B6ED1D}"/>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提案主題</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Rectangle 15">
            <a:extLst>
              <a:ext uri="{FF2B5EF4-FFF2-40B4-BE49-F238E27FC236}">
                <a16:creationId xmlns:a16="http://schemas.microsoft.com/office/drawing/2014/main" id="{46C13AE6-0065-4AF8-8017-73E15FFD89DE}"/>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審查重點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TextBox 16">
            <a:hlinkClick r:id="rId6" action="ppaction://hlinksldjump"/>
            <a:extLst>
              <a:ext uri="{FF2B5EF4-FFF2-40B4-BE49-F238E27FC236}">
                <a16:creationId xmlns:a16="http://schemas.microsoft.com/office/drawing/2014/main" id="{9D01B5E6-5A10-403A-A48B-4CD56EA06607}"/>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 name="TextBox 4">
            <a:hlinkClick r:id="rId7" action="ppaction://hlinksldjump"/>
            <a:extLst>
              <a:ext uri="{FF2B5EF4-FFF2-40B4-BE49-F238E27FC236}">
                <a16:creationId xmlns:a16="http://schemas.microsoft.com/office/drawing/2014/main" id="{069D3471-68C4-DBE9-FBCE-0FC78288B903}"/>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7" name="TextBox 6">
            <a:hlinkClick r:id="rId8" action="ppaction://hlinksldjump"/>
            <a:extLst>
              <a:ext uri="{FF2B5EF4-FFF2-40B4-BE49-F238E27FC236}">
                <a16:creationId xmlns:a16="http://schemas.microsoft.com/office/drawing/2014/main" id="{B0E9C930-A70F-04C0-AF3C-EC4F4B8FAB05}"/>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2172458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nvGraphicFramePr>
        <p:xfrm>
          <a:off x="10477297" y="323818"/>
          <a:ext cx="1574359" cy="2858295"/>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50" b="0" dirty="0">
                          <a:solidFill>
                            <a:schemeClr val="tx1"/>
                          </a:solidFill>
                        </a:rPr>
                        <a:t>TBC</a:t>
                      </a: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b="0" dirty="0">
                          <a:solidFill>
                            <a:schemeClr val="tx1"/>
                          </a:solidFill>
                        </a:rPr>
                        <a:t>可先報名</a:t>
                      </a:r>
                      <a:r>
                        <a:rPr lang="en-US" altLang="zh-TW" sz="1050" b="0" dirty="0">
                          <a:solidFill>
                            <a:schemeClr val="tx1"/>
                          </a:solidFill>
                          <a:hlinkClick r:id="rId3"/>
                        </a:rPr>
                        <a:t>4/2</a:t>
                      </a:r>
                      <a:r>
                        <a:rPr lang="zh-TW" altLang="en-US" sz="1050" b="0" dirty="0">
                          <a:solidFill>
                            <a:schemeClr val="tx1"/>
                          </a:solidFill>
                          <a:hlinkClick r:id="rId3"/>
                        </a:rPr>
                        <a:t>說明會</a:t>
                      </a:r>
                      <a:endParaRPr lang="en-US" altLang="zh-TW" sz="105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50" dirty="0"/>
                        <a:t>即日起</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fontAlgn="t"/>
                      <a:r>
                        <a:rPr lang="zh-TW" altLang="en-US" sz="1050" kern="1200" dirty="0">
                          <a:solidFill>
                            <a:schemeClr val="tx1"/>
                          </a:solidFill>
                          <a:latin typeface="+mn-lt"/>
                          <a:ea typeface="+mn-ea"/>
                          <a:cs typeface="+mn-cs"/>
                        </a:rPr>
                        <a:t>資策會數位轉型研究院</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kern="1200" dirty="0">
                          <a:solidFill>
                            <a:schemeClr val="tx1"/>
                          </a:solidFill>
                          <a:effectLst/>
                          <a:latin typeface="+mn-lt"/>
                          <a:ea typeface="+mn-ea"/>
                          <a:cs typeface="+mn-cs"/>
                        </a:rPr>
                        <a:t>尚未公告，請先參考</a:t>
                      </a:r>
                      <a:r>
                        <a:rPr lang="en-US" sz="1050" u="sng" kern="1200" dirty="0">
                          <a:solidFill>
                            <a:schemeClr val="tx1"/>
                          </a:solidFill>
                          <a:effectLst/>
                          <a:latin typeface="+mn-lt"/>
                          <a:ea typeface="+mn-ea"/>
                          <a:cs typeface="+mn-cs"/>
                          <a:hlinkClick r:id="rId4"/>
                        </a:rPr>
                        <a:t>112</a:t>
                      </a:r>
                      <a:r>
                        <a:rPr lang="zh-TW" altLang="en-US" sz="1050" u="sng" kern="1200" dirty="0">
                          <a:solidFill>
                            <a:schemeClr val="tx1"/>
                          </a:solidFill>
                          <a:effectLst/>
                          <a:latin typeface="+mn-lt"/>
                          <a:ea typeface="+mn-ea"/>
                          <a:cs typeface="+mn-cs"/>
                          <a:hlinkClick r:id="rId4"/>
                        </a:rPr>
                        <a:t>年計畫公告資訊</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600" y="1447132"/>
          <a:ext cx="9787467" cy="4041387"/>
        </p:xfrm>
        <a:graphic>
          <a:graphicData uri="http://schemas.openxmlformats.org/drawingml/2006/table">
            <a:tbl>
              <a:tblPr firstRow="1" bandRow="1">
                <a:tableStyleId>{5940675A-B579-460E-94D1-54222C63F5DA}</a:tableStyleId>
              </a:tblPr>
              <a:tblGrid>
                <a:gridCol w="2023533">
                  <a:extLst>
                    <a:ext uri="{9D8B030D-6E8A-4147-A177-3AD203B41FA5}">
                      <a16:colId xmlns:a16="http://schemas.microsoft.com/office/drawing/2014/main" val="270881897"/>
                    </a:ext>
                  </a:extLst>
                </a:gridCol>
                <a:gridCol w="7763934">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r>
                        <a:rPr lang="en-US" altLang="zh-TW" sz="1800" b="1" kern="1200" dirty="0">
                          <a:solidFill>
                            <a:srgbClr val="2074D5"/>
                          </a:solidFill>
                          <a:effectLst/>
                          <a:latin typeface="+mn-lt"/>
                          <a:ea typeface="+mn-ea"/>
                          <a:cs typeface="+mn-cs"/>
                        </a:rPr>
                        <a:t>#</a:t>
                      </a:r>
                      <a:r>
                        <a:rPr lang="zh-TW" altLang="en-US" sz="1800" b="1" kern="1200" dirty="0">
                          <a:solidFill>
                            <a:srgbClr val="2074D5"/>
                          </a:solidFill>
                          <a:effectLst/>
                          <a:latin typeface="+mn-lt"/>
                          <a:ea typeface="+mn-ea"/>
                          <a:cs typeface="+mn-cs"/>
                        </a:rPr>
                        <a:t>零售業 </a:t>
                      </a:r>
                      <a:r>
                        <a:rPr lang="en-US" altLang="zh-TW" sz="1800" b="1" kern="1200" dirty="0">
                          <a:solidFill>
                            <a:srgbClr val="2074D5"/>
                          </a:solidFill>
                          <a:effectLst/>
                          <a:latin typeface="+mn-lt"/>
                          <a:ea typeface="+mn-ea"/>
                          <a:cs typeface="+mn-cs"/>
                        </a:rPr>
                        <a:t>#</a:t>
                      </a:r>
                      <a:r>
                        <a:rPr lang="zh-TW" altLang="en-US" sz="1800" b="1" kern="1200" dirty="0">
                          <a:solidFill>
                            <a:srgbClr val="2074D5"/>
                          </a:solidFill>
                          <a:effectLst/>
                          <a:latin typeface="+mn-lt"/>
                          <a:ea typeface="+mn-ea"/>
                          <a:cs typeface="+mn-cs"/>
                        </a:rPr>
                        <a:t>住宿業 </a:t>
                      </a:r>
                      <a:r>
                        <a:rPr lang="en-US" altLang="zh-TW" sz="1800" b="1" kern="1200" dirty="0">
                          <a:solidFill>
                            <a:srgbClr val="2074D5"/>
                          </a:solidFill>
                          <a:effectLst/>
                          <a:latin typeface="+mn-lt"/>
                          <a:ea typeface="+mn-ea"/>
                          <a:cs typeface="+mn-cs"/>
                        </a:rPr>
                        <a:t>#</a:t>
                      </a:r>
                      <a:r>
                        <a:rPr lang="zh-TW" altLang="en-US" sz="1800" b="1" kern="1200" dirty="0">
                          <a:solidFill>
                            <a:srgbClr val="2074D5"/>
                          </a:solidFill>
                          <a:effectLst/>
                          <a:latin typeface="+mn-lt"/>
                          <a:ea typeface="+mn-ea"/>
                          <a:cs typeface="+mn-cs"/>
                        </a:rPr>
                        <a:t>餐飲業 </a:t>
                      </a:r>
                      <a:r>
                        <a:rPr lang="en-US" altLang="zh-TW" sz="1800" b="1" kern="1200" dirty="0">
                          <a:solidFill>
                            <a:schemeClr val="tx1"/>
                          </a:solidFill>
                          <a:effectLst/>
                          <a:latin typeface="+mn-lt"/>
                          <a:ea typeface="+mn-ea"/>
                          <a:cs typeface="+mn-cs"/>
                        </a:rPr>
                        <a:t>#</a:t>
                      </a:r>
                      <a:r>
                        <a:rPr lang="zh-TW" altLang="en-US" sz="1800" b="1" kern="1200" dirty="0">
                          <a:solidFill>
                            <a:schemeClr val="tx1"/>
                          </a:solidFill>
                          <a:effectLst/>
                          <a:latin typeface="+mn-lt"/>
                          <a:ea typeface="+mn-ea"/>
                          <a:cs typeface="+mn-cs"/>
                        </a:rPr>
                        <a:t>其他商業場域</a:t>
                      </a:r>
                      <a:r>
                        <a:rPr lang="zh-TW" altLang="en-US" sz="1400" b="1" kern="1200" dirty="0">
                          <a:solidFill>
                            <a:schemeClr val="bg1">
                              <a:lumMod val="50000"/>
                            </a:schemeClr>
                          </a:solidFill>
                          <a:effectLst/>
                          <a:latin typeface="+mn-lt"/>
                          <a:ea typeface="+mn-ea"/>
                          <a:cs typeface="+mn-cs"/>
                        </a:rPr>
                        <a:t> </a:t>
                      </a:r>
                      <a:r>
                        <a:rPr lang="en-US" altLang="zh-TW" sz="1400" kern="1200" dirty="0">
                          <a:solidFill>
                            <a:schemeClr val="bg1">
                              <a:lumMod val="50000"/>
                            </a:schemeClr>
                          </a:solidFill>
                          <a:latin typeface="+mn-lt"/>
                          <a:ea typeface="+mn-ea"/>
                          <a:cs typeface="+mn-cs"/>
                        </a:rPr>
                        <a:t>(e.g.</a:t>
                      </a:r>
                      <a:r>
                        <a:rPr lang="zh-TW" altLang="en-US" sz="1400" kern="1200" dirty="0">
                          <a:solidFill>
                            <a:schemeClr val="bg1">
                              <a:lumMod val="50000"/>
                            </a:schemeClr>
                          </a:solidFill>
                          <a:latin typeface="+mn-lt"/>
                          <a:ea typeface="+mn-ea"/>
                          <a:cs typeface="+mn-cs"/>
                        </a:rPr>
                        <a:t>國道休息區、商圈、觀光工廠等</a:t>
                      </a:r>
                      <a:r>
                        <a:rPr lang="en-US" altLang="zh-TW" sz="1400" kern="1200" dirty="0">
                          <a:solidFill>
                            <a:schemeClr val="bg1">
                              <a:lumMod val="50000"/>
                            </a:schemeClr>
                          </a:solidFill>
                          <a:latin typeface="+mn-lt"/>
                          <a:ea typeface="+mn-ea"/>
                          <a:cs typeface="+mn-cs"/>
                        </a:rPr>
                        <a:t>)</a:t>
                      </a:r>
                      <a:endParaRPr lang="en-US" sz="14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kern="1200" dirty="0">
                          <a:solidFill>
                            <a:schemeClr val="tx1"/>
                          </a:solidFill>
                          <a:latin typeface="+mn-lt"/>
                          <a:ea typeface="+mn-ea"/>
                          <a:cs typeface="+mn-cs"/>
                        </a:rPr>
                        <a:t>以公告版申請須知為主</a:t>
                      </a:r>
                      <a:endParaRPr lang="en-US" altLang="zh-TW"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tx1"/>
                          </a:solidFill>
                          <a:latin typeface="+mn-lt"/>
                          <a:ea typeface="+mn-ea"/>
                          <a:cs typeface="+mn-cs"/>
                        </a:rPr>
                        <a:t>1. </a:t>
                      </a:r>
                      <a:r>
                        <a:rPr lang="zh-TW" altLang="en-US" sz="1600" kern="1200" dirty="0">
                          <a:solidFill>
                            <a:schemeClr val="tx1"/>
                          </a:solidFill>
                          <a:latin typeface="+mn-lt"/>
                          <a:ea typeface="+mn-ea"/>
                          <a:cs typeface="+mn-cs"/>
                        </a:rPr>
                        <a:t>構想方案規劃</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kern="1200" dirty="0">
                          <a:solidFill>
                            <a:schemeClr val="tx1"/>
                          </a:solidFill>
                          <a:latin typeface="+mn-lt"/>
                          <a:ea typeface="+mn-ea"/>
                          <a:cs typeface="+mn-cs"/>
                        </a:rPr>
                        <a:t>2.</a:t>
                      </a:r>
                      <a:r>
                        <a:rPr lang="zh-TW" altLang="en-US" sz="1600" kern="1200" dirty="0">
                          <a:solidFill>
                            <a:schemeClr val="tx1"/>
                          </a:solidFill>
                          <a:latin typeface="+mn-lt"/>
                          <a:ea typeface="+mn-ea"/>
                          <a:cs typeface="+mn-cs"/>
                        </a:rPr>
                        <a:t> 落地驗證</a:t>
                      </a:r>
                      <a:endParaRPr lang="en-US" altLang="zh-TW"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kern="1200" dirty="0">
                          <a:solidFill>
                            <a:schemeClr val="tx1"/>
                          </a:solidFill>
                          <a:latin typeface="+mn-lt"/>
                          <a:ea typeface="+mn-ea"/>
                          <a:cs typeface="+mn-cs"/>
                        </a:rPr>
                        <a:t>於「零售商業場域」中的各服務接觸點，透過符合高端顯示特色之國產顯示螢幕，搭配軟體加值服務</a:t>
                      </a:r>
                      <a:r>
                        <a:rPr lang="en-US" altLang="zh-TW" sz="1600" kern="1200" dirty="0">
                          <a:solidFill>
                            <a:schemeClr val="tx1"/>
                          </a:solidFill>
                          <a:latin typeface="+mn-lt"/>
                          <a:ea typeface="+mn-ea"/>
                          <a:cs typeface="+mn-cs"/>
                        </a:rPr>
                        <a:t>(ex.</a:t>
                      </a:r>
                      <a:r>
                        <a:rPr lang="zh-TW" altLang="en-US" sz="1600" kern="1200" dirty="0">
                          <a:solidFill>
                            <a:schemeClr val="tx1"/>
                          </a:solidFill>
                          <a:latin typeface="+mn-lt"/>
                          <a:ea typeface="+mn-ea"/>
                          <a:cs typeface="+mn-cs"/>
                        </a:rPr>
                        <a:t>體感偵測、智慧辨識技術、智慧分析推薦</a:t>
                      </a:r>
                      <a:r>
                        <a:rPr lang="en-US" altLang="zh-TW" sz="1600" kern="1200" dirty="0">
                          <a:solidFill>
                            <a:schemeClr val="tx1"/>
                          </a:solidFill>
                          <a:latin typeface="+mn-lt"/>
                          <a:ea typeface="+mn-ea"/>
                          <a:cs typeface="+mn-cs"/>
                        </a:rPr>
                        <a:t>...</a:t>
                      </a:r>
                      <a:r>
                        <a:rPr lang="zh-TW" altLang="en-US" sz="1600" kern="1200" dirty="0">
                          <a:solidFill>
                            <a:schemeClr val="tx1"/>
                          </a:solidFill>
                          <a:latin typeface="+mn-lt"/>
                          <a:ea typeface="+mn-ea"/>
                          <a:cs typeface="+mn-cs"/>
                        </a:rPr>
                        <a:t>等</a:t>
                      </a:r>
                      <a:r>
                        <a:rPr lang="en-US" altLang="zh-TW" sz="1600" kern="1200" dirty="0">
                          <a:solidFill>
                            <a:schemeClr val="tx1"/>
                          </a:solidFill>
                          <a:latin typeface="+mn-lt"/>
                          <a:ea typeface="+mn-ea"/>
                          <a:cs typeface="+mn-cs"/>
                        </a:rPr>
                        <a:t>)</a:t>
                      </a:r>
                      <a:r>
                        <a:rPr lang="zh-TW" altLang="en-US" sz="1600" kern="1200" dirty="0">
                          <a:solidFill>
                            <a:schemeClr val="tx1"/>
                          </a:solidFill>
                          <a:latin typeface="+mn-lt"/>
                          <a:ea typeface="+mn-ea"/>
                          <a:cs typeface="+mn-cs"/>
                        </a:rPr>
                        <a:t>，發展創新互動商務顯示應用，提升如商店識別、提供個人化探索體驗、提升效率服務等，為零售商業場域掌握每個服務接觸點，創造吸睛聚客、感動體驗、擬真客製的全面互動商機。</a:t>
                      </a:r>
                      <a:endParaRPr lang="en-US" altLang="zh-TW"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zh-TW" altLang="en-US" sz="2000" dirty="0"/>
              <a:t>零售場域</a:t>
            </a:r>
            <a:r>
              <a:rPr lang="zh-TW" altLang="en-US" dirty="0">
                <a:solidFill>
                  <a:srgbClr val="2B3643"/>
                </a:solidFill>
              </a:rPr>
              <a:t>智慧顯示應用</a:t>
            </a:r>
            <a:r>
              <a:rPr lang="zh-TW" altLang="en-US" sz="2000" dirty="0"/>
              <a:t>構想方案、落地驗證</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fld id="{EB4B8DE2-A4E8-46E4-8BBF-D75455EFF32C}" type="slidenum">
              <a:rPr lang="en-US" smtClean="0"/>
              <a:pPr/>
              <a:t>64</a:t>
            </a:fld>
            <a:endParaRPr lang="en-US" dirty="0"/>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補助對象</a:t>
            </a:r>
            <a:endParaRPr lang="en-US" b="1" dirty="0">
              <a:solidFill>
                <a:schemeClr val="bg1"/>
              </a:solidFill>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補助金額</a:t>
            </a:r>
            <a:endParaRPr lang="en-US" b="1" dirty="0">
              <a:solidFill>
                <a:schemeClr val="bg1"/>
              </a:solidFill>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補助重點</a:t>
            </a:r>
            <a:endParaRPr lang="en-US" b="1" dirty="0">
              <a:solidFill>
                <a:schemeClr val="bg1"/>
              </a:solidFill>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提案參考</a:t>
            </a:r>
            <a:endParaRPr lang="en-US" b="1" dirty="0">
              <a:solidFill>
                <a:schemeClr val="bg1"/>
              </a:solidFill>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計畫提交時程</a:t>
            </a:r>
            <a:endParaRPr lang="en-US" sz="1000" b="1" dirty="0">
              <a:solidFill>
                <a:schemeClr val="bg1"/>
              </a:solidFill>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建議開始準備</a:t>
            </a:r>
            <a:endParaRPr lang="en-US" sz="1000" b="1" dirty="0">
              <a:solidFill>
                <a:schemeClr val="bg1"/>
              </a:solidFill>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主辦單位</a:t>
            </a:r>
            <a:endParaRPr lang="en-US" sz="1000" b="1" dirty="0">
              <a:solidFill>
                <a:schemeClr val="bg1"/>
              </a:solidFill>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參考資料</a:t>
            </a:r>
            <a:endParaRPr lang="en-US" sz="1000" b="1" dirty="0">
              <a:solidFill>
                <a:schemeClr val="bg1"/>
              </a:solidFill>
            </a:endParaRPr>
          </a:p>
        </p:txBody>
      </p:sp>
      <p:sp>
        <p:nvSpPr>
          <p:cNvPr id="15" name="TextBox 14">
            <a:hlinkClick r:id="rId5" action="ppaction://hlinksldjump"/>
            <a:extLst>
              <a:ext uri="{FF2B5EF4-FFF2-40B4-BE49-F238E27FC236}">
                <a16:creationId xmlns:a16="http://schemas.microsoft.com/office/drawing/2014/main" id="{83735F4F-9B91-40E1-802D-5682C3F0C398}"/>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 name="TextBox 4">
            <a:hlinkClick r:id="rId6" action="ppaction://hlinksldjump"/>
            <a:extLst>
              <a:ext uri="{FF2B5EF4-FFF2-40B4-BE49-F238E27FC236}">
                <a16:creationId xmlns:a16="http://schemas.microsoft.com/office/drawing/2014/main" id="{0F9B66D8-FE8F-91B2-26E9-153615B1AD4F}"/>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7" name="TextBox 6">
            <a:hlinkClick r:id="rId7" action="ppaction://hlinksldjump"/>
            <a:extLst>
              <a:ext uri="{FF2B5EF4-FFF2-40B4-BE49-F238E27FC236}">
                <a16:creationId xmlns:a16="http://schemas.microsoft.com/office/drawing/2014/main" id="{9416CAAA-46F9-7E74-CEB8-A180778E40CE}"/>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數位轉型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1519271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867697" cy="3966116"/>
        </p:xfrm>
        <a:graphic>
          <a:graphicData uri="http://schemas.openxmlformats.org/drawingml/2006/table">
            <a:tbl>
              <a:tblPr firstRow="1" bandRow="1">
                <a:tableStyleId>{5940675A-B579-460E-94D1-54222C63F5DA}</a:tableStyleId>
              </a:tblPr>
              <a:tblGrid>
                <a:gridCol w="2040468">
                  <a:extLst>
                    <a:ext uri="{9D8B030D-6E8A-4147-A177-3AD203B41FA5}">
                      <a16:colId xmlns:a16="http://schemas.microsoft.com/office/drawing/2014/main" val="270881897"/>
                    </a:ext>
                  </a:extLst>
                </a:gridCol>
                <a:gridCol w="7827229">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以大帶小，由 </a:t>
                      </a:r>
                      <a:r>
                        <a:rPr lang="en-US" altLang="zh-TW" b="1" dirty="0">
                          <a:solidFill>
                            <a:srgbClr val="0070C0"/>
                          </a:solidFill>
                        </a:rPr>
                        <a:t>#</a:t>
                      </a:r>
                      <a:r>
                        <a:rPr lang="zh-TW" altLang="en-US" b="1" dirty="0">
                          <a:solidFill>
                            <a:srgbClr val="0070C0"/>
                          </a:solidFill>
                        </a:rPr>
                        <a:t>製造業</a:t>
                      </a:r>
                      <a:r>
                        <a:rPr lang="zh-TW" altLang="en-US" dirty="0"/>
                        <a:t> 中心廠帶領供應鏈業者共同參與</a:t>
                      </a:r>
                      <a:br>
                        <a:rPr lang="zh-TW" altLang="en-US" dirty="0"/>
                      </a:br>
                      <a:r>
                        <a:rPr lang="zh-TW" altLang="en-US" sz="1400" kern="1200" dirty="0">
                          <a:solidFill>
                            <a:schemeClr val="bg1">
                              <a:lumMod val="50000"/>
                            </a:schemeClr>
                          </a:solidFill>
                          <a:latin typeface="+mn-lt"/>
                          <a:ea typeface="+mn-ea"/>
                          <a:cs typeface="+mn-cs"/>
                        </a:rPr>
                        <a:t>（低碳化至少 </a:t>
                      </a:r>
                      <a:r>
                        <a:rPr lang="en-US" altLang="zh-TW" sz="1400" kern="1200" dirty="0">
                          <a:solidFill>
                            <a:schemeClr val="bg1">
                              <a:lumMod val="50000"/>
                            </a:schemeClr>
                          </a:solidFill>
                          <a:latin typeface="+mn-lt"/>
                          <a:ea typeface="+mn-ea"/>
                          <a:cs typeface="+mn-cs"/>
                        </a:rPr>
                        <a:t>10 </a:t>
                      </a:r>
                      <a:r>
                        <a:rPr lang="zh-TW" altLang="en-US" sz="1400" kern="1200" dirty="0">
                          <a:solidFill>
                            <a:schemeClr val="bg1">
                              <a:lumMod val="50000"/>
                            </a:schemeClr>
                          </a:solidFill>
                          <a:latin typeface="+mn-lt"/>
                          <a:ea typeface="+mn-ea"/>
                          <a:cs typeface="+mn-cs"/>
                        </a:rPr>
                        <a:t>家，智慧化至少 </a:t>
                      </a:r>
                      <a:r>
                        <a:rPr lang="en-US" altLang="zh-TW" sz="1400" kern="1200" dirty="0">
                          <a:solidFill>
                            <a:schemeClr val="bg1">
                              <a:lumMod val="50000"/>
                            </a:schemeClr>
                          </a:solidFill>
                          <a:latin typeface="+mn-lt"/>
                          <a:ea typeface="+mn-ea"/>
                          <a:cs typeface="+mn-cs"/>
                        </a:rPr>
                        <a:t>4 </a:t>
                      </a:r>
                      <a:r>
                        <a:rPr lang="zh-TW" altLang="en-US" sz="1400" kern="1200" dirty="0">
                          <a:solidFill>
                            <a:schemeClr val="bg1">
                              <a:lumMod val="50000"/>
                            </a:schemeClr>
                          </a:solidFill>
                          <a:latin typeface="+mn-lt"/>
                          <a:ea typeface="+mn-ea"/>
                          <a:cs typeface="+mn-cs"/>
                        </a:rPr>
                        <a:t>家）</a:t>
                      </a:r>
                      <a:endParaRPr lang="en-US" sz="14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TW" altLang="en-US" dirty="0"/>
                        <a:t>最高補助</a:t>
                      </a:r>
                      <a:r>
                        <a:rPr lang="en-US" altLang="zh-TW" dirty="0"/>
                        <a:t>50%</a:t>
                      </a:r>
                      <a:r>
                        <a:rPr lang="zh-TW" altLang="en-US" dirty="0"/>
                        <a:t>，低碳化上限 </a:t>
                      </a:r>
                      <a:r>
                        <a:rPr lang="en-US" altLang="zh-TW" dirty="0"/>
                        <a:t>NT$</a:t>
                      </a:r>
                      <a:r>
                        <a:rPr lang="zh-TW" altLang="en-US" dirty="0"/>
                        <a:t> </a:t>
                      </a:r>
                      <a:r>
                        <a:rPr lang="en-US" altLang="zh-TW" dirty="0"/>
                        <a:t>3000</a:t>
                      </a:r>
                      <a:r>
                        <a:rPr lang="zh-TW" altLang="en-US" dirty="0"/>
                        <a:t>萬</a:t>
                      </a:r>
                      <a:br>
                        <a:rPr lang="zh-TW" altLang="en-US" dirty="0"/>
                      </a:br>
                      <a:r>
                        <a:rPr lang="zh-TW" altLang="en-US" dirty="0"/>
                        <a:t>                           智慧化上限 </a:t>
                      </a:r>
                      <a:r>
                        <a:rPr lang="en-US" altLang="zh-TW" dirty="0"/>
                        <a:t>NT$ 2000</a:t>
                      </a:r>
                      <a:r>
                        <a:rPr lang="zh-TW" altLang="en-US" dirty="0"/>
                        <a:t>萬</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低碳化、智慧化</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r>
                        <a:rPr lang="zh-TW" altLang="en-US" dirty="0"/>
                        <a:t>成功案例</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algn="l">
                        <a:buAutoNum type="arabicPeriod"/>
                      </a:pPr>
                      <a:r>
                        <a:rPr lang="zh-TW" altLang="en-US" sz="1400" dirty="0"/>
                        <a:t>低碳化：導入碳盤查、碳足跡、能源管理等碳管理機制，或開發低碳製程、技術、新產品、導入循環包材、低碳服務與綠色供應鏈，提升事業碳管理能力及降低碳排放量。</a:t>
                      </a:r>
                      <a:endParaRPr lang="en-US" altLang="zh-TW" sz="1400" dirty="0"/>
                    </a:p>
                    <a:p>
                      <a:pPr marL="228600" indent="-228600" algn="l">
                        <a:buAutoNum type="arabicPeriod"/>
                      </a:pPr>
                      <a:r>
                        <a:rPr lang="zh-TW" altLang="en-US" sz="1400" dirty="0"/>
                        <a:t>智慧化：導入物聯網、人工智慧、虛實整合、雲端服務、數位化管理及資訊安全管理等系統，或開發智慧技術、新產品及創新服務模式，提升智慧製造、營運或供應鏈管理、資安防護程度</a:t>
                      </a:r>
                      <a:endParaRPr lang="en-US"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nvGraphicFramePr>
        <p:xfrm>
          <a:off x="10477297" y="323818"/>
          <a:ext cx="1574359" cy="3138416"/>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zh-TW" altLang="en-US" sz="1050" b="0" dirty="0">
                          <a:solidFill>
                            <a:schemeClr val="tx1"/>
                          </a:solidFill>
                        </a:rPr>
                        <a:t>自</a:t>
                      </a:r>
                      <a:r>
                        <a:rPr lang="en-US" altLang="zh-TW" sz="1050" b="0" dirty="0">
                          <a:solidFill>
                            <a:schemeClr val="tx1"/>
                          </a:solidFill>
                        </a:rPr>
                        <a:t>112/12/18</a:t>
                      </a:r>
                      <a:r>
                        <a:rPr lang="zh-TW" altLang="en-US" sz="1050" b="0" dirty="0">
                          <a:solidFill>
                            <a:schemeClr val="tx1"/>
                          </a:solidFill>
                        </a:rPr>
                        <a:t>起</a:t>
                      </a:r>
                      <a:endParaRPr lang="en-US" altLang="zh-TW" sz="1050" b="0" dirty="0">
                        <a:solidFill>
                          <a:schemeClr val="tx1"/>
                        </a:solidFill>
                      </a:endParaRPr>
                    </a:p>
                    <a:p>
                      <a:pPr algn="ctr"/>
                      <a:r>
                        <a:rPr lang="zh-TW" altLang="en-US" sz="1050" b="1" dirty="0">
                          <a:solidFill>
                            <a:srgbClr val="C00000"/>
                          </a:solidFill>
                        </a:rPr>
                        <a:t>至補助經費用罄止</a:t>
                      </a:r>
                      <a:endParaRPr lang="en-US" altLang="zh-TW" sz="1050" b="1"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50" dirty="0"/>
                        <a:t>即日起</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台灣中小企業</a:t>
                      </a:r>
                      <a:endParaRPr lang="en-US" altLang="zh-TW" sz="1050" dirty="0"/>
                    </a:p>
                    <a:p>
                      <a:pPr algn="ctr"/>
                      <a:r>
                        <a:rPr lang="zh-TW" altLang="en-US" sz="1050" dirty="0"/>
                        <a:t>聯合輔導基金會</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dirty="0">
                          <a:hlinkClick r:id="rId3"/>
                        </a:rPr>
                        <a:t>申請須知</a:t>
                      </a:r>
                      <a:br>
                        <a:rPr lang="zh-TW" altLang="en-US" sz="1050" dirty="0"/>
                      </a:br>
                      <a:r>
                        <a:rPr lang="zh-TW" altLang="en-US" sz="1050" dirty="0">
                          <a:hlinkClick r:id="rId4"/>
                        </a:rPr>
                        <a:t>申請書格式</a:t>
                      </a:r>
                      <a:br>
                        <a:rPr lang="zh-TW" altLang="en-US" sz="1050" dirty="0"/>
                      </a:br>
                      <a:r>
                        <a:rPr lang="zh-TW" altLang="en-US" sz="1050" dirty="0">
                          <a:hlinkClick r:id="rId5"/>
                        </a:rPr>
                        <a:t>計畫簡報格式</a:t>
                      </a:r>
                      <a:br>
                        <a:rPr lang="zh-TW" altLang="en-US" sz="1050" dirty="0"/>
                      </a:br>
                      <a:r>
                        <a:rPr lang="zh-TW" altLang="en-US" sz="1050" dirty="0">
                          <a:hlinkClick r:id="rId6"/>
                        </a:rPr>
                        <a:t>執行階段</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zh-TW" altLang="en-US" dirty="0"/>
              <a:t>以大帶小製造業</a:t>
            </a:r>
            <a:r>
              <a:rPr lang="zh-TW" altLang="en-US" sz="2000" dirty="0"/>
              <a:t>低碳及智慧化升級轉型補助</a:t>
            </a:r>
            <a:endParaRPr 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fld id="{EB4B8DE2-A4E8-46E4-8BBF-D75455EFF32C}" type="slidenum">
              <a:rPr lang="en-US" smtClean="0"/>
              <a:pPr/>
              <a:t>65</a:t>
            </a:fld>
            <a:endParaRPr lang="en-US" dirty="0"/>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補助對象</a:t>
            </a:r>
            <a:endParaRPr lang="en-US" b="1" dirty="0">
              <a:solidFill>
                <a:schemeClr val="bg1"/>
              </a:solidFill>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補助金額</a:t>
            </a:r>
            <a:endParaRPr lang="en-US" b="1" dirty="0">
              <a:solidFill>
                <a:schemeClr val="bg1"/>
              </a:solidFill>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補助條件</a:t>
            </a:r>
            <a:endParaRPr lang="en-US" b="1" dirty="0">
              <a:solidFill>
                <a:schemeClr val="bg1"/>
              </a:solidFill>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b="1" dirty="0">
                <a:solidFill>
                  <a:schemeClr val="bg1"/>
                </a:solidFill>
              </a:rPr>
              <a:t>提案方向</a:t>
            </a:r>
            <a:endParaRPr lang="en-US" b="1" dirty="0">
              <a:solidFill>
                <a:schemeClr val="bg1"/>
              </a:solidFill>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計畫提交時程</a:t>
            </a:r>
            <a:endParaRPr lang="en-US" sz="1000" b="1" dirty="0">
              <a:solidFill>
                <a:schemeClr val="bg1"/>
              </a:solidFill>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建議開始準備</a:t>
            </a:r>
            <a:endParaRPr lang="en-US" sz="1000" b="1" dirty="0">
              <a:solidFill>
                <a:schemeClr val="bg1"/>
              </a:solidFill>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主辦單位</a:t>
            </a:r>
            <a:endParaRPr lang="en-US" sz="1000" b="1" dirty="0">
              <a:solidFill>
                <a:schemeClr val="bg1"/>
              </a:solidFill>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zh-TW" altLang="en-US" sz="1000" b="1" dirty="0">
                <a:solidFill>
                  <a:schemeClr val="bg1"/>
                </a:solidFill>
              </a:rPr>
              <a:t>參考資料</a:t>
            </a:r>
            <a:endParaRPr lang="en-US" sz="1000" b="1" dirty="0">
              <a:solidFill>
                <a:schemeClr val="bg1"/>
              </a:solidFill>
            </a:endParaRPr>
          </a:p>
        </p:txBody>
      </p:sp>
      <p:sp>
        <p:nvSpPr>
          <p:cNvPr id="15" name="TextBox 14">
            <a:hlinkClick r:id="rId7" action="ppaction://hlinksldjump"/>
            <a:extLst>
              <a:ext uri="{FF2B5EF4-FFF2-40B4-BE49-F238E27FC236}">
                <a16:creationId xmlns:a16="http://schemas.microsoft.com/office/drawing/2014/main" id="{8CFDDD57-A197-4D35-9DF8-0DEDC2EC2730}"/>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 name="TextBox 4">
            <a:hlinkClick r:id="rId8" action="ppaction://hlinksldjump"/>
            <a:extLst>
              <a:ext uri="{FF2B5EF4-FFF2-40B4-BE49-F238E27FC236}">
                <a16:creationId xmlns:a16="http://schemas.microsoft.com/office/drawing/2014/main" id="{EAA87AEF-2AD2-7715-242D-4987B0FAC19F}"/>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7" name="TextBox 6">
            <a:hlinkClick r:id="rId9" action="ppaction://hlinksldjump"/>
            <a:extLst>
              <a:ext uri="{FF2B5EF4-FFF2-40B4-BE49-F238E27FC236}">
                <a16:creationId xmlns:a16="http://schemas.microsoft.com/office/drawing/2014/main" id="{9D1B63E6-5BE3-50E7-473B-78443E11F332}"/>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數位轉型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900912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600" y="1455315"/>
          <a:ext cx="10058601" cy="4666587"/>
        </p:xfrm>
        <a:graphic>
          <a:graphicData uri="http://schemas.openxmlformats.org/drawingml/2006/table">
            <a:tbl>
              <a:tblPr firstRow="1" bandRow="1">
                <a:tableStyleId>{5940675A-B579-460E-94D1-54222C63F5DA}</a:tableStyleId>
              </a:tblPr>
              <a:tblGrid>
                <a:gridCol w="1959116">
                  <a:extLst>
                    <a:ext uri="{9D8B030D-6E8A-4147-A177-3AD203B41FA5}">
                      <a16:colId xmlns:a16="http://schemas.microsoft.com/office/drawing/2014/main" val="270881897"/>
                    </a:ext>
                  </a:extLst>
                </a:gridCol>
                <a:gridCol w="8099485">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070C0"/>
                          </a:solidFill>
                          <a:effectLst/>
                          <a:uLnTx/>
                          <a:uFillTx/>
                          <a:latin typeface="+mn-lt"/>
                          <a:ea typeface="+mn-ea"/>
                          <a:cs typeface="+mn-cs"/>
                          <a:sym typeface="Arial"/>
                        </a:rPr>
                        <a:t>中小型製造業*</a:t>
                      </a:r>
                      <a:r>
                        <a:rPr kumimoji="0" lang="en-US" altLang="zh-TW" sz="1800" b="0" i="0" u="none" strike="noStrike" kern="1200" cap="none" spc="0" normalizeH="0" baseline="0" noProof="0" dirty="0">
                          <a:ln>
                            <a:noFill/>
                          </a:ln>
                          <a:solidFill>
                            <a:schemeClr val="tx1"/>
                          </a:solidFill>
                          <a:effectLst/>
                          <a:uLnTx/>
                          <a:uFillTx/>
                          <a:latin typeface="+mn-lt"/>
                          <a:ea typeface="+mn-ea"/>
                          <a:cs typeface="+mn-cs"/>
                          <a:sym typeface="Arial"/>
                        </a:rPr>
                        <a:t>(</a:t>
                      </a:r>
                      <a:r>
                        <a:rPr kumimoji="0" lang="zh-TW" altLang="en-US" sz="1800" b="1" i="0" u="none" strike="noStrike" kern="1200" cap="none" spc="0" normalizeH="0" baseline="0" noProof="0" dirty="0">
                          <a:ln>
                            <a:noFill/>
                          </a:ln>
                          <a:solidFill>
                            <a:schemeClr val="tx1"/>
                          </a:solidFill>
                          <a:effectLst/>
                          <a:uLnTx/>
                          <a:uFillTx/>
                          <a:latin typeface="+mn-lt"/>
                          <a:ea typeface="+mn-ea"/>
                          <a:cs typeface="+mn-cs"/>
                          <a:sym typeface="Arial"/>
                        </a:rPr>
                        <a:t>終端產品業</a:t>
                      </a:r>
                      <a:r>
                        <a:rPr kumimoji="0" lang="zh-TW" altLang="en-US" sz="1800" b="0" i="0" u="none" strike="noStrike" kern="1200" cap="none" spc="0" normalizeH="0" baseline="0" noProof="0" dirty="0">
                          <a:ln>
                            <a:noFill/>
                          </a:ln>
                          <a:solidFill>
                            <a:schemeClr val="tx1"/>
                          </a:solidFill>
                          <a:effectLst/>
                          <a:uLnTx/>
                          <a:uFillTx/>
                          <a:latin typeface="+mn-lt"/>
                          <a:ea typeface="+mn-ea"/>
                          <a:cs typeface="+mn-cs"/>
                          <a:sym typeface="Arial"/>
                        </a:rPr>
                        <a:t>者為佳</a:t>
                      </a:r>
                      <a:r>
                        <a:rPr kumimoji="0" lang="en-US" altLang="zh-TW" sz="1800" b="0" i="0" u="none" strike="noStrike" kern="1200" cap="none" spc="0" normalizeH="0" baseline="0" noProof="0" dirty="0">
                          <a:ln>
                            <a:noFill/>
                          </a:ln>
                          <a:solidFill>
                            <a:schemeClr val="tx1"/>
                          </a:solidFill>
                          <a:effectLst/>
                          <a:uLnTx/>
                          <a:uFillTx/>
                          <a:latin typeface="+mn-lt"/>
                          <a:ea typeface="+mn-ea"/>
                          <a:cs typeface="+mn-cs"/>
                          <a:sym typeface="Arial"/>
                        </a:rPr>
                        <a:t>)</a:t>
                      </a: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，公司淨值為正、非銀行拒絕往來戶、非陸資。</a:t>
                      </a:r>
                      <a:endParaRPr kumimoji="0" lang="en-US" altLang="zh-TW" sz="1400" b="0" i="0" u="none" strike="noStrike" kern="1200" cap="none" spc="0" normalizeH="0" baseline="0" noProof="0" dirty="0">
                        <a:ln>
                          <a:noFill/>
                        </a:ln>
                        <a:solidFill>
                          <a:srgbClr val="FFFFFF">
                            <a:lumMod val="50000"/>
                          </a:srgbClr>
                        </a:solidFill>
                        <a:effectLst/>
                        <a:uLnTx/>
                        <a:uFillTx/>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lumMod val="50000"/>
                            </a:srgbClr>
                          </a:solidFill>
                          <a:effectLst/>
                          <a:uLnTx/>
                          <a:uFillTx/>
                          <a:latin typeface="+mn-lt"/>
                          <a:ea typeface="+mn-ea"/>
                          <a:cs typeface="+mn-cs"/>
                          <a:sym typeface="Arial"/>
                        </a:rPr>
                        <a:t>*中小型製造業</a:t>
                      </a: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：需有工廠登記，年營收</a:t>
                      </a:r>
                      <a:r>
                        <a:rPr kumimoji="0" lang="en-US" altLang="zh-TW" sz="14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20</a:t>
                      </a: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億以下</a:t>
                      </a:r>
                      <a:r>
                        <a:rPr kumimoji="0" lang="en-US" altLang="zh-TW" sz="14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a:t>
                      </a: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或中堅企業</a:t>
                      </a:r>
                      <a:r>
                        <a:rPr kumimoji="0" lang="en-US" altLang="zh-TW" sz="14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100</a:t>
                      </a: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億以下</a:t>
                      </a:r>
                      <a:r>
                        <a:rPr kumimoji="0" lang="en-US" altLang="zh-TW" sz="14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最高補助</a:t>
                      </a:r>
                      <a:r>
                        <a:rPr lang="en-US" altLang="zh-TW" dirty="0"/>
                        <a:t>50%</a:t>
                      </a:r>
                      <a:r>
                        <a:rPr lang="zh-TW" altLang="en-US" dirty="0"/>
                        <a:t>，上限</a:t>
                      </a:r>
                      <a:r>
                        <a:rPr lang="en-US" altLang="zh-TW" dirty="0"/>
                        <a:t>NT$1000</a:t>
                      </a:r>
                      <a:r>
                        <a:rPr lang="zh-TW" altLang="en-US" dirty="0"/>
                        <a:t>萬</a:t>
                      </a:r>
                      <a:endParaRPr lang="en-US" altLang="zh-TW"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0" kern="0" dirty="0">
                          <a:solidFill>
                            <a:srgbClr val="000000"/>
                          </a:solidFill>
                          <a:latin typeface="Arial"/>
                          <a:cs typeface="Arial"/>
                          <a:sym typeface="Arial"/>
                        </a:rPr>
                        <a:t>依企業目標進行市場</a:t>
                      </a:r>
                      <a:r>
                        <a:rPr lang="en-US" altLang="zh-TW" sz="1600" b="0" kern="0" dirty="0">
                          <a:solidFill>
                            <a:srgbClr val="000000"/>
                          </a:solidFill>
                          <a:latin typeface="Arial"/>
                          <a:cs typeface="Arial"/>
                          <a:sym typeface="Arial"/>
                        </a:rPr>
                        <a:t>/</a:t>
                      </a:r>
                      <a:r>
                        <a:rPr lang="zh-TW" altLang="en-US" sz="1600" b="0" kern="0" dirty="0">
                          <a:solidFill>
                            <a:srgbClr val="000000"/>
                          </a:solidFill>
                          <a:latin typeface="Arial"/>
                          <a:cs typeface="Arial"/>
                          <a:sym typeface="Arial"/>
                        </a:rPr>
                        <a:t>客群數據分析、</a:t>
                      </a:r>
                      <a:r>
                        <a:rPr kumimoji="0" lang="zh-TW" altLang="en-US" sz="1600" b="1" i="0" u="none" strike="noStrike" kern="1200" cap="none" spc="0" normalizeH="0" baseline="0" dirty="0">
                          <a:ln>
                            <a:noFill/>
                          </a:ln>
                          <a:solidFill>
                            <a:srgbClr val="0070C0"/>
                          </a:solidFill>
                          <a:effectLst/>
                          <a:uLnTx/>
                          <a:uFillTx/>
                          <a:latin typeface="+mn-lt"/>
                          <a:ea typeface="+mn-ea"/>
                          <a:cs typeface="+mn-cs"/>
                          <a:sym typeface="Arial"/>
                        </a:rPr>
                        <a:t>以數據分析為基礎建構精準研發系統</a:t>
                      </a:r>
                      <a:r>
                        <a:rPr lang="zh-TW" altLang="en-US" sz="1600" b="0" kern="0" dirty="0">
                          <a:solidFill>
                            <a:srgbClr val="000000"/>
                          </a:solidFill>
                          <a:latin typeface="Arial"/>
                          <a:cs typeface="Arial"/>
                          <a:sym typeface="Arial"/>
                        </a:rPr>
                        <a:t>，並與 </a:t>
                      </a:r>
                      <a:r>
                        <a:rPr lang="en-US" altLang="zh-TW" sz="1600" b="0" kern="0" dirty="0">
                          <a:solidFill>
                            <a:srgbClr val="000000"/>
                          </a:solidFill>
                          <a:latin typeface="Arial"/>
                          <a:cs typeface="Arial"/>
                          <a:sym typeface="Arial"/>
                        </a:rPr>
                        <a:t>ERP/PLM </a:t>
                      </a:r>
                      <a:r>
                        <a:rPr lang="zh-TW" altLang="en-US" sz="1600" b="0" kern="0" dirty="0">
                          <a:solidFill>
                            <a:srgbClr val="000000"/>
                          </a:solidFill>
                          <a:latin typeface="Arial"/>
                          <a:cs typeface="Arial"/>
                          <a:sym typeface="Arial"/>
                        </a:rPr>
                        <a:t>等資訊系統整合，最終進行目標驗證與回饋。</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1692000">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defTabSz="1219170">
                        <a:buClr>
                          <a:srgbClr val="000000"/>
                        </a:buClr>
                        <a:buFont typeface="Arial" panose="020B0604020202020204" pitchFamily="34" charset="0"/>
                        <a:buChar char="•"/>
                      </a:pPr>
                      <a:r>
                        <a:rPr lang="zh-TW" altLang="en-US" sz="1600" b="1" kern="0" dirty="0">
                          <a:solidFill>
                            <a:srgbClr val="000000"/>
                          </a:solidFill>
                          <a:latin typeface="Arial"/>
                          <a:cs typeface="Arial"/>
                          <a:sym typeface="Arial"/>
                        </a:rPr>
                        <a:t>市場與客群數據分析</a:t>
                      </a:r>
                      <a:r>
                        <a:rPr lang="zh-TW" altLang="en-US" sz="1600" kern="0" dirty="0">
                          <a:solidFill>
                            <a:srgbClr val="000000"/>
                          </a:solidFill>
                          <a:latin typeface="Arial"/>
                          <a:cs typeface="Arial"/>
                          <a:sym typeface="Arial"/>
                        </a:rPr>
                        <a:t>：用戶輪廓</a:t>
                      </a:r>
                      <a:r>
                        <a:rPr lang="en-US" altLang="zh-TW" sz="1600" kern="0" dirty="0">
                          <a:solidFill>
                            <a:srgbClr val="000000"/>
                          </a:solidFill>
                          <a:latin typeface="Arial"/>
                          <a:cs typeface="Arial"/>
                          <a:sym typeface="Arial"/>
                        </a:rPr>
                        <a:t>/</a:t>
                      </a:r>
                      <a:r>
                        <a:rPr lang="zh-TW" altLang="en-US" sz="1600" kern="0" dirty="0">
                          <a:solidFill>
                            <a:srgbClr val="000000"/>
                          </a:solidFill>
                          <a:latin typeface="Arial"/>
                          <a:cs typeface="Arial"/>
                          <a:sym typeface="Arial"/>
                        </a:rPr>
                        <a:t>行為數據</a:t>
                      </a:r>
                      <a:r>
                        <a:rPr lang="en-US" altLang="zh-TW" sz="1600" kern="0" dirty="0">
                          <a:solidFill>
                            <a:srgbClr val="000000"/>
                          </a:solidFill>
                          <a:latin typeface="Arial"/>
                          <a:cs typeface="Arial"/>
                          <a:sym typeface="Arial"/>
                        </a:rPr>
                        <a:t>/</a:t>
                      </a:r>
                      <a:r>
                        <a:rPr lang="zh-TW" altLang="en-US" sz="1600" kern="0" dirty="0">
                          <a:solidFill>
                            <a:srgbClr val="000000"/>
                          </a:solidFill>
                          <a:latin typeface="Arial"/>
                          <a:cs typeface="Arial"/>
                          <a:sym typeface="Arial"/>
                        </a:rPr>
                        <a:t>銷售數據</a:t>
                      </a:r>
                      <a:r>
                        <a:rPr lang="en-US" altLang="zh-TW" sz="1600" kern="0" dirty="0">
                          <a:solidFill>
                            <a:srgbClr val="000000"/>
                          </a:solidFill>
                          <a:latin typeface="Arial"/>
                          <a:cs typeface="Arial"/>
                          <a:sym typeface="Arial"/>
                        </a:rPr>
                        <a:t>/</a:t>
                      </a:r>
                      <a:r>
                        <a:rPr lang="zh-TW" altLang="en-US" sz="1600" kern="0" dirty="0">
                          <a:solidFill>
                            <a:srgbClr val="000000"/>
                          </a:solidFill>
                          <a:latin typeface="Arial"/>
                          <a:cs typeface="Arial"/>
                          <a:sym typeface="Arial"/>
                        </a:rPr>
                        <a:t>口碑數據</a:t>
                      </a:r>
                    </a:p>
                    <a:p>
                      <a:pPr marL="285750" indent="-285750" defTabSz="1219170">
                        <a:buClr>
                          <a:srgbClr val="000000"/>
                        </a:buClr>
                        <a:buFont typeface="Arial" panose="020B0604020202020204" pitchFamily="34" charset="0"/>
                        <a:buChar char="•"/>
                      </a:pPr>
                      <a:r>
                        <a:rPr lang="zh-TW" altLang="en-US" sz="1600" b="1" kern="0" dirty="0">
                          <a:solidFill>
                            <a:srgbClr val="000000"/>
                          </a:solidFill>
                          <a:latin typeface="Arial"/>
                          <a:cs typeface="Arial"/>
                          <a:sym typeface="Arial"/>
                        </a:rPr>
                        <a:t>進行需求與競爭分析</a:t>
                      </a:r>
                      <a:r>
                        <a:rPr lang="zh-TW" altLang="en-US" sz="1600" kern="0" dirty="0">
                          <a:solidFill>
                            <a:srgbClr val="000000"/>
                          </a:solidFill>
                          <a:latin typeface="Arial"/>
                          <a:cs typeface="Arial"/>
                          <a:sym typeface="Arial"/>
                        </a:rPr>
                        <a:t>：透過</a:t>
                      </a:r>
                      <a:r>
                        <a:rPr lang="en-US" altLang="zh-TW" sz="1600" kern="0" dirty="0">
                          <a:solidFill>
                            <a:srgbClr val="000000"/>
                          </a:solidFill>
                          <a:latin typeface="Arial"/>
                          <a:cs typeface="Arial"/>
                          <a:sym typeface="Arial"/>
                        </a:rPr>
                        <a:t>BI</a:t>
                      </a:r>
                      <a:r>
                        <a:rPr lang="zh-TW" altLang="en-US" sz="1600" kern="0" dirty="0">
                          <a:solidFill>
                            <a:srgbClr val="000000"/>
                          </a:solidFill>
                          <a:latin typeface="Arial"/>
                          <a:cs typeface="Arial"/>
                          <a:sym typeface="Arial"/>
                        </a:rPr>
                        <a:t>介面顯示滿意度</a:t>
                      </a:r>
                      <a:r>
                        <a:rPr lang="en-US" altLang="zh-TW" sz="1600" kern="0" dirty="0">
                          <a:solidFill>
                            <a:srgbClr val="000000"/>
                          </a:solidFill>
                          <a:latin typeface="Arial"/>
                          <a:cs typeface="Arial"/>
                          <a:sym typeface="Arial"/>
                        </a:rPr>
                        <a:t>/</a:t>
                      </a:r>
                      <a:r>
                        <a:rPr lang="zh-TW" altLang="en-US" sz="1600" kern="0" dirty="0">
                          <a:solidFill>
                            <a:srgbClr val="000000"/>
                          </a:solidFill>
                          <a:latin typeface="Arial"/>
                          <a:cs typeface="Arial"/>
                          <a:sym typeface="Arial"/>
                        </a:rPr>
                        <a:t>使用頻率</a:t>
                      </a:r>
                      <a:r>
                        <a:rPr lang="en-US" altLang="zh-TW" sz="1600" kern="0" dirty="0">
                          <a:solidFill>
                            <a:srgbClr val="000000"/>
                          </a:solidFill>
                          <a:latin typeface="Arial"/>
                          <a:cs typeface="Arial"/>
                          <a:sym typeface="Arial"/>
                        </a:rPr>
                        <a:t>/</a:t>
                      </a:r>
                      <a:r>
                        <a:rPr lang="zh-TW" altLang="en-US" sz="1600" kern="0" dirty="0">
                          <a:solidFill>
                            <a:srgbClr val="000000"/>
                          </a:solidFill>
                          <a:latin typeface="Arial"/>
                          <a:cs typeface="Arial"/>
                          <a:sym typeface="Arial"/>
                        </a:rPr>
                        <a:t>使用意見</a:t>
                      </a:r>
                      <a:r>
                        <a:rPr lang="en-US" altLang="zh-TW" sz="1600" kern="0" dirty="0">
                          <a:solidFill>
                            <a:srgbClr val="000000"/>
                          </a:solidFill>
                          <a:latin typeface="Arial"/>
                          <a:cs typeface="Arial"/>
                          <a:sym typeface="Arial"/>
                        </a:rPr>
                        <a:t>…</a:t>
                      </a:r>
                      <a:endParaRPr lang="zh-TW" altLang="en-US" sz="1200" kern="0" dirty="0">
                        <a:solidFill>
                          <a:srgbClr val="000000"/>
                        </a:solidFill>
                        <a:latin typeface="Arial"/>
                        <a:cs typeface="Arial"/>
                        <a:sym typeface="Arial"/>
                      </a:endParaRPr>
                    </a:p>
                    <a:p>
                      <a:pPr marL="285750" indent="-285750" defTabSz="1219170">
                        <a:buClr>
                          <a:srgbClr val="000000"/>
                        </a:buClr>
                        <a:buFont typeface="Arial" panose="020B0604020202020204" pitchFamily="34" charset="0"/>
                        <a:buChar char="•"/>
                      </a:pPr>
                      <a:r>
                        <a:rPr lang="zh-TW" altLang="en-US" sz="1600" kern="0" dirty="0">
                          <a:solidFill>
                            <a:srgbClr val="000000"/>
                          </a:solidFill>
                          <a:latin typeface="Arial"/>
                          <a:cs typeface="Arial"/>
                          <a:sym typeface="Arial"/>
                        </a:rPr>
                        <a:t>建構以數據為基礎的</a:t>
                      </a:r>
                      <a:r>
                        <a:rPr lang="zh-TW" altLang="en-US" sz="1600" b="1" kern="0" dirty="0">
                          <a:solidFill>
                            <a:srgbClr val="000000"/>
                          </a:solidFill>
                          <a:latin typeface="Arial"/>
                          <a:cs typeface="Arial"/>
                          <a:sym typeface="Arial"/>
                        </a:rPr>
                        <a:t>精準研發系統</a:t>
                      </a:r>
                      <a:r>
                        <a:rPr lang="zh-TW" altLang="en-US" sz="1600" kern="0" dirty="0">
                          <a:solidFill>
                            <a:srgbClr val="000000"/>
                          </a:solidFill>
                          <a:latin typeface="Arial"/>
                          <a:cs typeface="Arial"/>
                          <a:sym typeface="Arial"/>
                        </a:rPr>
                        <a:t>： 使用智慧化工具，如：</a:t>
                      </a:r>
                      <a:r>
                        <a:rPr kumimoji="0" lang="zh-TW" altLang="en-US" sz="1600" b="1" i="0" u="none" strike="noStrike" kern="1200" cap="none" spc="0" normalizeH="0" baseline="0" dirty="0">
                          <a:ln>
                            <a:noFill/>
                          </a:ln>
                          <a:solidFill>
                            <a:srgbClr val="0070C0"/>
                          </a:solidFill>
                          <a:effectLst/>
                          <a:uLnTx/>
                          <a:uFillTx/>
                          <a:latin typeface="+mn-lt"/>
                          <a:ea typeface="+mn-ea"/>
                          <a:cs typeface="+mn-cs"/>
                          <a:sym typeface="Arial"/>
                        </a:rPr>
                        <a:t>生成式 </a:t>
                      </a:r>
                      <a:r>
                        <a:rPr kumimoji="0" lang="en-US" altLang="zh-TW" sz="1600" b="1" i="0" u="none" strike="noStrike" kern="1200" cap="none" spc="0" normalizeH="0" baseline="0" dirty="0">
                          <a:ln>
                            <a:noFill/>
                          </a:ln>
                          <a:solidFill>
                            <a:srgbClr val="0070C0"/>
                          </a:solidFill>
                          <a:effectLst/>
                          <a:uLnTx/>
                          <a:uFillTx/>
                          <a:latin typeface="+mn-lt"/>
                          <a:ea typeface="+mn-ea"/>
                          <a:cs typeface="+mn-cs"/>
                          <a:sym typeface="Arial"/>
                        </a:rPr>
                        <a:t>AI</a:t>
                      </a:r>
                      <a:r>
                        <a:rPr lang="zh-TW" altLang="en-US" sz="1600" kern="0" dirty="0">
                          <a:solidFill>
                            <a:srgbClr val="000000"/>
                          </a:solidFill>
                          <a:latin typeface="Arial"/>
                          <a:cs typeface="Arial"/>
                          <a:sym typeface="Arial"/>
                        </a:rPr>
                        <a:t>、產品配方演算法，將建議的規格，轉換成明確的研發成果</a:t>
                      </a:r>
                      <a:r>
                        <a:rPr lang="en-US" altLang="zh-TW" sz="1600" kern="0" dirty="0">
                          <a:solidFill>
                            <a:srgbClr val="000000"/>
                          </a:solidFill>
                          <a:latin typeface="Arial"/>
                          <a:cs typeface="Arial"/>
                          <a:sym typeface="Arial"/>
                        </a:rPr>
                        <a:t>(</a:t>
                      </a:r>
                      <a:r>
                        <a:rPr lang="zh-TW" altLang="en-US" sz="1600" kern="0" dirty="0">
                          <a:solidFill>
                            <a:srgbClr val="000000"/>
                          </a:solidFill>
                          <a:latin typeface="Arial"/>
                          <a:cs typeface="Arial"/>
                          <a:sym typeface="Arial"/>
                        </a:rPr>
                        <a:t>如：產品設計圖或配方組合</a:t>
                      </a:r>
                      <a:r>
                        <a:rPr lang="en-US" altLang="zh-TW" sz="1600" kern="0" dirty="0">
                          <a:solidFill>
                            <a:srgbClr val="000000"/>
                          </a:solidFill>
                          <a:latin typeface="Arial"/>
                          <a:cs typeface="Arial"/>
                          <a:sym typeface="Arial"/>
                        </a:rPr>
                        <a:t>)</a:t>
                      </a:r>
                    </a:p>
                    <a:p>
                      <a:pPr marL="285750" indent="-285750" defTabSz="1219170">
                        <a:buClr>
                          <a:srgbClr val="000000"/>
                        </a:buClr>
                        <a:buFont typeface="Arial" panose="020B0604020202020204" pitchFamily="34" charset="0"/>
                        <a:buChar char="•"/>
                      </a:pPr>
                      <a:r>
                        <a:rPr lang="zh-TW" altLang="en-US" sz="1600" b="1" kern="0" dirty="0">
                          <a:solidFill>
                            <a:srgbClr val="000000"/>
                          </a:solidFill>
                          <a:latin typeface="Arial"/>
                          <a:cs typeface="Arial"/>
                          <a:sym typeface="Arial"/>
                        </a:rPr>
                        <a:t>資訊系統整合</a:t>
                      </a:r>
                      <a:r>
                        <a:rPr lang="zh-TW" altLang="en-US" sz="1600" kern="0" dirty="0">
                          <a:solidFill>
                            <a:srgbClr val="000000"/>
                          </a:solidFill>
                          <a:latin typeface="Arial"/>
                          <a:cs typeface="Arial"/>
                          <a:sym typeface="Arial"/>
                        </a:rPr>
                        <a:t>：說明如何與研發管理系統、</a:t>
                      </a:r>
                      <a:r>
                        <a:rPr lang="en-US" altLang="zh-TW" sz="1600" kern="0" dirty="0">
                          <a:solidFill>
                            <a:srgbClr val="000000"/>
                          </a:solidFill>
                          <a:latin typeface="Arial"/>
                          <a:cs typeface="Arial"/>
                          <a:sym typeface="Arial"/>
                        </a:rPr>
                        <a:t>ERP </a:t>
                      </a:r>
                      <a:r>
                        <a:rPr lang="zh-TW" altLang="en-US" sz="1600" kern="0" dirty="0">
                          <a:solidFill>
                            <a:srgbClr val="000000"/>
                          </a:solidFill>
                          <a:latin typeface="Arial"/>
                          <a:cs typeface="Arial"/>
                          <a:sym typeface="Arial"/>
                        </a:rPr>
                        <a:t>系統串接，以管理研發成果</a:t>
                      </a:r>
                      <a:endParaRPr lang="en-US" altLang="zh-TW" sz="1600" kern="0" dirty="0">
                        <a:solidFill>
                          <a:srgbClr val="000000"/>
                        </a:solidFill>
                        <a:latin typeface="Arial"/>
                        <a:cs typeface="Arial"/>
                        <a:sym typeface="Arial"/>
                      </a:endParaRPr>
                    </a:p>
                    <a:p>
                      <a:pPr marL="285750" indent="-285750" defTabSz="1219170">
                        <a:buClr>
                          <a:srgbClr val="000000"/>
                        </a:buClr>
                        <a:buFont typeface="Arial" panose="020B0604020202020204" pitchFamily="34" charset="0"/>
                        <a:buChar char="•"/>
                      </a:pPr>
                      <a:r>
                        <a:rPr lang="zh-TW" altLang="en-US" sz="1600" b="1" kern="0" dirty="0">
                          <a:solidFill>
                            <a:srgbClr val="000000"/>
                          </a:solidFill>
                          <a:latin typeface="Arial"/>
                          <a:cs typeface="Arial"/>
                          <a:sym typeface="Arial"/>
                        </a:rPr>
                        <a:t>目標驗證與回饋</a:t>
                      </a:r>
                      <a:r>
                        <a:rPr lang="zh-TW" altLang="en-US" sz="1600" kern="0" dirty="0">
                          <a:solidFill>
                            <a:srgbClr val="000000"/>
                          </a:solidFill>
                          <a:latin typeface="Arial"/>
                          <a:cs typeface="Arial"/>
                          <a:sym typeface="Arial"/>
                        </a:rPr>
                        <a:t>：說明如何驗證營運、產品研發及數據應用轉型目標</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nvGraphicFramePr>
        <p:xfrm>
          <a:off x="10444641" y="323818"/>
          <a:ext cx="1714703" cy="2858295"/>
        </p:xfrm>
        <a:graphic>
          <a:graphicData uri="http://schemas.openxmlformats.org/drawingml/2006/table">
            <a:tbl>
              <a:tblPr firstRow="1" bandRow="1">
                <a:tableStyleId>{5940675A-B579-460E-94D1-54222C63F5DA}</a:tableStyleId>
              </a:tblPr>
              <a:tblGrid>
                <a:gridCol w="1714703">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altLang="zh-TW" sz="1050" b="1" dirty="0">
                          <a:solidFill>
                            <a:srgbClr val="C00000"/>
                          </a:solidFill>
                        </a:rPr>
                        <a:t>114</a:t>
                      </a:r>
                      <a:r>
                        <a:rPr lang="zh-TW" altLang="en-US" sz="1050" b="1" dirty="0">
                          <a:solidFill>
                            <a:srgbClr val="C00000"/>
                          </a:solidFill>
                        </a:rPr>
                        <a:t>年，預計</a:t>
                      </a:r>
                      <a:r>
                        <a:rPr lang="en-US" altLang="zh-TW" sz="1050" b="1" dirty="0">
                          <a:solidFill>
                            <a:srgbClr val="C00000"/>
                          </a:solidFill>
                        </a:rPr>
                        <a:t>Q4</a:t>
                      </a:r>
                      <a:r>
                        <a:rPr lang="zh-TW" altLang="en-US" sz="1050" b="1" dirty="0">
                          <a:solidFill>
                            <a:srgbClr val="C00000"/>
                          </a:solidFill>
                        </a:rPr>
                        <a:t>公告</a:t>
                      </a:r>
                      <a:endParaRPr lang="en-US" altLang="zh-TW" sz="1050" b="1"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en-US" altLang="zh-TW" sz="1050" dirty="0"/>
                        <a:t>Q3</a:t>
                      </a:r>
                    </a:p>
                    <a:p>
                      <a:pPr algn="ctr"/>
                      <a:r>
                        <a:rPr lang="en-US" altLang="zh-TW" sz="1050" b="1" dirty="0">
                          <a:solidFill>
                            <a:srgbClr val="FF0000"/>
                          </a:solidFill>
                        </a:rPr>
                        <a:t>(</a:t>
                      </a:r>
                      <a:r>
                        <a:rPr lang="zh-TW" altLang="en-US" sz="1050" b="1" dirty="0">
                          <a:solidFill>
                            <a:srgbClr val="FF0000"/>
                          </a:solidFill>
                        </a:rPr>
                        <a:t>可參考</a:t>
                      </a:r>
                      <a:r>
                        <a:rPr lang="en-US" altLang="zh-TW" sz="1050" b="1" dirty="0">
                          <a:solidFill>
                            <a:srgbClr val="FF0000"/>
                          </a:solidFill>
                        </a:rPr>
                        <a:t>113</a:t>
                      </a:r>
                      <a:r>
                        <a:rPr lang="zh-TW" altLang="en-US" sz="1050" b="1" dirty="0">
                          <a:solidFill>
                            <a:srgbClr val="FF0000"/>
                          </a:solidFill>
                        </a:rPr>
                        <a:t>文件先準備</a:t>
                      </a:r>
                      <a:r>
                        <a:rPr lang="en-US" altLang="zh-TW" sz="1050" b="1" dirty="0">
                          <a:solidFill>
                            <a:srgbClr val="FF0000"/>
                          </a:solidFill>
                        </a:rPr>
                        <a:t>)</a:t>
                      </a:r>
                      <a:endParaRPr lang="en-US" altLang="zh-TW" sz="1050" dirty="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經濟部 產業發展署</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marL="0" algn="ctr" defTabSz="1219170" rtl="0" eaLnBrk="1" latinLnBrk="0" hangingPunct="1">
                        <a:buClr>
                          <a:srgbClr val="000000"/>
                        </a:buClr>
                        <a:buSzPts val="1100"/>
                      </a:pPr>
                      <a:r>
                        <a:rPr lang="zh-TW" altLang="en-US" sz="1050" kern="1200" dirty="0">
                          <a:solidFill>
                            <a:srgbClr val="0070C0"/>
                          </a:solidFill>
                          <a:latin typeface="+mn-lt"/>
                          <a:ea typeface="+mn-ea"/>
                          <a:cs typeface="+mn-cs"/>
                          <a:sym typeface="Arial"/>
                          <a:hlinkClick r:id="rId3">
                            <a:extLst>
                              <a:ext uri="{A12FA001-AC4F-418D-AE19-62706E023703}">
                                <ahyp:hlinkClr xmlns:ahyp="http://schemas.microsoft.com/office/drawing/2018/hyperlinkcolor" val="tx"/>
                              </a:ext>
                            </a:extLst>
                          </a:hlinkClick>
                        </a:rPr>
                        <a:t>計畫官網</a:t>
                      </a:r>
                      <a:endParaRPr lang="zh-TW" altLang="en-US" sz="1050" kern="1200" dirty="0">
                        <a:solidFill>
                          <a:srgbClr val="0070C0"/>
                        </a:solidFill>
                        <a:latin typeface="+mn-lt"/>
                        <a:ea typeface="+mn-ea"/>
                        <a:cs typeface="+mn-cs"/>
                        <a:sym typeface="Arial"/>
                      </a:endParaRPr>
                    </a:p>
                    <a:p>
                      <a:pPr marL="0" algn="ctr" defTabSz="1219170" rtl="0" eaLnBrk="1" latinLnBrk="0" hangingPunct="1">
                        <a:buClr>
                          <a:srgbClr val="000000"/>
                        </a:buClr>
                        <a:buSzPts val="1100"/>
                      </a:pPr>
                      <a:r>
                        <a:rPr lang="en-US" altLang="zh-TW" sz="1050" kern="1200" dirty="0">
                          <a:solidFill>
                            <a:srgbClr val="0070C0"/>
                          </a:solidFill>
                          <a:latin typeface="+mn-lt"/>
                          <a:ea typeface="+mn-ea"/>
                          <a:cs typeface="+mn-cs"/>
                          <a:sym typeface="Arial"/>
                          <a:hlinkClick r:id="rId4">
                            <a:extLst>
                              <a:ext uri="{A12FA001-AC4F-418D-AE19-62706E023703}">
                                <ahyp:hlinkClr xmlns:ahyp="http://schemas.microsoft.com/office/drawing/2018/hyperlinkcolor" val="tx"/>
                              </a:ext>
                            </a:extLst>
                          </a:hlinkClick>
                        </a:rPr>
                        <a:t>113 </a:t>
                      </a:r>
                      <a:r>
                        <a:rPr lang="zh-TW" altLang="en-US" sz="1050" kern="1200" dirty="0">
                          <a:solidFill>
                            <a:srgbClr val="0070C0"/>
                          </a:solidFill>
                          <a:latin typeface="+mn-lt"/>
                          <a:ea typeface="+mn-ea"/>
                          <a:cs typeface="+mn-cs"/>
                          <a:sym typeface="Arial"/>
                          <a:hlinkClick r:id="rId4">
                            <a:extLst>
                              <a:ext uri="{A12FA001-AC4F-418D-AE19-62706E023703}">
                                <ahyp:hlinkClr xmlns:ahyp="http://schemas.microsoft.com/office/drawing/2018/hyperlinkcolor" val="tx"/>
                              </a:ext>
                            </a:extLst>
                          </a:hlinkClick>
                        </a:rPr>
                        <a:t>年申請須知</a:t>
                      </a:r>
                      <a:endParaRPr lang="zh-TW" altLang="en-US" sz="1050" kern="1200" dirty="0">
                        <a:solidFill>
                          <a:srgbClr val="0070C0"/>
                        </a:solidFill>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zh-TW" altLang="en-US" sz="2000" dirty="0"/>
              <a:t>消費數據驅動精準研發製造</a:t>
            </a:r>
            <a:r>
              <a:rPr lang="en-US" altLang="zh-TW" sz="2000" dirty="0"/>
              <a:t>(</a:t>
            </a:r>
            <a:r>
              <a:rPr lang="en-US" altLang="zh-TW" dirty="0"/>
              <a:t>C2M</a:t>
            </a:r>
            <a:r>
              <a:rPr lang="en-US" altLang="zh-TW" sz="2000" dirty="0"/>
              <a:t>)</a:t>
            </a:r>
            <a:r>
              <a:rPr lang="zh-TW" altLang="en-US" sz="2000" dirty="0"/>
              <a:t>補助</a:t>
            </a:r>
            <a:endParaRPr 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補助條件</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Google Shape;89;p15">
            <a:extLst>
              <a:ext uri="{FF2B5EF4-FFF2-40B4-BE49-F238E27FC236}">
                <a16:creationId xmlns:a16="http://schemas.microsoft.com/office/drawing/2014/main" id="{1963D97E-FCD1-4B42-9E2A-291DDF21CAEA}"/>
              </a:ext>
            </a:extLst>
          </p:cNvPr>
          <p:cNvSpPr txBox="1"/>
          <p:nvPr/>
        </p:nvSpPr>
        <p:spPr>
          <a:xfrm>
            <a:off x="5092600" y="3139002"/>
            <a:ext cx="5575600" cy="5356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20" name="TextBox 19">
            <a:extLst>
              <a:ext uri="{FF2B5EF4-FFF2-40B4-BE49-F238E27FC236}">
                <a16:creationId xmlns:a16="http://schemas.microsoft.com/office/drawing/2014/main" id="{C7412AFC-D91E-4D26-A2B0-CF3DEDFA5B5B}"/>
              </a:ext>
            </a:extLst>
          </p:cNvPr>
          <p:cNvSpPr txBox="1"/>
          <p:nvPr/>
        </p:nvSpPr>
        <p:spPr>
          <a:xfrm>
            <a:off x="2895599" y="897960"/>
            <a:ext cx="7492307" cy="523220"/>
          </a:xfrm>
          <a:prstGeom prst="rect">
            <a:avLst/>
          </a:prstGeom>
          <a:noFill/>
        </p:spPr>
        <p:txBody>
          <a:bodyPr wrap="square">
            <a:spAutoFit/>
          </a:bodyPr>
          <a:lstStyle/>
          <a:p>
            <a:r>
              <a:rPr lang="zh-TW" altLang="en-US" sz="1400" i="1" dirty="0">
                <a:solidFill>
                  <a:srgbClr val="FFFFFF">
                    <a:lumMod val="50000"/>
                  </a:srgbClr>
                </a:solidFill>
              </a:rPr>
              <a:t>（</a:t>
            </a:r>
            <a:r>
              <a:rPr lang="en-US" altLang="zh-TW" sz="1400" i="1" dirty="0">
                <a:solidFill>
                  <a:srgbClr val="FFFFFF">
                    <a:lumMod val="50000"/>
                  </a:srgbClr>
                </a:solidFill>
              </a:rPr>
              <a:t>C2M: Consumer to Manufacturer</a:t>
            </a:r>
            <a:r>
              <a:rPr lang="zh-TW" altLang="en-US" sz="1400" i="1" dirty="0">
                <a:solidFill>
                  <a:srgbClr val="FFFFFF">
                    <a:lumMod val="50000"/>
                  </a:srgbClr>
                </a:solidFill>
              </a:rPr>
              <a:t>，導入市場數據於供應鏈體系中，發展產品需求模型增進製造體系反應市場需求的速度，反饋於產品開發及修正，從而強化製造體系向前整合）</a:t>
            </a:r>
            <a:endParaRPr lang="en-US" sz="1400" i="1" dirty="0">
              <a:solidFill>
                <a:srgbClr val="FFFFFF">
                  <a:lumMod val="50000"/>
                </a:srgbClr>
              </a:solidFill>
            </a:endParaRPr>
          </a:p>
        </p:txBody>
      </p:sp>
      <p:sp>
        <p:nvSpPr>
          <p:cNvPr id="19" name="TextBox 18">
            <a:hlinkClick r:id="rId5" action="ppaction://hlinksldjump"/>
            <a:extLst>
              <a:ext uri="{FF2B5EF4-FFF2-40B4-BE49-F238E27FC236}">
                <a16:creationId xmlns:a16="http://schemas.microsoft.com/office/drawing/2014/main" id="{97FECF1E-4C30-405C-BDC8-A706A317C57A}"/>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 name="TextBox 4">
            <a:hlinkClick r:id="rId6" action="ppaction://hlinksldjump"/>
            <a:extLst>
              <a:ext uri="{FF2B5EF4-FFF2-40B4-BE49-F238E27FC236}">
                <a16:creationId xmlns:a16="http://schemas.microsoft.com/office/drawing/2014/main" id="{AA602FC5-059A-ECD7-A488-DA515C768F88}"/>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7" name="TextBox 6">
            <a:hlinkClick r:id="rId7" action="ppaction://hlinksldjump"/>
            <a:extLst>
              <a:ext uri="{FF2B5EF4-FFF2-40B4-BE49-F238E27FC236}">
                <a16:creationId xmlns:a16="http://schemas.microsoft.com/office/drawing/2014/main" id="{788DA0CE-B84F-EC77-61DD-8CBB148824D3}"/>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數位轉型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3172588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867697" cy="4651686"/>
        </p:xfrm>
        <a:graphic>
          <a:graphicData uri="http://schemas.openxmlformats.org/drawingml/2006/table">
            <a:tbl>
              <a:tblPr firstRow="1" bandRow="1">
                <a:tableStyleId>{5940675A-B579-460E-94D1-54222C63F5DA}</a:tableStyleId>
              </a:tblPr>
              <a:tblGrid>
                <a:gridCol w="1972734">
                  <a:extLst>
                    <a:ext uri="{9D8B030D-6E8A-4147-A177-3AD203B41FA5}">
                      <a16:colId xmlns:a16="http://schemas.microsoft.com/office/drawing/2014/main" val="270881897"/>
                    </a:ext>
                  </a:extLst>
                </a:gridCol>
                <a:gridCol w="7894963">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tx1"/>
                          </a:solidFill>
                          <a:effectLst/>
                          <a:latin typeface="+mn-lt"/>
                          <a:ea typeface="+mn-ea"/>
                          <a:cs typeface="+mn-cs"/>
                        </a:rPr>
                        <a:t>由</a:t>
                      </a:r>
                      <a:r>
                        <a:rPr lang="en-US" altLang="zh-TW" sz="1800" b="1" kern="1200" dirty="0">
                          <a:solidFill>
                            <a:srgbClr val="0070C0"/>
                          </a:solidFill>
                          <a:latin typeface="+mn-lt"/>
                          <a:ea typeface="+mn-ea"/>
                          <a:cs typeface="+mn-cs"/>
                        </a:rPr>
                        <a:t>1</a:t>
                      </a:r>
                      <a:r>
                        <a:rPr lang="zh-TW" altLang="en-US" sz="1800" b="1" kern="1200" dirty="0">
                          <a:solidFill>
                            <a:srgbClr val="0070C0"/>
                          </a:solidFill>
                          <a:latin typeface="+mn-lt"/>
                          <a:ea typeface="+mn-ea"/>
                          <a:cs typeface="+mn-cs"/>
                        </a:rPr>
                        <a:t>家企業主導</a:t>
                      </a:r>
                      <a:r>
                        <a:rPr lang="zh-TW" altLang="en-US" sz="1800" b="0" i="0" kern="1200" dirty="0">
                          <a:solidFill>
                            <a:schemeClr val="tx1"/>
                          </a:solidFill>
                          <a:effectLst/>
                          <a:latin typeface="+mn-lt"/>
                          <a:ea typeface="+mn-ea"/>
                          <a:cs typeface="+mn-cs"/>
                        </a:rPr>
                        <a:t>，並包含</a:t>
                      </a:r>
                      <a:r>
                        <a:rPr lang="zh-TW" altLang="en-US" sz="1800" b="1" kern="1200" dirty="0">
                          <a:solidFill>
                            <a:srgbClr val="0070C0"/>
                          </a:solidFill>
                          <a:latin typeface="+mn-lt"/>
                          <a:ea typeface="+mn-ea"/>
                          <a:cs typeface="+mn-cs"/>
                        </a:rPr>
                        <a:t>至少</a:t>
                      </a:r>
                      <a:r>
                        <a:rPr lang="en-US" altLang="zh-TW" sz="1800" b="1" kern="1200" dirty="0">
                          <a:solidFill>
                            <a:srgbClr val="0070C0"/>
                          </a:solidFill>
                          <a:latin typeface="+mn-lt"/>
                          <a:ea typeface="+mn-ea"/>
                          <a:cs typeface="+mn-cs"/>
                        </a:rPr>
                        <a:t>1</a:t>
                      </a:r>
                      <a:r>
                        <a:rPr lang="zh-TW" altLang="en-US" sz="1800" b="1" kern="1200" dirty="0">
                          <a:solidFill>
                            <a:srgbClr val="0070C0"/>
                          </a:solidFill>
                          <a:latin typeface="+mn-lt"/>
                          <a:ea typeface="+mn-ea"/>
                          <a:cs typeface="+mn-cs"/>
                        </a:rPr>
                        <a:t>家新創企業</a:t>
                      </a:r>
                      <a:r>
                        <a:rPr lang="zh-TW" altLang="en-US" sz="1800" b="0" i="0" kern="1200" dirty="0">
                          <a:solidFill>
                            <a:schemeClr val="tx1"/>
                          </a:solidFill>
                          <a:effectLst/>
                          <a:latin typeface="+mn-lt"/>
                          <a:ea typeface="+mn-ea"/>
                          <a:cs typeface="+mn-cs"/>
                        </a:rPr>
                        <a:t>提供其創新應用方案，</a:t>
                      </a:r>
                      <a:endParaRPr lang="en-US" altLang="zh-TW"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kern="1200" dirty="0">
                          <a:solidFill>
                            <a:schemeClr val="tx1"/>
                          </a:solidFill>
                          <a:effectLst/>
                          <a:latin typeface="+mn-lt"/>
                          <a:ea typeface="+mn-ea"/>
                          <a:cs typeface="+mn-cs"/>
                        </a:rPr>
                        <a:t>協助</a:t>
                      </a:r>
                      <a:r>
                        <a:rPr lang="zh-TW" altLang="en-US" sz="1800" b="1" kern="1200" dirty="0">
                          <a:solidFill>
                            <a:schemeClr val="tx1"/>
                          </a:solidFill>
                          <a:latin typeface="+mn-lt"/>
                          <a:ea typeface="+mn-ea"/>
                          <a:cs typeface="+mn-cs"/>
                        </a:rPr>
                        <a:t>至少</a:t>
                      </a:r>
                      <a:r>
                        <a:rPr lang="en-US" altLang="zh-TW" sz="1800" b="1" kern="1200" dirty="0">
                          <a:solidFill>
                            <a:schemeClr val="tx1"/>
                          </a:solidFill>
                          <a:latin typeface="+mn-lt"/>
                          <a:ea typeface="+mn-ea"/>
                          <a:cs typeface="+mn-cs"/>
                        </a:rPr>
                        <a:t>10</a:t>
                      </a:r>
                      <a:r>
                        <a:rPr lang="zh-TW" altLang="en-US" sz="1800" b="1" kern="1200" dirty="0">
                          <a:solidFill>
                            <a:schemeClr val="tx1"/>
                          </a:solidFill>
                          <a:latin typeface="+mn-lt"/>
                          <a:ea typeface="+mn-ea"/>
                          <a:cs typeface="+mn-cs"/>
                        </a:rPr>
                        <a:t>家中小企業導入</a:t>
                      </a:r>
                      <a:r>
                        <a:rPr lang="zh-TW" altLang="en-US" sz="1800" b="0" i="0" kern="1200" dirty="0">
                          <a:solidFill>
                            <a:schemeClr val="tx1"/>
                          </a:solidFill>
                          <a:effectLst/>
                          <a:latin typeface="+mn-lt"/>
                          <a:ea typeface="+mn-ea"/>
                          <a:cs typeface="+mn-cs"/>
                        </a:rPr>
                        <a:t>創新方案。</a:t>
                      </a:r>
                      <a:endParaRPr lang="en-US" altLang="zh-TW" sz="1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rPr>
                        <a:t>*導入創新應用方案企業：符合中小企業認定標準之中小之企業。</a:t>
                      </a:r>
                      <a:br>
                        <a:rPr lang="zh-TW" altLang="en-US" sz="1400" kern="1200" dirty="0">
                          <a:solidFill>
                            <a:schemeClr val="bg1">
                              <a:lumMod val="50000"/>
                            </a:schemeClr>
                          </a:solidFill>
                          <a:latin typeface="+mn-lt"/>
                          <a:ea typeface="+mn-ea"/>
                          <a:cs typeface="+mn-cs"/>
                        </a:rPr>
                      </a:br>
                      <a:r>
                        <a:rPr lang="zh-TW" altLang="en-US" sz="1400" kern="1200" dirty="0">
                          <a:solidFill>
                            <a:schemeClr val="bg1">
                              <a:lumMod val="50000"/>
                            </a:schemeClr>
                          </a:solidFill>
                          <a:latin typeface="+mn-lt"/>
                          <a:ea typeface="+mn-ea"/>
                          <a:cs typeface="+mn-cs"/>
                        </a:rPr>
                        <a:t>*提供創新應用方案企業：符合中小企業認定標準且於</a:t>
                      </a:r>
                      <a:r>
                        <a:rPr lang="en-US" altLang="zh-TW" sz="1400" kern="1200" dirty="0">
                          <a:solidFill>
                            <a:schemeClr val="bg1">
                              <a:lumMod val="50000"/>
                            </a:schemeClr>
                          </a:solidFill>
                          <a:latin typeface="+mn-lt"/>
                          <a:ea typeface="+mn-ea"/>
                          <a:cs typeface="+mn-cs"/>
                        </a:rPr>
                        <a:t>106</a:t>
                      </a:r>
                      <a:r>
                        <a:rPr lang="zh-TW" altLang="en-US" sz="1400" kern="1200" dirty="0">
                          <a:solidFill>
                            <a:schemeClr val="bg1">
                              <a:lumMod val="50000"/>
                            </a:schemeClr>
                          </a:solidFill>
                          <a:latin typeface="+mn-lt"/>
                          <a:ea typeface="+mn-ea"/>
                          <a:cs typeface="+mn-cs"/>
                        </a:rPr>
                        <a:t>年</a:t>
                      </a:r>
                      <a:r>
                        <a:rPr lang="en-US" altLang="zh-TW" sz="1400" kern="1200" dirty="0">
                          <a:solidFill>
                            <a:schemeClr val="bg1">
                              <a:lumMod val="50000"/>
                            </a:schemeClr>
                          </a:solidFill>
                          <a:latin typeface="+mn-lt"/>
                          <a:ea typeface="+mn-ea"/>
                          <a:cs typeface="+mn-cs"/>
                        </a:rPr>
                        <a:t>2</a:t>
                      </a:r>
                      <a:r>
                        <a:rPr lang="zh-TW" altLang="en-US" sz="1400" kern="1200" dirty="0">
                          <a:solidFill>
                            <a:schemeClr val="bg1">
                              <a:lumMod val="50000"/>
                            </a:schemeClr>
                          </a:solidFill>
                          <a:latin typeface="+mn-lt"/>
                          <a:ea typeface="+mn-ea"/>
                          <a:cs typeface="+mn-cs"/>
                        </a:rPr>
                        <a:t>月</a:t>
                      </a:r>
                      <a:r>
                        <a:rPr lang="en-US" altLang="zh-TW" sz="1400" kern="1200" dirty="0">
                          <a:solidFill>
                            <a:schemeClr val="bg1">
                              <a:lumMod val="50000"/>
                            </a:schemeClr>
                          </a:solidFill>
                          <a:latin typeface="+mn-lt"/>
                          <a:ea typeface="+mn-ea"/>
                          <a:cs typeface="+mn-cs"/>
                        </a:rPr>
                        <a:t>1</a:t>
                      </a:r>
                      <a:r>
                        <a:rPr lang="zh-TW" altLang="en-US" sz="1400" kern="1200" dirty="0">
                          <a:solidFill>
                            <a:schemeClr val="bg1">
                              <a:lumMod val="50000"/>
                            </a:schemeClr>
                          </a:solidFill>
                          <a:latin typeface="+mn-lt"/>
                          <a:ea typeface="+mn-ea"/>
                          <a:cs typeface="+mn-cs"/>
                        </a:rPr>
                        <a:t>日以後成立之新創企業。</a:t>
                      </a:r>
                      <a:endParaRPr lang="en-US" altLang="zh-TW" sz="1400" kern="1200" dirty="0">
                        <a:solidFill>
                          <a:schemeClr val="bg1">
                            <a:lumMod val="50000"/>
                          </a:schemeClr>
                        </a:solidFill>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3038" marR="0" lvl="0" indent="-173038" algn="l" defTabSz="121917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zh-TW" altLang="en-US" sz="1500" kern="0" dirty="0">
                          <a:solidFill>
                            <a:srgbClr val="000000"/>
                          </a:solidFill>
                          <a:latin typeface="Arial"/>
                          <a:ea typeface="+mn-ea"/>
                          <a:cs typeface="Arial"/>
                        </a:rPr>
                        <a:t>依提案內容及產業需求提供專屬產業顧問輔導。</a:t>
                      </a:r>
                    </a:p>
                    <a:p>
                      <a:pPr marL="173038" marR="0" lvl="0" indent="-173038" algn="l" defTabSz="121917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zh-TW" altLang="en-US" sz="1500" kern="0" dirty="0">
                          <a:solidFill>
                            <a:srgbClr val="000000"/>
                          </a:solidFill>
                          <a:latin typeface="Arial"/>
                          <a:ea typeface="+mn-ea"/>
                          <a:cs typeface="Arial"/>
                        </a:rPr>
                        <a:t>提供合作過程中進行概念驗證、測試、開發新產品</a:t>
                      </a:r>
                      <a:r>
                        <a:rPr lang="en-US" altLang="zh-TW" sz="1500" kern="0" dirty="0">
                          <a:solidFill>
                            <a:srgbClr val="000000"/>
                          </a:solidFill>
                          <a:latin typeface="Arial"/>
                          <a:ea typeface="+mn-ea"/>
                          <a:cs typeface="Arial"/>
                        </a:rPr>
                        <a:t>/</a:t>
                      </a:r>
                      <a:r>
                        <a:rPr lang="zh-TW" altLang="en-US" sz="1500" kern="0" dirty="0">
                          <a:solidFill>
                            <a:srgbClr val="000000"/>
                          </a:solidFill>
                          <a:latin typeface="Arial"/>
                          <a:ea typeface="+mn-ea"/>
                          <a:cs typeface="Arial"/>
                        </a:rPr>
                        <a:t>服務或新創科技應用導入等服務。</a:t>
                      </a:r>
                    </a:p>
                    <a:p>
                      <a:pPr marL="173038" marR="0" lvl="0" indent="-173038" algn="l" defTabSz="121917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zh-TW" altLang="en-US" sz="1500" kern="0" dirty="0">
                          <a:solidFill>
                            <a:srgbClr val="000000"/>
                          </a:solidFill>
                          <a:latin typeface="Arial"/>
                          <a:ea typeface="+mn-ea"/>
                          <a:cs typeface="Arial"/>
                        </a:rPr>
                        <a:t>因應新創科技應用導入中小企業過程中所需之客製化輔導。​​​​​​​</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sz="1800" b="1" kern="1200" dirty="0">
                          <a:solidFill>
                            <a:srgbClr val="0070C0"/>
                          </a:solidFill>
                          <a:latin typeface="+mn-lt"/>
                          <a:ea typeface="+mn-ea"/>
                          <a:cs typeface="+mn-cs"/>
                        </a:rPr>
                        <a:t>傳統工業領域</a:t>
                      </a:r>
                      <a:r>
                        <a:rPr lang="zh-TW" altLang="en-US" sz="1200" dirty="0"/>
                        <a:t>：提升數據應用、供應鏈管 理或發展跨領域商業模式等能力，加強營運績效為核心</a:t>
                      </a:r>
                      <a:endParaRPr lang="en-US" altLang="zh-TW" sz="1200"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sz="1800" b="1" kern="1200" dirty="0">
                          <a:solidFill>
                            <a:srgbClr val="0070C0"/>
                          </a:solidFill>
                          <a:latin typeface="+mn-lt"/>
                          <a:ea typeface="+mn-ea"/>
                          <a:cs typeface="+mn-cs"/>
                        </a:rPr>
                        <a:t>健康照護領域</a:t>
                      </a:r>
                      <a:r>
                        <a:rPr lang="zh-TW" altLang="en-US" sz="1200" dirty="0"/>
                        <a:t>：發展醫療、照顧、運動及 健康休閒等新產品或新服務模式，提升全民健康福祉為核心。 </a:t>
                      </a:r>
                      <a:endParaRPr lang="en-US" altLang="zh-TW" sz="1200"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sz="1800" b="1" kern="1200" dirty="0">
                          <a:solidFill>
                            <a:srgbClr val="0070C0"/>
                          </a:solidFill>
                          <a:latin typeface="+mn-lt"/>
                          <a:ea typeface="+mn-ea"/>
                          <a:cs typeface="+mn-cs"/>
                        </a:rPr>
                        <a:t>綠色永續領域</a:t>
                      </a:r>
                      <a:r>
                        <a:rPr lang="zh-TW" altLang="en-US" sz="1200" dirty="0"/>
                        <a:t>：朝淨零轉型、綠色供應鏈 及環境永續發展等，強化企業落實永續經營為核心。</a:t>
                      </a:r>
                      <a:endParaRPr lang="zh-TW" altLang="en-US" sz="1200" b="1" kern="0" dirty="0">
                        <a:solidFill>
                          <a:schemeClr val="bg1">
                            <a:lumMod val="50000"/>
                          </a:schemeClr>
                        </a:solidFill>
                        <a:latin typeface="+mn-lt"/>
                        <a:cs typeface="Arial"/>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1601828">
                <a:tc>
                  <a:txBody>
                    <a:bodyPr/>
                    <a:lstStyle/>
                    <a:p>
                      <a:pPr algn="ctr"/>
                      <a:endParaRPr lang="en-US" sz="1600"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defTabSz="1219170">
                        <a:buClr>
                          <a:srgbClr val="000000"/>
                        </a:buClr>
                        <a:buSzPts val="1400"/>
                        <a:buFont typeface="Arial"/>
                        <a:buNone/>
                      </a:pPr>
                      <a:endParaRPr lang="en-US" altLang="zh-TW" sz="1200" kern="0" dirty="0">
                        <a:solidFill>
                          <a:schemeClr val="bg1">
                            <a:lumMod val="50000"/>
                          </a:schemeClr>
                        </a:solidFill>
                        <a:latin typeface="+mn-lt"/>
                        <a:ea typeface="Arial"/>
                        <a:cs typeface="Arial"/>
                        <a:sym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nvGraphicFramePr>
        <p:xfrm>
          <a:off x="10439400" y="323818"/>
          <a:ext cx="1719944" cy="2978396"/>
        </p:xfrm>
        <a:graphic>
          <a:graphicData uri="http://schemas.openxmlformats.org/drawingml/2006/table">
            <a:tbl>
              <a:tblPr firstRow="1" bandRow="1">
                <a:tableStyleId>{5940675A-B579-460E-94D1-54222C63F5DA}</a:tableStyleId>
              </a:tblPr>
              <a:tblGrid>
                <a:gridCol w="1719944">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050" kern="1200" dirty="0">
                          <a:solidFill>
                            <a:schemeClr val="tx1"/>
                          </a:solidFill>
                          <a:latin typeface="+mn-lt"/>
                          <a:ea typeface="+mn-ea"/>
                          <a:cs typeface="+mn-cs"/>
                        </a:rPr>
                        <a:t>2025/2/25 ~</a:t>
                      </a:r>
                      <a:r>
                        <a:rPr lang="en-US" altLang="zh-TW" sz="1050" b="1" kern="1200" dirty="0">
                          <a:solidFill>
                            <a:srgbClr val="FF0000"/>
                          </a:solidFill>
                          <a:latin typeface="+mn-lt"/>
                          <a:ea typeface="+mn-ea"/>
                          <a:cs typeface="+mn-cs"/>
                        </a:rPr>
                        <a:t> 3/31</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50" dirty="0">
                          <a:solidFill>
                            <a:schemeClr val="tx1"/>
                          </a:solidFill>
                        </a:rPr>
                        <a:t>即日起</a:t>
                      </a:r>
                      <a:endParaRPr lang="en-US" altLang="zh-TW" sz="105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經濟部</a:t>
                      </a:r>
                      <a:endParaRPr lang="en-US" altLang="zh-TW" sz="1050"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中小及新創企業署</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2753">
                <a:tc>
                  <a:txBody>
                    <a:bodyPr/>
                    <a:lstStyle/>
                    <a:p>
                      <a:pPr algn="ctr" defTabSz="1219170">
                        <a:buClr>
                          <a:srgbClr val="000000"/>
                        </a:buClr>
                      </a:pPr>
                      <a:endParaRPr lang="en-US" altLang="zh-TW" sz="1050" kern="1200" dirty="0">
                        <a:solidFill>
                          <a:srgbClr val="0070C0"/>
                        </a:solidFill>
                        <a:latin typeface="+mn-lt"/>
                        <a:ea typeface="+mn-ea"/>
                        <a:cs typeface="+mn-cs"/>
                        <a:sym typeface="Arial"/>
                        <a:hlinkClick r:id="rId3"/>
                      </a:endParaRPr>
                    </a:p>
                    <a:p>
                      <a:pPr algn="ctr" defTabSz="1219170">
                        <a:buClr>
                          <a:srgbClr val="000000"/>
                        </a:buClr>
                      </a:pPr>
                      <a:r>
                        <a:rPr lang="zh-TW" altLang="en-US" sz="1050" kern="1200" dirty="0">
                          <a:solidFill>
                            <a:srgbClr val="0070C0"/>
                          </a:solidFill>
                          <a:latin typeface="+mn-lt"/>
                          <a:ea typeface="+mn-ea"/>
                          <a:cs typeface="+mn-cs"/>
                          <a:sym typeface="Arial"/>
                          <a:hlinkClick r:id="rId3"/>
                        </a:rPr>
                        <a:t>申請須知</a:t>
                      </a:r>
                      <a:endParaRPr lang="en-US" altLang="zh-TW" sz="1050" kern="1200" dirty="0">
                        <a:solidFill>
                          <a:srgbClr val="0070C0"/>
                        </a:solidFill>
                        <a:latin typeface="+mn-lt"/>
                        <a:ea typeface="+mn-ea"/>
                        <a:cs typeface="+mn-cs"/>
                        <a:sym typeface="Arial"/>
                      </a:endParaRPr>
                    </a:p>
                    <a:p>
                      <a:pPr algn="ctr" defTabSz="1219170">
                        <a:buClr>
                          <a:srgbClr val="000000"/>
                        </a:buClr>
                      </a:pPr>
                      <a:r>
                        <a:rPr lang="zh-TW" altLang="en-US" sz="1050" kern="1200" dirty="0">
                          <a:solidFill>
                            <a:srgbClr val="0070C0"/>
                          </a:solidFill>
                          <a:latin typeface="+mn-lt"/>
                          <a:ea typeface="+mn-ea"/>
                          <a:cs typeface="+mn-cs"/>
                          <a:sym typeface="Arial"/>
                          <a:hlinkClick r:id="rId4"/>
                        </a:rPr>
                        <a:t>提案簡報格式</a:t>
                      </a:r>
                      <a:endParaRPr lang="zh-TW" altLang="en-US" sz="1050" kern="1200" dirty="0">
                        <a:solidFill>
                          <a:srgbClr val="0070C0"/>
                        </a:solidFill>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zh-TW" altLang="en-US" dirty="0"/>
              <a:t>新創賦能</a:t>
            </a:r>
            <a:r>
              <a:rPr lang="zh-TW" altLang="en-US" sz="2000" dirty="0"/>
              <a:t>中小企業升級轉型輔導計畫</a:t>
            </a:r>
            <a:endParaRPr 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輔導對象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輔導資源</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輔導重點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TextBox 13">
            <a:hlinkClick r:id="rId5" action="ppaction://hlinksldjump"/>
            <a:extLst>
              <a:ext uri="{FF2B5EF4-FFF2-40B4-BE49-F238E27FC236}">
                <a16:creationId xmlns:a16="http://schemas.microsoft.com/office/drawing/2014/main" id="{0A2DA940-CFA6-4ED4-9F3B-0319F411CE05}"/>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 name="TextBox 4">
            <a:hlinkClick r:id="rId6" action="ppaction://hlinksldjump"/>
            <a:extLst>
              <a:ext uri="{FF2B5EF4-FFF2-40B4-BE49-F238E27FC236}">
                <a16:creationId xmlns:a16="http://schemas.microsoft.com/office/drawing/2014/main" id="{F614A89D-4D0A-D0B2-6748-67A1FD05F223}"/>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7" action="ppaction://hlinksldjump"/>
            <a:extLst>
              <a:ext uri="{FF2B5EF4-FFF2-40B4-BE49-F238E27FC236}">
                <a16:creationId xmlns:a16="http://schemas.microsoft.com/office/drawing/2014/main" id="{464DBBB1-2CDB-0DCC-A84D-634961C8B1C8}"/>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創新研發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3343453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7F20A6E-FCA0-F7A8-DBD4-3F047002FA10}"/>
            </a:ext>
          </a:extLst>
        </p:cNvPr>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DB9A7DEC-CE9E-B35C-DCC9-926047ADF4FE}"/>
              </a:ext>
            </a:extLst>
          </p:cNvPr>
          <p:cNvGraphicFramePr>
            <a:graphicFrameLocks noGrp="1"/>
          </p:cNvGraphicFramePr>
          <p:nvPr/>
        </p:nvGraphicFramePr>
        <p:xfrm>
          <a:off x="609599" y="1447132"/>
          <a:ext cx="10000734" cy="5221558"/>
        </p:xfrm>
        <a:graphic>
          <a:graphicData uri="http://schemas.openxmlformats.org/drawingml/2006/table">
            <a:tbl>
              <a:tblPr firstRow="1" bandRow="1">
                <a:tableStyleId>{5940675A-B579-460E-94D1-54222C63F5DA}</a:tableStyleId>
              </a:tblPr>
              <a:tblGrid>
                <a:gridCol w="1972734">
                  <a:extLst>
                    <a:ext uri="{9D8B030D-6E8A-4147-A177-3AD203B41FA5}">
                      <a16:colId xmlns:a16="http://schemas.microsoft.com/office/drawing/2014/main" val="270881897"/>
                    </a:ext>
                  </a:extLst>
                </a:gridCol>
                <a:gridCol w="8028000">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rgbClr val="0070C0"/>
                          </a:solidFill>
                          <a:latin typeface="+mn-lt"/>
                          <a:ea typeface="+mn-ea"/>
                          <a:cs typeface="+mn-cs"/>
                          <a:sym typeface="Arial"/>
                        </a:rPr>
                        <a:t>製造業</a:t>
                      </a:r>
                      <a:r>
                        <a:rPr lang="en-US" altLang="zh-TW" sz="1800" b="0" kern="1200" dirty="0">
                          <a:solidFill>
                            <a:srgbClr val="0070C0"/>
                          </a:solidFill>
                          <a:latin typeface="+mn-lt"/>
                          <a:ea typeface="+mn-ea"/>
                          <a:cs typeface="+mn-cs"/>
                          <a:sym typeface="Arial"/>
                        </a:rPr>
                        <a:t>(</a:t>
                      </a:r>
                      <a:r>
                        <a:rPr lang="zh-TW" altLang="en-US" sz="1800" b="0" kern="1200" dirty="0">
                          <a:solidFill>
                            <a:srgbClr val="0070C0"/>
                          </a:solidFill>
                          <a:latin typeface="+mn-lt"/>
                          <a:ea typeface="+mn-ea"/>
                          <a:cs typeface="+mn-cs"/>
                          <a:sym typeface="Arial"/>
                        </a:rPr>
                        <a:t>有工廠登記</a:t>
                      </a:r>
                      <a:r>
                        <a:rPr lang="en-US" altLang="zh-TW" sz="1800" b="0" kern="1200" dirty="0">
                          <a:solidFill>
                            <a:srgbClr val="0070C0"/>
                          </a:solidFill>
                          <a:latin typeface="+mn-lt"/>
                          <a:ea typeface="+mn-ea"/>
                          <a:cs typeface="+mn-cs"/>
                          <a:sym typeface="Arial"/>
                        </a:rPr>
                        <a:t>)</a:t>
                      </a:r>
                      <a:r>
                        <a:rPr lang="zh-TW" altLang="en-US" sz="1600" kern="0" dirty="0">
                          <a:solidFill>
                            <a:srgbClr val="000000"/>
                          </a:solidFill>
                          <a:latin typeface="Arial"/>
                          <a:ea typeface="Arial"/>
                          <a:cs typeface="Arial"/>
                          <a:sym typeface="Arial"/>
                        </a:rPr>
                        <a:t>，且自</a:t>
                      </a:r>
                      <a:r>
                        <a:rPr lang="en-US" altLang="zh-TW" sz="1600" kern="0" dirty="0">
                          <a:solidFill>
                            <a:srgbClr val="000000"/>
                          </a:solidFill>
                          <a:latin typeface="Arial"/>
                          <a:ea typeface="Arial"/>
                          <a:cs typeface="Arial"/>
                          <a:sym typeface="Arial"/>
                        </a:rPr>
                        <a:t>111</a:t>
                      </a:r>
                      <a:r>
                        <a:rPr lang="zh-TW" altLang="en-US" sz="1600" kern="0" dirty="0">
                          <a:solidFill>
                            <a:srgbClr val="000000"/>
                          </a:solidFill>
                          <a:latin typeface="Arial"/>
                          <a:ea typeface="Arial"/>
                          <a:cs typeface="Arial"/>
                          <a:sym typeface="Arial"/>
                        </a:rPr>
                        <a:t>年</a:t>
                      </a:r>
                      <a:r>
                        <a:rPr lang="en-US" altLang="zh-TW" sz="1600" kern="0" dirty="0">
                          <a:solidFill>
                            <a:srgbClr val="000000"/>
                          </a:solidFill>
                          <a:latin typeface="Arial"/>
                          <a:ea typeface="Arial"/>
                          <a:cs typeface="Arial"/>
                          <a:sym typeface="Arial"/>
                        </a:rPr>
                        <a:t>1</a:t>
                      </a:r>
                      <a:r>
                        <a:rPr lang="zh-TW" altLang="en-US" sz="1600" kern="0" dirty="0">
                          <a:solidFill>
                            <a:srgbClr val="000000"/>
                          </a:solidFill>
                          <a:latin typeface="Arial"/>
                          <a:ea typeface="Arial"/>
                          <a:cs typeface="Arial"/>
                          <a:sym typeface="Arial"/>
                        </a:rPr>
                        <a:t>月起自行所研發製造產品</a:t>
                      </a:r>
                      <a:r>
                        <a:rPr lang="zh-TW" altLang="en-US" sz="1600" b="1" kern="1200" dirty="0">
                          <a:solidFill>
                            <a:srgbClr val="0070C0"/>
                          </a:solidFill>
                          <a:latin typeface="+mn-lt"/>
                          <a:ea typeface="+mn-ea"/>
                          <a:cs typeface="+mn-cs"/>
                          <a:sym typeface="Arial"/>
                        </a:rPr>
                        <a:t>具有出口實績者</a:t>
                      </a:r>
                      <a:endParaRPr lang="en-US" altLang="zh-TW" sz="1600" b="1" kern="1200" dirty="0">
                        <a:solidFill>
                          <a:srgbClr val="0070C0"/>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sym typeface="Arial"/>
                        </a:rPr>
                        <a:t>非銀行拒絕往來戶、淨值為正、非分公司，申請企業及委外廠商皆不得為陸資</a:t>
                      </a:r>
                      <a:endParaRPr lang="en-US" altLang="zh-TW" sz="1400" kern="1200" dirty="0">
                        <a:solidFill>
                          <a:schemeClr val="bg1">
                            <a:lumMod val="50000"/>
                          </a:schemeClr>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sym typeface="Arial"/>
                        </a:rPr>
                        <a:t>申請內容如曾獲其他政府計畫補助者，不得申請</a:t>
                      </a:r>
                      <a:endParaRPr lang="en-US" altLang="zh-TW" sz="1400" kern="1200" dirty="0">
                        <a:solidFill>
                          <a:schemeClr val="bg1">
                            <a:lumMod val="50000"/>
                          </a:schemeClr>
                        </a:solidFill>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最高補助</a:t>
                      </a:r>
                      <a:r>
                        <a:rPr lang="en-US" altLang="zh-TW" dirty="0"/>
                        <a:t>50%</a:t>
                      </a:r>
                      <a:r>
                        <a:rPr lang="zh-TW" altLang="en-US" dirty="0"/>
                        <a:t>，上限</a:t>
                      </a:r>
                      <a:r>
                        <a:rPr lang="en-US" altLang="zh-TW" dirty="0"/>
                        <a:t>NT$500</a:t>
                      </a:r>
                      <a:r>
                        <a:rPr lang="zh-TW" altLang="en-US" dirty="0"/>
                        <a:t>萬</a:t>
                      </a:r>
                      <a:endParaRPr lang="en-US" altLang="zh-TW"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000000"/>
                          </a:solidFill>
                          <a:effectLst/>
                          <a:uLnTx/>
                          <a:uFillTx/>
                          <a:latin typeface="+mn-lt"/>
                          <a:ea typeface="+mn-ea"/>
                          <a:cs typeface="+mn-cs"/>
                          <a:sym typeface="Arial"/>
                        </a:rPr>
                        <a:t>優先支持</a:t>
                      </a:r>
                      <a:r>
                        <a:rPr kumimoji="0" lang="zh-TW" altLang="en-US" sz="1600" b="0" i="0" u="none" strike="noStrike" kern="1200" cap="none" spc="0" normalizeH="0" baseline="0" noProof="0" dirty="0">
                          <a:ln>
                            <a:noFill/>
                          </a:ln>
                          <a:solidFill>
                            <a:srgbClr val="000000"/>
                          </a:solidFill>
                          <a:effectLst/>
                          <a:uLnTx/>
                          <a:uFillTx/>
                          <a:latin typeface="+mn-lt"/>
                          <a:ea typeface="+mn-ea"/>
                          <a:cs typeface="+mn-cs"/>
                          <a:sym typeface="Arial"/>
                        </a:rPr>
                        <a:t>：屬 </a:t>
                      </a:r>
                      <a:r>
                        <a:rPr kumimoji="0" lang="en-US" altLang="zh-TW" sz="1600" b="0" i="0" u="none" strike="noStrike" kern="1200" cap="none" spc="0" normalizeH="0" baseline="0" noProof="0" dirty="0">
                          <a:ln>
                            <a:noFill/>
                          </a:ln>
                          <a:solidFill>
                            <a:srgbClr val="000000"/>
                          </a:solidFill>
                          <a:effectLst/>
                          <a:uLnTx/>
                          <a:uFillTx/>
                          <a:latin typeface="+mn-lt"/>
                          <a:ea typeface="+mn-ea"/>
                          <a:cs typeface="+mn-cs"/>
                          <a:sym typeface="Arial"/>
                        </a:rPr>
                        <a:t>ECFA </a:t>
                      </a:r>
                      <a:r>
                        <a:rPr kumimoji="0" lang="zh-TW" altLang="en-US" sz="1600" b="0" i="0" u="none" strike="noStrike" kern="1200" cap="none" spc="0" normalizeH="0" baseline="0" noProof="0" dirty="0">
                          <a:ln>
                            <a:noFill/>
                          </a:ln>
                          <a:solidFill>
                            <a:srgbClr val="000000"/>
                          </a:solidFill>
                          <a:effectLst/>
                          <a:uLnTx/>
                          <a:uFillTx/>
                          <a:latin typeface="+mn-lt"/>
                          <a:ea typeface="+mn-ea"/>
                          <a:cs typeface="+mn-cs"/>
                          <a:sym typeface="Arial"/>
                        </a:rPr>
                        <a:t>早收清單且近</a:t>
                      </a:r>
                      <a:r>
                        <a:rPr kumimoji="0" lang="en-US" altLang="zh-TW" sz="1600" b="0" i="0" u="none" strike="noStrike" kern="1200" cap="none" spc="0" normalizeH="0" baseline="0" noProof="0" dirty="0">
                          <a:ln>
                            <a:noFill/>
                          </a:ln>
                          <a:solidFill>
                            <a:srgbClr val="000000"/>
                          </a:solidFill>
                          <a:effectLst/>
                          <a:uLnTx/>
                          <a:uFillTx/>
                          <a:latin typeface="+mn-lt"/>
                          <a:ea typeface="+mn-ea"/>
                          <a:cs typeface="+mn-cs"/>
                          <a:sym typeface="Arial"/>
                        </a:rPr>
                        <a:t>3</a:t>
                      </a:r>
                      <a:r>
                        <a:rPr kumimoji="0" lang="zh-TW" altLang="en-US" sz="1600" b="0" i="0" u="none" strike="noStrike" kern="1200" cap="none" spc="0" normalizeH="0" baseline="0" noProof="0" dirty="0">
                          <a:ln>
                            <a:noFill/>
                          </a:ln>
                          <a:solidFill>
                            <a:srgbClr val="000000"/>
                          </a:solidFill>
                          <a:effectLst/>
                          <a:uLnTx/>
                          <a:uFillTx/>
                          <a:latin typeface="+mn-lt"/>
                          <a:ea typeface="+mn-ea"/>
                          <a:cs typeface="+mn-cs"/>
                          <a:sym typeface="Arial"/>
                        </a:rPr>
                        <a:t>年有出口中國大陸實績，</a:t>
                      </a:r>
                      <a:br>
                        <a:rPr kumimoji="0" lang="en-US" altLang="zh-TW" sz="1600" b="0" i="0" u="none" strike="noStrike" kern="1200" cap="none" spc="0" normalizeH="0" baseline="0" noProof="0" dirty="0">
                          <a:ln>
                            <a:noFill/>
                          </a:ln>
                          <a:solidFill>
                            <a:srgbClr val="000000"/>
                          </a:solidFill>
                          <a:effectLst/>
                          <a:uLnTx/>
                          <a:uFillTx/>
                          <a:latin typeface="+mn-lt"/>
                          <a:ea typeface="+mn-ea"/>
                          <a:cs typeface="+mn-cs"/>
                          <a:sym typeface="Arial"/>
                        </a:rPr>
                      </a:br>
                      <a:r>
                        <a:rPr kumimoji="0" lang="zh-TW" altLang="en-US" sz="1600" b="0" i="0" u="none" strike="noStrike" kern="1200" cap="none" spc="0" normalizeH="0" baseline="0" noProof="0" dirty="0">
                          <a:ln>
                            <a:noFill/>
                          </a:ln>
                          <a:solidFill>
                            <a:srgbClr val="000000"/>
                          </a:solidFill>
                          <a:effectLst/>
                          <a:uLnTx/>
                          <a:uFillTx/>
                          <a:latin typeface="+mn-lt"/>
                          <a:ea typeface="+mn-ea"/>
                          <a:cs typeface="+mn-cs"/>
                          <a:sym typeface="Arial"/>
                        </a:rPr>
                        <a:t>                   </a:t>
                      </a:r>
                      <a:r>
                        <a:rPr kumimoji="0" lang="zh-TW" altLang="en-US" sz="1600" b="1" i="0" u="none" strike="noStrike" kern="1200" cap="none" spc="0" normalizeH="0" baseline="0" noProof="0" dirty="0">
                          <a:ln>
                            <a:noFill/>
                          </a:ln>
                          <a:solidFill>
                            <a:srgbClr val="2074D5"/>
                          </a:solidFill>
                          <a:effectLst/>
                          <a:uLnTx/>
                          <a:uFillTx/>
                          <a:latin typeface="+mn-lt"/>
                          <a:ea typeface="+mn-ea"/>
                          <a:cs typeface="+mn-cs"/>
                          <a:sym typeface="Arial"/>
                        </a:rPr>
                        <a:t>或遭其他國家加徵關稅且近</a:t>
                      </a:r>
                      <a:r>
                        <a:rPr kumimoji="0" lang="en-US" altLang="zh-TW" sz="1600" b="1" i="0" u="none" strike="noStrike" kern="1200" cap="none" spc="0" normalizeH="0" baseline="0" noProof="0" dirty="0">
                          <a:ln>
                            <a:noFill/>
                          </a:ln>
                          <a:solidFill>
                            <a:srgbClr val="2074D5"/>
                          </a:solidFill>
                          <a:effectLst/>
                          <a:uLnTx/>
                          <a:uFillTx/>
                          <a:latin typeface="+mn-lt"/>
                          <a:ea typeface="+mn-ea"/>
                          <a:cs typeface="+mn-cs"/>
                          <a:sym typeface="Arial"/>
                        </a:rPr>
                        <a:t>3</a:t>
                      </a:r>
                      <a:r>
                        <a:rPr kumimoji="0" lang="zh-TW" altLang="en-US" sz="1600" b="1" i="0" u="none" strike="noStrike" kern="1200" cap="none" spc="0" normalizeH="0" baseline="0" noProof="0" dirty="0">
                          <a:ln>
                            <a:noFill/>
                          </a:ln>
                          <a:solidFill>
                            <a:srgbClr val="2074D5"/>
                          </a:solidFill>
                          <a:effectLst/>
                          <a:uLnTx/>
                          <a:uFillTx/>
                          <a:latin typeface="+mn-lt"/>
                          <a:ea typeface="+mn-ea"/>
                          <a:cs typeface="+mn-cs"/>
                          <a:sym typeface="Arial"/>
                        </a:rPr>
                        <a:t>年有該國出口實績者</a:t>
                      </a:r>
                      <a:r>
                        <a:rPr kumimoji="0" lang="en-US" altLang="zh-TW" sz="1600" b="0" i="0" u="none" strike="noStrike" kern="1200" cap="none" spc="0" normalizeH="0" baseline="0" noProof="0" dirty="0">
                          <a:ln>
                            <a:noFill/>
                          </a:ln>
                          <a:solidFill>
                            <a:srgbClr val="000000"/>
                          </a:solidFill>
                          <a:effectLst/>
                          <a:uLnTx/>
                          <a:uFillTx/>
                          <a:latin typeface="+mn-lt"/>
                          <a:ea typeface="+mn-ea"/>
                          <a:cs typeface="+mn-cs"/>
                          <a:sym typeface="Arial"/>
                        </a:rPr>
                        <a:t>(</a:t>
                      </a:r>
                      <a:r>
                        <a:rPr kumimoji="0" lang="zh-TW" altLang="en-US" sz="1600" b="0" i="0" u="none" strike="noStrike" kern="1200" cap="none" spc="0" normalizeH="0" baseline="0" noProof="0" dirty="0">
                          <a:ln>
                            <a:noFill/>
                          </a:ln>
                          <a:solidFill>
                            <a:srgbClr val="000000"/>
                          </a:solidFill>
                          <a:effectLst/>
                          <a:uLnTx/>
                          <a:uFillTx/>
                          <a:latin typeface="+mn-lt"/>
                          <a:ea typeface="+mn-ea"/>
                          <a:cs typeface="+mn-cs"/>
                          <a:sym typeface="Arial"/>
                        </a:rPr>
                        <a:t>須檢附出口證明文件</a:t>
                      </a:r>
                      <a:r>
                        <a:rPr kumimoji="0" lang="en-US" altLang="zh-TW" sz="1600" b="0" i="0" u="none" strike="noStrike" kern="1200" cap="none" spc="0" normalizeH="0" baseline="0" noProof="0" dirty="0">
                          <a:ln>
                            <a:noFill/>
                          </a:ln>
                          <a:solidFill>
                            <a:srgbClr val="000000"/>
                          </a:solidFill>
                          <a:effectLst/>
                          <a:uLnTx/>
                          <a:uFillTx/>
                          <a:latin typeface="+mn-lt"/>
                          <a:ea typeface="+mn-ea"/>
                          <a:cs typeface="+mn-cs"/>
                          <a:sym typeface="Arial"/>
                        </a:rPr>
                        <a:t>)</a:t>
                      </a:r>
                      <a:r>
                        <a:rPr kumimoji="0" lang="zh-TW" altLang="en-US" sz="1600" b="0" i="0" u="none" strike="noStrike" kern="1200" cap="none" spc="0" normalizeH="0" baseline="0" noProof="0" dirty="0">
                          <a:ln>
                            <a:noFill/>
                          </a:ln>
                          <a:solidFill>
                            <a:srgbClr val="000000"/>
                          </a:solidFill>
                          <a:effectLst/>
                          <a:uLnTx/>
                          <a:uFillTx/>
                          <a:latin typeface="+mn-lt"/>
                          <a:ea typeface="+mn-ea"/>
                          <a:cs typeface="+mn-cs"/>
                          <a:sym typeface="Arial"/>
                        </a:rPr>
                        <a:t>；</a:t>
                      </a:r>
                      <a:br>
                        <a:rPr kumimoji="0" lang="en-US" altLang="zh-TW" sz="1600" b="0" i="0" u="none" strike="noStrike" kern="1200" cap="none" spc="0" normalizeH="0" baseline="0" noProof="0" dirty="0">
                          <a:ln>
                            <a:noFill/>
                          </a:ln>
                          <a:solidFill>
                            <a:srgbClr val="000000"/>
                          </a:solidFill>
                          <a:effectLst/>
                          <a:uLnTx/>
                          <a:uFillTx/>
                          <a:latin typeface="+mn-lt"/>
                          <a:ea typeface="+mn-ea"/>
                          <a:cs typeface="+mn-cs"/>
                          <a:sym typeface="Arial"/>
                        </a:rPr>
                      </a:br>
                      <a:r>
                        <a:rPr kumimoji="0" lang="zh-TW" altLang="en-US" sz="1600" b="0" i="0" u="none" strike="noStrike" kern="1200" cap="none" spc="0" normalizeH="0" baseline="0" noProof="0" dirty="0">
                          <a:ln>
                            <a:noFill/>
                          </a:ln>
                          <a:solidFill>
                            <a:srgbClr val="000000"/>
                          </a:solidFill>
                          <a:effectLst/>
                          <a:uLnTx/>
                          <a:uFillTx/>
                          <a:latin typeface="+mn-lt"/>
                          <a:ea typeface="+mn-ea"/>
                          <a:cs typeface="+mn-cs"/>
                          <a:sym typeface="Arial"/>
                        </a:rPr>
                        <a:t>                   購置全新國產設備；</a:t>
                      </a:r>
                      <a:br>
                        <a:rPr kumimoji="0" lang="en-US" altLang="zh-TW" sz="1600" b="0" i="0" u="none" strike="noStrike" kern="1200" cap="none" spc="0" normalizeH="0" baseline="0" noProof="0" dirty="0">
                          <a:ln>
                            <a:noFill/>
                          </a:ln>
                          <a:solidFill>
                            <a:srgbClr val="000000"/>
                          </a:solidFill>
                          <a:effectLst/>
                          <a:uLnTx/>
                          <a:uFillTx/>
                          <a:latin typeface="+mn-lt"/>
                          <a:ea typeface="+mn-ea"/>
                          <a:cs typeface="+mn-cs"/>
                          <a:sym typeface="Arial"/>
                        </a:rPr>
                      </a:br>
                      <a:r>
                        <a:rPr kumimoji="0" lang="zh-TW" altLang="en-US" sz="1600" b="0" i="0" u="none" strike="noStrike" kern="1200" cap="none" spc="0" normalizeH="0" baseline="0" noProof="0" dirty="0">
                          <a:ln>
                            <a:noFill/>
                          </a:ln>
                          <a:solidFill>
                            <a:srgbClr val="000000"/>
                          </a:solidFill>
                          <a:effectLst/>
                          <a:uLnTx/>
                          <a:uFillTx/>
                          <a:latin typeface="+mn-lt"/>
                          <a:ea typeface="+mn-ea"/>
                          <a:cs typeface="+mn-cs"/>
                          <a:sym typeface="Arial"/>
                        </a:rPr>
                        <a:t>                   與臺灣資服業者合作</a:t>
                      </a:r>
                      <a:r>
                        <a:rPr kumimoji="0" lang="zh-TW" altLang="en-US" sz="1600" b="1" i="0" u="none" strike="noStrike" kern="1200" cap="none" spc="0" normalizeH="0" baseline="0" noProof="0" dirty="0">
                          <a:ln>
                            <a:noFill/>
                          </a:ln>
                          <a:solidFill>
                            <a:srgbClr val="FF0000"/>
                          </a:solidFill>
                          <a:effectLst/>
                          <a:uLnTx/>
                          <a:uFillTx/>
                          <a:latin typeface="+mn-lt"/>
                          <a:ea typeface="+mn-ea"/>
                          <a:cs typeface="+mn-cs"/>
                          <a:sym typeface="Arial"/>
                        </a:rPr>
                        <a:t>運用 </a:t>
                      </a:r>
                      <a:r>
                        <a:rPr kumimoji="0" lang="en-US" altLang="zh-TW" sz="1600" b="1" i="0" u="none" strike="noStrike" kern="1200" cap="none" spc="0" normalizeH="0" baseline="0" noProof="0" dirty="0">
                          <a:ln>
                            <a:noFill/>
                          </a:ln>
                          <a:solidFill>
                            <a:srgbClr val="FF0000"/>
                          </a:solidFill>
                          <a:effectLst/>
                          <a:uLnTx/>
                          <a:uFillTx/>
                          <a:latin typeface="+mn-lt"/>
                          <a:ea typeface="+mn-ea"/>
                          <a:cs typeface="+mn-cs"/>
                          <a:sym typeface="Arial"/>
                        </a:rPr>
                        <a:t>AI </a:t>
                      </a:r>
                      <a:r>
                        <a:rPr kumimoji="0" lang="zh-TW" altLang="en-US" sz="1600" b="1" i="0" u="none" strike="noStrike" kern="1200" cap="none" spc="0" normalizeH="0" baseline="0" noProof="0" dirty="0">
                          <a:ln>
                            <a:noFill/>
                          </a:ln>
                          <a:solidFill>
                            <a:srgbClr val="FF0000"/>
                          </a:solidFill>
                          <a:effectLst/>
                          <a:uLnTx/>
                          <a:uFillTx/>
                          <a:latin typeface="+mn-lt"/>
                          <a:ea typeface="+mn-ea"/>
                          <a:cs typeface="+mn-cs"/>
                          <a:sym typeface="Arial"/>
                        </a:rPr>
                        <a:t>技術發展智慧化解決方案</a:t>
                      </a:r>
                      <a:r>
                        <a:rPr kumimoji="0" lang="zh-TW" altLang="en-US" sz="1600" b="0" i="0" u="none" strike="noStrike" kern="1200" cap="none" spc="0" normalizeH="0" baseline="0" noProof="0" dirty="0">
                          <a:ln>
                            <a:noFill/>
                          </a:ln>
                          <a:solidFill>
                            <a:srgbClr val="000000"/>
                          </a:solidFill>
                          <a:effectLst/>
                          <a:uLnTx/>
                          <a:uFillTx/>
                          <a:latin typeface="+mn-lt"/>
                          <a:ea typeface="+mn-ea"/>
                          <a:cs typeface="+mn-cs"/>
                          <a:sym typeface="Arial"/>
                        </a:rPr>
                        <a:t>者</a:t>
                      </a:r>
                      <a:endParaRPr kumimoji="0" lang="zh-TW" altLang="en-US" sz="1800" b="0" i="0" u="none" strike="noStrike" kern="1200" cap="none" spc="0" normalizeH="0" baseline="0" noProof="0" dirty="0">
                        <a:ln>
                          <a:noFill/>
                        </a:ln>
                        <a:solidFill>
                          <a:srgbClr val="000000"/>
                        </a:solidFill>
                        <a:effectLst/>
                        <a:uLnTx/>
                        <a:uFillTx/>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1601828">
                <a:tc>
                  <a:txBody>
                    <a:bodyPr/>
                    <a:lstStyle/>
                    <a:p>
                      <a:pPr algn="ctr"/>
                      <a:endParaRPr lang="en-US" sz="1600"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altLang="zh-TW" sz="1050" b="1" kern="1200" dirty="0">
                        <a:solidFill>
                          <a:schemeClr val="tx1"/>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zh-TW" altLang="en-US" sz="1400" kern="1200" dirty="0">
                          <a:solidFill>
                            <a:schemeClr val="tx1"/>
                          </a:solidFill>
                          <a:latin typeface="+mn-lt"/>
                          <a:ea typeface="+mn-ea"/>
                          <a:cs typeface="+mn-cs"/>
                          <a:sym typeface="Arial"/>
                        </a:rPr>
                        <a:t>所開發之新產品應超越同業一般技術水準，且與現行紅海市場技術門檻有所區隔，</a:t>
                      </a:r>
                      <a:br>
                        <a:rPr lang="en-US" altLang="zh-TW" sz="1400" kern="1200" dirty="0">
                          <a:solidFill>
                            <a:schemeClr val="tx1"/>
                          </a:solidFill>
                          <a:latin typeface="+mn-lt"/>
                          <a:ea typeface="+mn-ea"/>
                          <a:cs typeface="+mn-cs"/>
                          <a:sym typeface="Arial"/>
                        </a:rPr>
                      </a:br>
                      <a:r>
                        <a:rPr lang="zh-TW" altLang="en-US" sz="1400" kern="1200" dirty="0">
                          <a:solidFill>
                            <a:schemeClr val="tx1"/>
                          </a:solidFill>
                          <a:latin typeface="+mn-lt"/>
                          <a:ea typeface="+mn-ea"/>
                          <a:cs typeface="+mn-cs"/>
                          <a:sym typeface="Arial"/>
                        </a:rPr>
                        <a:t>對目標新市場有清晰的目標客群與需求分析</a:t>
                      </a:r>
                      <a:endParaRPr lang="en-US" altLang="zh-TW" sz="1400" b="1" kern="1200" dirty="0">
                        <a:solidFill>
                          <a:schemeClr val="tx1"/>
                        </a:solidFill>
                        <a:latin typeface="+mn-lt"/>
                        <a:ea typeface="+mn-ea"/>
                        <a:cs typeface="+mn-cs"/>
                        <a:sym typeface="Arial"/>
                      </a:endParaRPr>
                    </a:p>
                    <a:p>
                      <a:pPr marL="285750" indent="-285750" algn="l" defTabSz="914400" rtl="0" eaLnBrk="1" latinLnBrk="0" hangingPunct="1">
                        <a:buClr>
                          <a:srgbClr val="000000"/>
                        </a:buClr>
                        <a:buSzPts val="1400"/>
                        <a:buFont typeface="Arial" panose="020B0604020202020204" pitchFamily="34" charset="0"/>
                        <a:buChar char="•"/>
                      </a:pPr>
                      <a:r>
                        <a:rPr lang="zh-TW" altLang="en-US" sz="1400" b="1" kern="1200" dirty="0">
                          <a:solidFill>
                            <a:schemeClr val="tx1"/>
                          </a:solidFill>
                          <a:latin typeface="+mn-lt"/>
                          <a:ea typeface="+mn-ea"/>
                          <a:cs typeface="+mn-cs"/>
                          <a:sym typeface="Arial"/>
                        </a:rPr>
                        <a:t>跨域整合</a:t>
                      </a:r>
                      <a:r>
                        <a:rPr lang="zh-TW" altLang="en-US" sz="1400" kern="1200" dirty="0">
                          <a:solidFill>
                            <a:schemeClr val="tx1"/>
                          </a:solidFill>
                          <a:latin typeface="+mn-lt"/>
                          <a:ea typeface="+mn-ea"/>
                          <a:cs typeface="+mn-cs"/>
                          <a:sym typeface="Arial"/>
                        </a:rPr>
                        <a:t>：運用現有成熟或新興技術，透過跨領域或跨行業技術整合開發方式，打造新應用領域或新功能規格之產品。</a:t>
                      </a:r>
                      <a:endParaRPr lang="en-US" altLang="zh-TW" sz="1400" kern="1200" dirty="0">
                        <a:solidFill>
                          <a:schemeClr val="tx1"/>
                        </a:solidFill>
                        <a:latin typeface="+mn-lt"/>
                        <a:ea typeface="+mn-ea"/>
                        <a:cs typeface="+mn-cs"/>
                        <a:sym typeface="Arial"/>
                      </a:endParaRPr>
                    </a:p>
                    <a:p>
                      <a:pPr marL="285750" indent="-285750" algn="l" defTabSz="914400" rtl="0" eaLnBrk="1" latinLnBrk="0" hangingPunct="1">
                        <a:buClr>
                          <a:srgbClr val="000000"/>
                        </a:buClr>
                        <a:buSzPts val="1400"/>
                        <a:buFont typeface="Arial" panose="020B0604020202020204" pitchFamily="34" charset="0"/>
                        <a:buChar char="•"/>
                      </a:pPr>
                      <a:r>
                        <a:rPr lang="zh-TW" altLang="en-US" sz="1400" b="1" kern="1200" dirty="0">
                          <a:solidFill>
                            <a:schemeClr val="tx1"/>
                          </a:solidFill>
                          <a:latin typeface="+mn-lt"/>
                          <a:ea typeface="+mn-ea"/>
                          <a:cs typeface="+mn-cs"/>
                          <a:sym typeface="Arial"/>
                        </a:rPr>
                        <a:t>雙軸轉型</a:t>
                      </a:r>
                      <a:r>
                        <a:rPr lang="zh-TW" altLang="en-US" sz="1400" kern="1200" dirty="0">
                          <a:solidFill>
                            <a:schemeClr val="tx1"/>
                          </a:solidFill>
                          <a:latin typeface="+mn-lt"/>
                          <a:ea typeface="+mn-ea"/>
                          <a:cs typeface="+mn-cs"/>
                          <a:sym typeface="Arial"/>
                        </a:rPr>
                        <a:t>：導入</a:t>
                      </a:r>
                      <a:r>
                        <a:rPr lang="zh-TW" altLang="en-US" sz="1400" kern="1200" dirty="0">
                          <a:solidFill>
                            <a:srgbClr val="FF0000"/>
                          </a:solidFill>
                          <a:latin typeface="+mn-lt"/>
                          <a:ea typeface="+mn-ea"/>
                          <a:cs typeface="+mn-cs"/>
                          <a:sym typeface="Arial"/>
                        </a:rPr>
                        <a:t>綠色設計</a:t>
                      </a:r>
                      <a:r>
                        <a:rPr lang="zh-TW" altLang="en-US" sz="1400" kern="1200" dirty="0">
                          <a:solidFill>
                            <a:schemeClr val="tx1"/>
                          </a:solidFill>
                          <a:latin typeface="+mn-lt"/>
                          <a:ea typeface="+mn-ea"/>
                          <a:cs typeface="+mn-cs"/>
                          <a:sym typeface="Arial"/>
                        </a:rPr>
                        <a:t>概念，開發具有節能、低碳排、易回收或低污染等環境友善之新設備或新產品；或</a:t>
                      </a:r>
                      <a:r>
                        <a:rPr lang="zh-TW" altLang="en-US" sz="1400" kern="1200" dirty="0">
                          <a:solidFill>
                            <a:srgbClr val="FF0000"/>
                          </a:solidFill>
                          <a:latin typeface="+mn-lt"/>
                          <a:ea typeface="+mn-ea"/>
                          <a:cs typeface="+mn-cs"/>
                          <a:sym typeface="Arial"/>
                        </a:rPr>
                        <a:t>運用巨量資料、擴增實境</a:t>
                      </a:r>
                      <a:r>
                        <a:rPr lang="en-US" altLang="zh-TW" sz="1400" kern="1200" dirty="0">
                          <a:solidFill>
                            <a:srgbClr val="FF0000"/>
                          </a:solidFill>
                          <a:latin typeface="+mn-lt"/>
                          <a:ea typeface="+mn-ea"/>
                          <a:cs typeface="+mn-cs"/>
                          <a:sym typeface="Arial"/>
                        </a:rPr>
                        <a:t>(AR)</a:t>
                      </a:r>
                      <a:r>
                        <a:rPr lang="zh-TW" altLang="en-US" sz="1400" kern="1200" dirty="0">
                          <a:solidFill>
                            <a:srgbClr val="FF0000"/>
                          </a:solidFill>
                          <a:latin typeface="+mn-lt"/>
                          <a:ea typeface="+mn-ea"/>
                          <a:cs typeface="+mn-cs"/>
                          <a:sym typeface="Arial"/>
                        </a:rPr>
                        <a:t>、虛擬實境</a:t>
                      </a:r>
                      <a:r>
                        <a:rPr lang="en-US" altLang="zh-TW" sz="1400" kern="1200" dirty="0">
                          <a:solidFill>
                            <a:srgbClr val="FF0000"/>
                          </a:solidFill>
                          <a:latin typeface="+mn-lt"/>
                          <a:ea typeface="+mn-ea"/>
                          <a:cs typeface="+mn-cs"/>
                          <a:sym typeface="Arial"/>
                        </a:rPr>
                        <a:t>(VR)</a:t>
                      </a:r>
                      <a:r>
                        <a:rPr lang="zh-TW" altLang="en-US" sz="1400" kern="1200" dirty="0">
                          <a:solidFill>
                            <a:srgbClr val="FF0000"/>
                          </a:solidFill>
                          <a:latin typeface="+mn-lt"/>
                          <a:ea typeface="+mn-ea"/>
                          <a:cs typeface="+mn-cs"/>
                          <a:sym typeface="Arial"/>
                        </a:rPr>
                        <a:t>、物聯網、雲端服務、資訊安全及人工智慧等智慧技術</a:t>
                      </a:r>
                      <a:r>
                        <a:rPr lang="zh-TW" altLang="en-US" sz="1400" kern="1200" dirty="0">
                          <a:solidFill>
                            <a:schemeClr val="tx1"/>
                          </a:solidFill>
                          <a:latin typeface="+mn-lt"/>
                          <a:ea typeface="+mn-ea"/>
                          <a:cs typeface="+mn-cs"/>
                          <a:sym typeface="Arial"/>
                        </a:rPr>
                        <a:t>，加值產品新功能，以提升使用者效能。</a:t>
                      </a:r>
                      <a:endParaRPr lang="en-US" altLang="zh-TW" sz="1400" kern="1200" dirty="0">
                        <a:solidFill>
                          <a:schemeClr val="tx1"/>
                        </a:solidFill>
                        <a:latin typeface="+mn-lt"/>
                        <a:ea typeface="+mn-ea"/>
                        <a:cs typeface="+mn-cs"/>
                        <a:sym typeface="Arial"/>
                      </a:endParaRPr>
                    </a:p>
                    <a:p>
                      <a:pPr marL="285750" indent="-285750" algn="l" defTabSz="914400" rtl="0" eaLnBrk="1" latinLnBrk="0" hangingPunct="1">
                        <a:buClr>
                          <a:srgbClr val="000000"/>
                        </a:buClr>
                        <a:buSzPts val="1400"/>
                        <a:buFont typeface="Arial" panose="020B0604020202020204" pitchFamily="34" charset="0"/>
                        <a:buChar char="•"/>
                      </a:pPr>
                      <a:r>
                        <a:rPr lang="zh-TW" altLang="en-US" sz="1400" b="1" kern="1200" dirty="0">
                          <a:solidFill>
                            <a:schemeClr val="tx1"/>
                          </a:solidFill>
                          <a:latin typeface="+mn-lt"/>
                          <a:ea typeface="+mn-ea"/>
                          <a:cs typeface="+mn-cs"/>
                          <a:sym typeface="Arial"/>
                        </a:rPr>
                        <a:t>技術加值</a:t>
                      </a:r>
                      <a:r>
                        <a:rPr lang="zh-TW" altLang="en-US" sz="1400" kern="1200" dirty="0">
                          <a:solidFill>
                            <a:schemeClr val="tx1"/>
                          </a:solidFill>
                          <a:latin typeface="+mn-lt"/>
                          <a:ea typeface="+mn-ea"/>
                          <a:cs typeface="+mn-cs"/>
                          <a:sym typeface="Arial"/>
                        </a:rPr>
                        <a:t>：運用創新技術及高端材料，開發精密度更高、品質更優越的高功能規格產品，切入關鍵產業供應鏈。</a:t>
                      </a:r>
                      <a:endParaRPr lang="en-US" altLang="zh-TW" sz="1400" kern="1200" dirty="0">
                        <a:solidFill>
                          <a:schemeClr val="tx1"/>
                        </a:solidFill>
                        <a:latin typeface="+mn-lt"/>
                        <a:ea typeface="+mn-ea"/>
                        <a:cs typeface="+mn-cs"/>
                        <a:sym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0F6C13C9-367C-324C-8667-A0D563A4D940}"/>
              </a:ext>
            </a:extLst>
          </p:cNvPr>
          <p:cNvGraphicFramePr>
            <a:graphicFrameLocks noGrp="1"/>
          </p:cNvGraphicFramePr>
          <p:nvPr/>
        </p:nvGraphicFramePr>
        <p:xfrm>
          <a:off x="10439400" y="323818"/>
          <a:ext cx="1719944" cy="2859649"/>
        </p:xfrm>
        <a:graphic>
          <a:graphicData uri="http://schemas.openxmlformats.org/drawingml/2006/table">
            <a:tbl>
              <a:tblPr firstRow="1" bandRow="1">
                <a:tableStyleId>{5940675A-B579-460E-94D1-54222C63F5DA}</a:tableStyleId>
              </a:tblPr>
              <a:tblGrid>
                <a:gridCol w="1719944">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050" b="1" i="0" u="none" strike="noStrike" kern="1200" dirty="0">
                          <a:solidFill>
                            <a:schemeClr val="bg1">
                              <a:lumMod val="50000"/>
                            </a:schemeClr>
                          </a:solidFill>
                          <a:effectLst/>
                          <a:latin typeface="Amazon Ember" panose="020B0603020204020204" pitchFamily="34" charset="0"/>
                          <a:ea typeface="Microsoft JhengHei" panose="020B0604030504040204" pitchFamily="34" charset="-120"/>
                          <a:cs typeface="Amazon Ember" panose="020B0603020204020204" pitchFamily="34" charset="0"/>
                        </a:rPr>
                        <a:t>2025/1/24 </a:t>
                      </a:r>
                      <a:r>
                        <a:rPr lang="en-US" altLang="zh-TW" sz="1050" b="1" i="0" u="none" strike="noStrike" kern="1200" dirty="0">
                          <a:solidFill>
                            <a:srgbClr val="FF0000"/>
                          </a:solidFill>
                          <a:effectLst/>
                          <a:latin typeface="Amazon Ember" panose="020B0603020204020204" pitchFamily="34" charset="0"/>
                          <a:ea typeface="Microsoft JhengHei" panose="020B0604030504040204" pitchFamily="34" charset="-120"/>
                          <a:cs typeface="Amazon Ember" panose="020B0603020204020204" pitchFamily="34" charset="0"/>
                        </a:rPr>
                        <a:t>~ 4/21</a:t>
                      </a:r>
                      <a:endParaRPr lang="zh-TW" altLang="en-US" sz="1050" b="1" i="0" u="none" strike="noStrike" kern="1200" dirty="0">
                        <a:solidFill>
                          <a:srgbClr val="FF0000"/>
                        </a:solidFill>
                        <a:effectLst/>
                        <a:latin typeface="Amazon Ember" panose="020B0603020204020204" pitchFamily="34" charset="0"/>
                        <a:ea typeface="Microsoft JhengHei" panose="020B0604030504040204" pitchFamily="34" charset="-120"/>
                        <a:cs typeface="Amazon Ember" panose="020B06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50" b="1" dirty="0">
                          <a:solidFill>
                            <a:schemeClr val="tx1"/>
                          </a:solidFill>
                        </a:rPr>
                        <a:t>即日起</a:t>
                      </a:r>
                      <a:endParaRPr lang="en-US" altLang="zh-TW" sz="105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經濟部 </a:t>
                      </a:r>
                      <a:endParaRPr lang="en-US" altLang="zh-TW" sz="1050"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產業發展署</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2753">
                <a:tc>
                  <a:txBody>
                    <a:bodyPr/>
                    <a:lstStyle/>
                    <a:p>
                      <a:pPr algn="ctr" defTabSz="1219170">
                        <a:buClr>
                          <a:srgbClr val="000000"/>
                        </a:buClr>
                      </a:pPr>
                      <a:r>
                        <a:rPr lang="en-US" altLang="zh-TW" sz="1050" kern="1200" dirty="0">
                          <a:solidFill>
                            <a:srgbClr val="0070C0"/>
                          </a:solidFill>
                          <a:latin typeface="+mn-lt"/>
                          <a:ea typeface="+mn-ea"/>
                          <a:cs typeface="+mn-cs"/>
                          <a:sym typeface="Arial"/>
                          <a:hlinkClick r:id="rId3"/>
                        </a:rPr>
                        <a:t>CITD</a:t>
                      </a:r>
                      <a:r>
                        <a:rPr lang="zh-TW" altLang="en-US" sz="1050" kern="1200" dirty="0">
                          <a:solidFill>
                            <a:srgbClr val="0070C0"/>
                          </a:solidFill>
                          <a:latin typeface="+mn-lt"/>
                          <a:ea typeface="+mn-ea"/>
                          <a:cs typeface="+mn-cs"/>
                          <a:sym typeface="Arial"/>
                          <a:hlinkClick r:id="rId3"/>
                        </a:rPr>
                        <a:t>公告網頁</a:t>
                      </a:r>
                      <a:r>
                        <a:rPr lang="zh-TW" altLang="en-US" sz="1050" kern="1200" dirty="0">
                          <a:solidFill>
                            <a:srgbClr val="0070C0"/>
                          </a:solidFill>
                          <a:latin typeface="+mn-lt"/>
                          <a:ea typeface="+mn-ea"/>
                          <a:cs typeface="+mn-cs"/>
                          <a:sym typeface="Arial"/>
                        </a:rPr>
                        <a:t> </a:t>
                      </a:r>
                      <a:r>
                        <a:rPr lang="en-US" altLang="zh-TW" sz="1050" kern="1200" dirty="0">
                          <a:solidFill>
                            <a:srgbClr val="FF0000"/>
                          </a:solidFill>
                          <a:latin typeface="+mn-lt"/>
                          <a:ea typeface="+mn-ea"/>
                          <a:cs typeface="+mn-cs"/>
                          <a:sym typeface="Arial"/>
                        </a:rPr>
                        <a:t>(4/2</a:t>
                      </a:r>
                      <a:r>
                        <a:rPr lang="zh-TW" altLang="en-US" sz="1050" kern="1200" dirty="0">
                          <a:solidFill>
                            <a:srgbClr val="FF0000"/>
                          </a:solidFill>
                          <a:latin typeface="+mn-lt"/>
                          <a:ea typeface="+mn-ea"/>
                          <a:cs typeface="+mn-cs"/>
                          <a:sym typeface="Arial"/>
                        </a:rPr>
                        <a:t>更新</a:t>
                      </a:r>
                      <a:r>
                        <a:rPr lang="en-US" altLang="zh-TW" sz="1050" kern="1200" dirty="0">
                          <a:solidFill>
                            <a:srgbClr val="FF0000"/>
                          </a:solidFill>
                          <a:latin typeface="+mn-lt"/>
                          <a:ea typeface="+mn-ea"/>
                          <a:cs typeface="+mn-cs"/>
                          <a:sym typeface="Arial"/>
                        </a:rPr>
                        <a:t>)</a:t>
                      </a:r>
                      <a:endParaRPr lang="en-US" altLang="zh-TW" sz="1050" kern="1200" dirty="0">
                        <a:solidFill>
                          <a:srgbClr val="0070C0"/>
                        </a:solidFill>
                        <a:latin typeface="+mn-lt"/>
                        <a:ea typeface="+mn-ea"/>
                        <a:cs typeface="+mn-cs"/>
                        <a:sym typeface="Arial"/>
                      </a:endParaRPr>
                    </a:p>
                    <a:p>
                      <a:pPr algn="ctr" defTabSz="1219170">
                        <a:buClr>
                          <a:srgbClr val="000000"/>
                        </a:buClr>
                      </a:pPr>
                      <a:r>
                        <a:rPr lang="zh-TW" altLang="en-US" sz="1050" kern="1200" dirty="0">
                          <a:solidFill>
                            <a:srgbClr val="0070C0"/>
                          </a:solidFill>
                          <a:latin typeface="+mn-lt"/>
                          <a:ea typeface="+mn-ea"/>
                          <a:cs typeface="+mn-cs"/>
                          <a:sym typeface="Arial"/>
                          <a:hlinkClick r:id="rId4"/>
                        </a:rPr>
                        <a:t>申請須知</a:t>
                      </a:r>
                      <a:r>
                        <a:rPr lang="zh-TW" altLang="en-US" sz="1050" kern="1200" dirty="0">
                          <a:solidFill>
                            <a:srgbClr val="0070C0"/>
                          </a:solidFill>
                          <a:latin typeface="+mn-lt"/>
                          <a:ea typeface="+mn-ea"/>
                          <a:cs typeface="+mn-cs"/>
                          <a:sym typeface="Arial"/>
                        </a:rPr>
                        <a:t> </a:t>
                      </a:r>
                      <a:r>
                        <a:rPr lang="en-US" altLang="zh-TW" sz="1050" kern="1200" dirty="0">
                          <a:solidFill>
                            <a:srgbClr val="FF0000"/>
                          </a:solidFill>
                          <a:latin typeface="+mn-lt"/>
                          <a:ea typeface="+mn-ea"/>
                          <a:cs typeface="+mn-cs"/>
                          <a:sym typeface="Arial"/>
                        </a:rPr>
                        <a:t>(4/2</a:t>
                      </a:r>
                      <a:r>
                        <a:rPr lang="zh-TW" altLang="en-US" sz="1050" kern="1200" dirty="0">
                          <a:solidFill>
                            <a:srgbClr val="FF0000"/>
                          </a:solidFill>
                          <a:latin typeface="+mn-lt"/>
                          <a:ea typeface="+mn-ea"/>
                          <a:cs typeface="+mn-cs"/>
                          <a:sym typeface="Arial"/>
                        </a:rPr>
                        <a:t>更新</a:t>
                      </a:r>
                      <a:r>
                        <a:rPr lang="en-US" altLang="zh-TW" sz="1050" kern="1200" dirty="0">
                          <a:solidFill>
                            <a:srgbClr val="FF0000"/>
                          </a:solidFill>
                          <a:latin typeface="+mn-lt"/>
                          <a:ea typeface="+mn-ea"/>
                          <a:cs typeface="+mn-cs"/>
                          <a:sym typeface="Arial"/>
                        </a:rPr>
                        <a:t>)</a:t>
                      </a:r>
                      <a:endParaRPr lang="zh-TW" altLang="en-US" sz="1050" kern="1200" dirty="0">
                        <a:solidFill>
                          <a:srgbClr val="FF0000"/>
                        </a:solidFill>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05F73578-0B60-A58B-993D-7E8FC71B1515}"/>
              </a:ext>
            </a:extLst>
          </p:cNvPr>
          <p:cNvSpPr>
            <a:spLocks noGrp="1"/>
          </p:cNvSpPr>
          <p:nvPr>
            <p:ph type="title"/>
          </p:nvPr>
        </p:nvSpPr>
        <p:spPr/>
        <p:txBody>
          <a:bodyPr/>
          <a:lstStyle/>
          <a:p>
            <a:r>
              <a:rPr lang="zh-TW" altLang="en-US" sz="2000" dirty="0"/>
              <a:t>協助產業提升競爭力</a:t>
            </a:r>
            <a:r>
              <a:rPr lang="zh-TW" altLang="en-US" dirty="0">
                <a:solidFill>
                  <a:srgbClr val="2B3643"/>
                </a:solidFill>
              </a:rPr>
              <a:t>布局海外市場</a:t>
            </a:r>
            <a:r>
              <a:rPr lang="zh-TW" altLang="en-US" sz="2000" dirty="0"/>
              <a:t>計畫</a:t>
            </a:r>
            <a:r>
              <a:rPr lang="en-US" altLang="zh-TW" sz="2000" dirty="0"/>
              <a:t>-</a:t>
            </a:r>
            <a:r>
              <a:rPr lang="zh-TW" altLang="en-US" dirty="0">
                <a:solidFill>
                  <a:srgbClr val="2B3643"/>
                </a:solidFill>
              </a:rPr>
              <a:t>個案補助</a:t>
            </a:r>
            <a:endParaRPr lang="en-US" dirty="0">
              <a:solidFill>
                <a:srgbClr val="2B3643"/>
              </a:solidFill>
            </a:endParaRPr>
          </a:p>
        </p:txBody>
      </p:sp>
      <p:sp>
        <p:nvSpPr>
          <p:cNvPr id="4" name="Slide Number Placeholder 3">
            <a:extLst>
              <a:ext uri="{FF2B5EF4-FFF2-40B4-BE49-F238E27FC236}">
                <a16:creationId xmlns:a16="http://schemas.microsoft.com/office/drawing/2014/main" id="{29B8FCB6-BABF-4013-B1C5-3EEF60E877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8DDA222E-92F7-92DA-F2E8-6B0109621307}"/>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FA463010-B3F6-8C89-6253-FCA69F64A5B4}"/>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E94B3204-AB66-DF99-E4F5-CC54293A1761}"/>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522C454A-BA50-FE77-EAFF-1D5DF7CCE505}"/>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456B9A1D-B67E-1C9B-0342-113A669C9492}"/>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26E6B605-8CDB-744A-9E5C-6F7B657B92AE}"/>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B0111344-FDF0-D221-F1CD-432477A7A0D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5C975A1E-DA85-265B-81EF-17619FA76A83}"/>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TextBox 14">
            <a:hlinkClick r:id="rId5" action="ppaction://hlinksldjump"/>
            <a:extLst>
              <a:ext uri="{FF2B5EF4-FFF2-40B4-BE49-F238E27FC236}">
                <a16:creationId xmlns:a16="http://schemas.microsoft.com/office/drawing/2014/main" id="{0ACE2344-B127-DA91-0305-E1F7520D1273}"/>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 name="TextBox 4">
            <a:hlinkClick r:id="rId6" action="ppaction://hlinksldjump"/>
            <a:extLst>
              <a:ext uri="{FF2B5EF4-FFF2-40B4-BE49-F238E27FC236}">
                <a16:creationId xmlns:a16="http://schemas.microsoft.com/office/drawing/2014/main" id="{50BC63BF-5BF6-A394-5130-A9ECDFE00C71}"/>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7" action="ppaction://hlinksldjump"/>
            <a:extLst>
              <a:ext uri="{FF2B5EF4-FFF2-40B4-BE49-F238E27FC236}">
                <a16:creationId xmlns:a16="http://schemas.microsoft.com/office/drawing/2014/main" id="{3352CA53-7C4B-B12E-DAF1-2A27771F92E2}"/>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數位轉型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1642768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2912D49-8952-28A3-8C2A-946C0674350C}"/>
            </a:ext>
          </a:extLst>
        </p:cNvPr>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2E36C071-4DFA-E4BA-3AB4-A756B8EF606B}"/>
              </a:ext>
            </a:extLst>
          </p:cNvPr>
          <p:cNvGraphicFramePr>
            <a:graphicFrameLocks noGrp="1"/>
          </p:cNvGraphicFramePr>
          <p:nvPr/>
        </p:nvGraphicFramePr>
        <p:xfrm>
          <a:off x="609599" y="1447132"/>
          <a:ext cx="9867697" cy="4794838"/>
        </p:xfrm>
        <a:graphic>
          <a:graphicData uri="http://schemas.openxmlformats.org/drawingml/2006/table">
            <a:tbl>
              <a:tblPr firstRow="1" bandRow="1">
                <a:tableStyleId>{5940675A-B579-460E-94D1-54222C63F5DA}</a:tableStyleId>
              </a:tblPr>
              <a:tblGrid>
                <a:gridCol w="1972734">
                  <a:extLst>
                    <a:ext uri="{9D8B030D-6E8A-4147-A177-3AD203B41FA5}">
                      <a16:colId xmlns:a16="http://schemas.microsoft.com/office/drawing/2014/main" val="270881897"/>
                    </a:ext>
                  </a:extLst>
                </a:gridCol>
                <a:gridCol w="7894963">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sym typeface="Arial"/>
                        </a:rPr>
                        <a:t>由多家企業聯合提案，由 </a:t>
                      </a:r>
                      <a:r>
                        <a:rPr lang="en-US" altLang="zh-TW" sz="1400" kern="1200" dirty="0">
                          <a:solidFill>
                            <a:schemeClr val="bg1">
                              <a:lumMod val="50000"/>
                            </a:schemeClr>
                          </a:solidFill>
                          <a:latin typeface="+mn-lt"/>
                          <a:ea typeface="+mn-ea"/>
                          <a:cs typeface="+mn-cs"/>
                          <a:sym typeface="Arial"/>
                        </a:rPr>
                        <a:t>1 </a:t>
                      </a:r>
                      <a:r>
                        <a:rPr lang="zh-TW" altLang="en-US" sz="1400" kern="1200" dirty="0">
                          <a:solidFill>
                            <a:schemeClr val="bg1">
                              <a:lumMod val="50000"/>
                            </a:schemeClr>
                          </a:solidFill>
                          <a:latin typeface="+mn-lt"/>
                          <a:ea typeface="+mn-ea"/>
                          <a:cs typeface="+mn-cs"/>
                          <a:sym typeface="Arial"/>
                        </a:rPr>
                        <a:t>家企業擔任主導單位，聯合 </a:t>
                      </a:r>
                      <a:r>
                        <a:rPr lang="en-US" altLang="zh-TW" sz="1400" kern="1200" dirty="0">
                          <a:solidFill>
                            <a:schemeClr val="bg1">
                              <a:lumMod val="50000"/>
                            </a:schemeClr>
                          </a:solidFill>
                          <a:latin typeface="+mn-lt"/>
                          <a:ea typeface="+mn-ea"/>
                          <a:cs typeface="+mn-cs"/>
                          <a:sym typeface="Arial"/>
                        </a:rPr>
                        <a:t>5 </a:t>
                      </a:r>
                      <a:r>
                        <a:rPr lang="zh-TW" altLang="en-US" sz="1400" kern="1200" dirty="0">
                          <a:solidFill>
                            <a:schemeClr val="bg1">
                              <a:lumMod val="50000"/>
                            </a:schemeClr>
                          </a:solidFill>
                          <a:latin typeface="+mn-lt"/>
                          <a:ea typeface="+mn-ea"/>
                          <a:cs typeface="+mn-cs"/>
                          <a:sym typeface="Arial"/>
                        </a:rPr>
                        <a:t>家企業共同參與申請</a:t>
                      </a:r>
                      <a:endParaRPr lang="en-US" altLang="zh-TW" sz="1400" kern="1200" dirty="0">
                        <a:solidFill>
                          <a:schemeClr val="bg1">
                            <a:lumMod val="50000"/>
                          </a:schemeClr>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rgbClr val="0070C0"/>
                          </a:solidFill>
                          <a:latin typeface="+mn-lt"/>
                          <a:ea typeface="+mn-ea"/>
                          <a:cs typeface="+mn-cs"/>
                          <a:sym typeface="Arial"/>
                        </a:rPr>
                        <a:t>製造業</a:t>
                      </a:r>
                      <a:r>
                        <a:rPr lang="en-US" altLang="zh-TW" sz="1800" b="0" kern="1200" dirty="0">
                          <a:solidFill>
                            <a:srgbClr val="0070C0"/>
                          </a:solidFill>
                          <a:latin typeface="+mn-lt"/>
                          <a:ea typeface="+mn-ea"/>
                          <a:cs typeface="+mn-cs"/>
                          <a:sym typeface="Arial"/>
                        </a:rPr>
                        <a:t>(</a:t>
                      </a:r>
                      <a:r>
                        <a:rPr lang="zh-TW" altLang="en-US" sz="1800" b="0" kern="1200" dirty="0">
                          <a:solidFill>
                            <a:srgbClr val="0070C0"/>
                          </a:solidFill>
                          <a:latin typeface="+mn-lt"/>
                          <a:ea typeface="+mn-ea"/>
                          <a:cs typeface="+mn-cs"/>
                          <a:sym typeface="Arial"/>
                        </a:rPr>
                        <a:t>有工廠登記</a:t>
                      </a:r>
                      <a:r>
                        <a:rPr lang="en-US" altLang="zh-TW" sz="1800" b="0" kern="1200" dirty="0">
                          <a:solidFill>
                            <a:srgbClr val="0070C0"/>
                          </a:solidFill>
                          <a:latin typeface="+mn-lt"/>
                          <a:ea typeface="+mn-ea"/>
                          <a:cs typeface="+mn-cs"/>
                          <a:sym typeface="Arial"/>
                        </a:rPr>
                        <a:t>)</a:t>
                      </a:r>
                      <a:r>
                        <a:rPr lang="zh-TW" altLang="en-US" sz="1600" kern="0" dirty="0">
                          <a:solidFill>
                            <a:srgbClr val="000000"/>
                          </a:solidFill>
                          <a:latin typeface="Arial"/>
                          <a:ea typeface="Arial"/>
                          <a:cs typeface="Arial"/>
                          <a:sym typeface="Arial"/>
                        </a:rPr>
                        <a:t>，且自</a:t>
                      </a:r>
                      <a:r>
                        <a:rPr lang="en-US" altLang="zh-TW" sz="1600" kern="0" dirty="0">
                          <a:solidFill>
                            <a:srgbClr val="000000"/>
                          </a:solidFill>
                          <a:latin typeface="Arial"/>
                          <a:ea typeface="Arial"/>
                          <a:cs typeface="Arial"/>
                          <a:sym typeface="Arial"/>
                        </a:rPr>
                        <a:t>111</a:t>
                      </a:r>
                      <a:r>
                        <a:rPr lang="zh-TW" altLang="en-US" sz="1600" kern="0" dirty="0">
                          <a:solidFill>
                            <a:srgbClr val="000000"/>
                          </a:solidFill>
                          <a:latin typeface="Arial"/>
                          <a:ea typeface="Arial"/>
                          <a:cs typeface="Arial"/>
                          <a:sym typeface="Arial"/>
                        </a:rPr>
                        <a:t>年</a:t>
                      </a:r>
                      <a:r>
                        <a:rPr lang="en-US" altLang="zh-TW" sz="1600" kern="0" dirty="0">
                          <a:solidFill>
                            <a:srgbClr val="000000"/>
                          </a:solidFill>
                          <a:latin typeface="Arial"/>
                          <a:ea typeface="Arial"/>
                          <a:cs typeface="Arial"/>
                          <a:sym typeface="Arial"/>
                        </a:rPr>
                        <a:t>1</a:t>
                      </a:r>
                      <a:r>
                        <a:rPr lang="zh-TW" altLang="en-US" sz="1600" kern="0" dirty="0">
                          <a:solidFill>
                            <a:srgbClr val="000000"/>
                          </a:solidFill>
                          <a:latin typeface="Arial"/>
                          <a:ea typeface="Arial"/>
                          <a:cs typeface="Arial"/>
                          <a:sym typeface="Arial"/>
                        </a:rPr>
                        <a:t>月起自行所研發製造產品</a:t>
                      </a:r>
                      <a:r>
                        <a:rPr lang="zh-TW" altLang="en-US" sz="1600" b="1" kern="1200" dirty="0">
                          <a:solidFill>
                            <a:srgbClr val="0070C0"/>
                          </a:solidFill>
                          <a:latin typeface="+mn-lt"/>
                          <a:ea typeface="+mn-ea"/>
                          <a:cs typeface="+mn-cs"/>
                          <a:sym typeface="Arial"/>
                        </a:rPr>
                        <a:t>具有出口實績者</a:t>
                      </a:r>
                      <a:endParaRPr lang="en-US" altLang="zh-TW" sz="1600" b="1" kern="1200" dirty="0">
                        <a:solidFill>
                          <a:srgbClr val="0070C0"/>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sym typeface="Arial"/>
                        </a:rPr>
                        <a:t>非銀行拒絕往來戶、淨值為正、非分公司，申請企業及委外廠商皆不得為陸資</a:t>
                      </a:r>
                      <a:endParaRPr lang="en-US" altLang="zh-TW" sz="1400" kern="1200" dirty="0">
                        <a:solidFill>
                          <a:schemeClr val="bg1">
                            <a:lumMod val="50000"/>
                          </a:schemeClr>
                        </a:solidFill>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a:t>產業聯盟</a:t>
                      </a:r>
                      <a:r>
                        <a:rPr lang="en-US" altLang="zh-TW" b="1" dirty="0"/>
                        <a:t>(1+5)</a:t>
                      </a:r>
                      <a:r>
                        <a:rPr lang="zh-TW" altLang="en-US" dirty="0"/>
                        <a:t>，最高補助</a:t>
                      </a:r>
                      <a:r>
                        <a:rPr lang="en-US" altLang="zh-TW" dirty="0"/>
                        <a:t>50%</a:t>
                      </a:r>
                      <a:r>
                        <a:rPr lang="zh-TW" altLang="en-US" dirty="0"/>
                        <a:t>，上限</a:t>
                      </a:r>
                      <a:r>
                        <a:rPr lang="en-US" altLang="zh-TW" dirty="0"/>
                        <a:t>NT$4000</a:t>
                      </a:r>
                      <a:r>
                        <a:rPr lang="zh-TW" altLang="en-US" dirty="0"/>
                        <a:t>萬</a:t>
                      </a:r>
                      <a:endParaRPr lang="en-US" altLang="zh-TW"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i="0" kern="1200" dirty="0">
                          <a:solidFill>
                            <a:schemeClr val="tx1"/>
                          </a:solidFill>
                          <a:latin typeface="+mn-lt"/>
                          <a:ea typeface="+mn-ea"/>
                          <a:cs typeface="+mn-cs"/>
                          <a:sym typeface="Arial"/>
                        </a:rPr>
                        <a:t>優先支持</a:t>
                      </a:r>
                      <a:r>
                        <a:rPr lang="zh-TW" altLang="en-US" sz="1600" i="0" kern="1200" dirty="0">
                          <a:solidFill>
                            <a:schemeClr val="tx1"/>
                          </a:solidFill>
                          <a:latin typeface="+mn-lt"/>
                          <a:ea typeface="+mn-ea"/>
                          <a:cs typeface="+mn-cs"/>
                          <a:sym typeface="Arial"/>
                        </a:rPr>
                        <a:t>：屬 </a:t>
                      </a:r>
                      <a:r>
                        <a:rPr lang="en-US" altLang="zh-TW" sz="1600" i="0" kern="1200" dirty="0">
                          <a:solidFill>
                            <a:schemeClr val="tx1"/>
                          </a:solidFill>
                          <a:latin typeface="+mn-lt"/>
                          <a:ea typeface="+mn-ea"/>
                          <a:cs typeface="+mn-cs"/>
                          <a:sym typeface="Arial"/>
                        </a:rPr>
                        <a:t>ECFA </a:t>
                      </a:r>
                      <a:r>
                        <a:rPr lang="zh-TW" altLang="en-US" sz="1600" i="0" kern="1200" dirty="0">
                          <a:solidFill>
                            <a:schemeClr val="tx1"/>
                          </a:solidFill>
                          <a:latin typeface="+mn-lt"/>
                          <a:ea typeface="+mn-ea"/>
                          <a:cs typeface="+mn-cs"/>
                          <a:sym typeface="Arial"/>
                        </a:rPr>
                        <a:t>早收清單且近</a:t>
                      </a:r>
                      <a:r>
                        <a:rPr lang="en-US" altLang="zh-TW" sz="1600" i="0" kern="1200" dirty="0">
                          <a:solidFill>
                            <a:schemeClr val="tx1"/>
                          </a:solidFill>
                          <a:latin typeface="+mn-lt"/>
                          <a:ea typeface="+mn-ea"/>
                          <a:cs typeface="+mn-cs"/>
                          <a:sym typeface="Arial"/>
                        </a:rPr>
                        <a:t>3</a:t>
                      </a:r>
                      <a:r>
                        <a:rPr lang="zh-TW" altLang="en-US" sz="1600" i="0" kern="1200" dirty="0">
                          <a:solidFill>
                            <a:schemeClr val="tx1"/>
                          </a:solidFill>
                          <a:latin typeface="+mn-lt"/>
                          <a:ea typeface="+mn-ea"/>
                          <a:cs typeface="+mn-cs"/>
                          <a:sym typeface="Arial"/>
                        </a:rPr>
                        <a:t>年有出口中國大陸實績，</a:t>
                      </a:r>
                      <a:br>
                        <a:rPr lang="en-US" altLang="zh-TW" sz="1600" i="0" kern="1200" dirty="0">
                          <a:solidFill>
                            <a:schemeClr val="tx1"/>
                          </a:solidFill>
                          <a:latin typeface="+mn-lt"/>
                          <a:ea typeface="+mn-ea"/>
                          <a:cs typeface="+mn-cs"/>
                          <a:sym typeface="Arial"/>
                        </a:rPr>
                      </a:br>
                      <a:r>
                        <a:rPr lang="zh-TW" altLang="en-US" sz="1600" i="0" kern="1200" dirty="0">
                          <a:solidFill>
                            <a:schemeClr val="tx1"/>
                          </a:solidFill>
                          <a:latin typeface="+mn-lt"/>
                          <a:ea typeface="+mn-ea"/>
                          <a:cs typeface="+mn-cs"/>
                          <a:sym typeface="Arial"/>
                        </a:rPr>
                        <a:t>                   </a:t>
                      </a:r>
                      <a:r>
                        <a:rPr lang="zh-TW" altLang="en-US" sz="1600" b="1" i="0" kern="1200" dirty="0">
                          <a:solidFill>
                            <a:schemeClr val="accent1"/>
                          </a:solidFill>
                          <a:latin typeface="+mn-lt"/>
                          <a:ea typeface="+mn-ea"/>
                          <a:cs typeface="+mn-cs"/>
                          <a:sym typeface="Arial"/>
                        </a:rPr>
                        <a:t>或遭其他國家加徵關稅且近</a:t>
                      </a:r>
                      <a:r>
                        <a:rPr lang="en-US" altLang="zh-TW" sz="1600" b="1" i="0" kern="1200" dirty="0">
                          <a:solidFill>
                            <a:schemeClr val="accent1"/>
                          </a:solidFill>
                          <a:latin typeface="+mn-lt"/>
                          <a:ea typeface="+mn-ea"/>
                          <a:cs typeface="+mn-cs"/>
                          <a:sym typeface="Arial"/>
                        </a:rPr>
                        <a:t>3</a:t>
                      </a:r>
                      <a:r>
                        <a:rPr lang="zh-TW" altLang="en-US" sz="1600" b="1" i="0" kern="1200" dirty="0">
                          <a:solidFill>
                            <a:schemeClr val="accent1"/>
                          </a:solidFill>
                          <a:latin typeface="+mn-lt"/>
                          <a:ea typeface="+mn-ea"/>
                          <a:cs typeface="+mn-cs"/>
                          <a:sym typeface="Arial"/>
                        </a:rPr>
                        <a:t>年有該國出口實績者</a:t>
                      </a:r>
                      <a:r>
                        <a:rPr lang="en-US" altLang="zh-TW" sz="1600" i="0" kern="1200" dirty="0">
                          <a:solidFill>
                            <a:schemeClr val="tx1"/>
                          </a:solidFill>
                          <a:latin typeface="+mn-lt"/>
                          <a:ea typeface="+mn-ea"/>
                          <a:cs typeface="+mn-cs"/>
                          <a:sym typeface="Arial"/>
                        </a:rPr>
                        <a:t>(</a:t>
                      </a:r>
                      <a:r>
                        <a:rPr lang="zh-TW" altLang="en-US" sz="1600" i="0" kern="1200" dirty="0">
                          <a:solidFill>
                            <a:schemeClr val="tx1"/>
                          </a:solidFill>
                          <a:latin typeface="+mn-lt"/>
                          <a:ea typeface="+mn-ea"/>
                          <a:cs typeface="+mn-cs"/>
                          <a:sym typeface="Arial"/>
                        </a:rPr>
                        <a:t>須檢附出口證明文件</a:t>
                      </a:r>
                      <a:r>
                        <a:rPr lang="en-US" altLang="zh-TW" sz="1600" i="0" kern="1200" dirty="0">
                          <a:solidFill>
                            <a:schemeClr val="tx1"/>
                          </a:solidFill>
                          <a:latin typeface="+mn-lt"/>
                          <a:ea typeface="+mn-ea"/>
                          <a:cs typeface="+mn-cs"/>
                          <a:sym typeface="Arial"/>
                        </a:rPr>
                        <a:t>)</a:t>
                      </a:r>
                      <a:r>
                        <a:rPr lang="zh-TW" altLang="en-US" sz="1600" i="0" kern="1200" dirty="0">
                          <a:solidFill>
                            <a:schemeClr val="tx1"/>
                          </a:solidFill>
                          <a:latin typeface="+mn-lt"/>
                          <a:ea typeface="+mn-ea"/>
                          <a:cs typeface="+mn-cs"/>
                          <a:sym typeface="Arial"/>
                        </a:rPr>
                        <a:t>；</a:t>
                      </a:r>
                      <a:br>
                        <a:rPr lang="en-US" altLang="zh-TW" sz="1600" i="0" kern="1200" dirty="0">
                          <a:solidFill>
                            <a:schemeClr val="tx1"/>
                          </a:solidFill>
                          <a:latin typeface="+mn-lt"/>
                          <a:ea typeface="+mn-ea"/>
                          <a:cs typeface="+mn-cs"/>
                          <a:sym typeface="Arial"/>
                        </a:rPr>
                      </a:br>
                      <a:r>
                        <a:rPr lang="zh-TW" altLang="en-US" sz="1600" i="0" kern="1200" dirty="0">
                          <a:solidFill>
                            <a:schemeClr val="tx1"/>
                          </a:solidFill>
                          <a:latin typeface="+mn-lt"/>
                          <a:ea typeface="+mn-ea"/>
                          <a:cs typeface="+mn-cs"/>
                          <a:sym typeface="Arial"/>
                        </a:rPr>
                        <a:t>                   購置全新國產設備；</a:t>
                      </a:r>
                      <a:br>
                        <a:rPr lang="en-US" altLang="zh-TW" sz="1600" i="0" kern="1200" dirty="0">
                          <a:solidFill>
                            <a:schemeClr val="tx1"/>
                          </a:solidFill>
                          <a:latin typeface="+mn-lt"/>
                          <a:ea typeface="+mn-ea"/>
                          <a:cs typeface="+mn-cs"/>
                          <a:sym typeface="Arial"/>
                        </a:rPr>
                      </a:br>
                      <a:r>
                        <a:rPr lang="zh-TW" altLang="en-US" sz="1600" i="0" kern="1200" dirty="0">
                          <a:solidFill>
                            <a:schemeClr val="tx1"/>
                          </a:solidFill>
                          <a:latin typeface="+mn-lt"/>
                          <a:ea typeface="+mn-ea"/>
                          <a:cs typeface="+mn-cs"/>
                          <a:sym typeface="Arial"/>
                        </a:rPr>
                        <a:t>                   與臺灣資服業者合作</a:t>
                      </a:r>
                      <a:r>
                        <a:rPr lang="zh-TW" altLang="en-US" sz="1600" b="1" i="0" kern="1200" dirty="0">
                          <a:solidFill>
                            <a:srgbClr val="FF0000"/>
                          </a:solidFill>
                          <a:latin typeface="+mn-lt"/>
                          <a:ea typeface="+mn-ea"/>
                          <a:cs typeface="+mn-cs"/>
                          <a:sym typeface="Arial"/>
                        </a:rPr>
                        <a:t>運用 </a:t>
                      </a:r>
                      <a:r>
                        <a:rPr lang="en-US" altLang="zh-TW" sz="1600" b="1" i="0" kern="1200" dirty="0">
                          <a:solidFill>
                            <a:srgbClr val="FF0000"/>
                          </a:solidFill>
                          <a:latin typeface="+mn-lt"/>
                          <a:ea typeface="+mn-ea"/>
                          <a:cs typeface="+mn-cs"/>
                          <a:sym typeface="Arial"/>
                        </a:rPr>
                        <a:t>AI </a:t>
                      </a:r>
                      <a:r>
                        <a:rPr lang="zh-TW" altLang="en-US" sz="1600" b="1" i="0" kern="1200" dirty="0">
                          <a:solidFill>
                            <a:srgbClr val="FF0000"/>
                          </a:solidFill>
                          <a:latin typeface="+mn-lt"/>
                          <a:ea typeface="+mn-ea"/>
                          <a:cs typeface="+mn-cs"/>
                          <a:sym typeface="Arial"/>
                        </a:rPr>
                        <a:t>技術發展智慧化解決方案</a:t>
                      </a:r>
                      <a:r>
                        <a:rPr lang="zh-TW" altLang="en-US" sz="1600" i="0" kern="1200" dirty="0">
                          <a:solidFill>
                            <a:schemeClr val="tx1"/>
                          </a:solidFill>
                          <a:latin typeface="+mn-lt"/>
                          <a:ea typeface="+mn-ea"/>
                          <a:cs typeface="+mn-cs"/>
                          <a:sym typeface="Arial"/>
                        </a:rPr>
                        <a:t>者</a:t>
                      </a:r>
                      <a:endParaRPr lang="zh-TW" altLang="en-US" sz="1800" i="0" kern="1200" dirty="0">
                        <a:solidFill>
                          <a:schemeClr val="tx1"/>
                        </a:solidFill>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1601828">
                <a:tc>
                  <a:txBody>
                    <a:bodyPr/>
                    <a:lstStyle/>
                    <a:p>
                      <a:pPr algn="ctr"/>
                      <a:endParaRPr lang="en-US" sz="1600"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defTabSz="914400" rtl="0" eaLnBrk="1" latinLnBrk="0" hangingPunct="1">
                        <a:buClr>
                          <a:srgbClr val="000000"/>
                        </a:buClr>
                        <a:buSzPts val="1400"/>
                        <a:buFont typeface="Arial" panose="020B0604020202020204" pitchFamily="34" charset="0"/>
                        <a:buChar char="•"/>
                      </a:pPr>
                      <a:endParaRPr lang="en-US" altLang="zh-TW" sz="1050" b="1" kern="1200" dirty="0">
                        <a:solidFill>
                          <a:schemeClr val="tx1"/>
                        </a:solidFill>
                        <a:latin typeface="+mn-lt"/>
                        <a:ea typeface="+mn-ea"/>
                        <a:cs typeface="+mn-cs"/>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zh-TW" altLang="en-US" sz="1400" kern="1200" dirty="0">
                          <a:solidFill>
                            <a:schemeClr val="tx1"/>
                          </a:solidFill>
                          <a:latin typeface="+mn-lt"/>
                          <a:ea typeface="+mn-ea"/>
                          <a:cs typeface="+mn-cs"/>
                          <a:sym typeface="Arial"/>
                        </a:rPr>
                        <a:t>所開發之新產品應超越同業一般技術水準，且與現行紅海市場技術門檻有所區隔</a:t>
                      </a:r>
                      <a:endParaRPr lang="en-US" altLang="zh-TW" sz="1400" kern="1200" dirty="0">
                        <a:solidFill>
                          <a:schemeClr val="tx1"/>
                        </a:solidFill>
                        <a:latin typeface="+mn-lt"/>
                        <a:ea typeface="+mn-ea"/>
                        <a:cs typeface="+mn-cs"/>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zh-TW" altLang="en-US" sz="1400" kern="1200" dirty="0">
                          <a:solidFill>
                            <a:schemeClr val="tx1"/>
                          </a:solidFill>
                          <a:latin typeface="+mn-lt"/>
                          <a:ea typeface="+mn-ea"/>
                          <a:cs typeface="+mn-cs"/>
                          <a:sym typeface="Arial"/>
                        </a:rPr>
                        <a:t>對目標新市場有清晰的目標客群與需求分析</a:t>
                      </a:r>
                      <a:endParaRPr lang="en-US" altLang="zh-TW" sz="1400" kern="1200" dirty="0">
                        <a:solidFill>
                          <a:schemeClr val="tx1"/>
                        </a:solidFill>
                        <a:latin typeface="+mn-lt"/>
                        <a:ea typeface="+mn-ea"/>
                        <a:cs typeface="+mn-cs"/>
                        <a:sym typeface="Arial"/>
                      </a:endParaRPr>
                    </a:p>
                    <a:p>
                      <a:pPr marL="285750" indent="-285750" algn="l" defTabSz="914400" rtl="0" eaLnBrk="1" latinLnBrk="0" hangingPunct="1">
                        <a:buClr>
                          <a:srgbClr val="000000"/>
                        </a:buClr>
                        <a:buSzPts val="1400"/>
                        <a:buFont typeface="Arial" panose="020B0604020202020204" pitchFamily="34" charset="0"/>
                        <a:buChar char="•"/>
                      </a:pPr>
                      <a:r>
                        <a:rPr lang="zh-TW" altLang="en-US" sz="1400" b="0" kern="1200" dirty="0">
                          <a:solidFill>
                            <a:schemeClr val="tx1"/>
                          </a:solidFill>
                          <a:latin typeface="+mn-lt"/>
                          <a:ea typeface="+mn-ea"/>
                          <a:cs typeface="+mn-cs"/>
                          <a:sym typeface="Arial"/>
                        </a:rPr>
                        <a:t>藉由產業聯盟合作，透過</a:t>
                      </a:r>
                      <a:r>
                        <a:rPr lang="zh-TW" altLang="en-US" sz="1400" b="1" kern="1200" dirty="0">
                          <a:solidFill>
                            <a:schemeClr val="tx1"/>
                          </a:solidFill>
                          <a:latin typeface="+mn-lt"/>
                          <a:ea typeface="+mn-ea"/>
                          <a:cs typeface="+mn-cs"/>
                          <a:sym typeface="Arial"/>
                        </a:rPr>
                        <a:t>多元化跨域合作</a:t>
                      </a:r>
                      <a:r>
                        <a:rPr lang="zh-TW" altLang="en-US" sz="1400" b="0" kern="1200" dirty="0">
                          <a:solidFill>
                            <a:schemeClr val="tx1"/>
                          </a:solidFill>
                          <a:latin typeface="+mn-lt"/>
                          <a:ea typeface="+mn-ea"/>
                          <a:cs typeface="+mn-cs"/>
                          <a:sym typeface="Arial"/>
                        </a:rPr>
                        <a:t>，發展新應用功能之產品</a:t>
                      </a:r>
                      <a:endParaRPr lang="en-US" altLang="zh-TW" sz="1400" b="0" kern="1200" dirty="0">
                        <a:solidFill>
                          <a:schemeClr val="tx1"/>
                        </a:solidFill>
                        <a:latin typeface="+mn-lt"/>
                        <a:ea typeface="+mn-ea"/>
                        <a:cs typeface="+mn-cs"/>
                        <a:sym typeface="Arial"/>
                      </a:endParaRPr>
                    </a:p>
                    <a:p>
                      <a:pPr marL="285750" indent="-285750" algn="l" defTabSz="914400" rtl="0" eaLnBrk="1" latinLnBrk="0" hangingPunct="1">
                        <a:buClr>
                          <a:srgbClr val="000000"/>
                        </a:buClr>
                        <a:buSzPts val="1400"/>
                        <a:buFont typeface="Arial" panose="020B0604020202020204" pitchFamily="34" charset="0"/>
                        <a:buChar char="•"/>
                      </a:pPr>
                      <a:r>
                        <a:rPr lang="zh-TW" altLang="en-US" sz="1400" b="0" kern="1200" dirty="0">
                          <a:solidFill>
                            <a:schemeClr val="tx1"/>
                          </a:solidFill>
                          <a:latin typeface="+mn-lt"/>
                          <a:ea typeface="+mn-ea"/>
                          <a:cs typeface="+mn-cs"/>
                          <a:sym typeface="Arial"/>
                        </a:rPr>
                        <a:t>導入</a:t>
                      </a:r>
                      <a:r>
                        <a:rPr lang="zh-TW" altLang="en-US" sz="1400" b="1" kern="1200" dirty="0">
                          <a:solidFill>
                            <a:schemeClr val="tx1"/>
                          </a:solidFill>
                          <a:latin typeface="+mn-lt"/>
                          <a:ea typeface="+mn-ea"/>
                          <a:cs typeface="+mn-cs"/>
                          <a:sym typeface="Arial"/>
                        </a:rPr>
                        <a:t>綠色設計</a:t>
                      </a:r>
                      <a:r>
                        <a:rPr lang="zh-TW" altLang="en-US" sz="1400" b="0" kern="1200" dirty="0">
                          <a:solidFill>
                            <a:schemeClr val="tx1"/>
                          </a:solidFill>
                          <a:latin typeface="+mn-lt"/>
                          <a:ea typeface="+mn-ea"/>
                          <a:cs typeface="+mn-cs"/>
                          <a:sym typeface="Arial"/>
                        </a:rPr>
                        <a:t>概念，開發具有節能、低碳排、易回收或低污染等環境友善之原材料、零組件及產品，或加速推動申請海內外驗證或認證項目</a:t>
                      </a:r>
                    </a:p>
                    <a:p>
                      <a:pPr marL="285750" indent="-285750" algn="l" defTabSz="914400" rtl="0" eaLnBrk="1" latinLnBrk="0" hangingPunct="1">
                        <a:buClr>
                          <a:srgbClr val="000000"/>
                        </a:buClr>
                        <a:buSzPts val="1400"/>
                        <a:buFont typeface="Arial" panose="020B0604020202020204" pitchFamily="34" charset="0"/>
                        <a:buChar char="•"/>
                      </a:pPr>
                      <a:r>
                        <a:rPr lang="zh-TW" altLang="en-US" sz="1400" b="1" kern="1200" dirty="0">
                          <a:solidFill>
                            <a:schemeClr val="tx1"/>
                          </a:solidFill>
                          <a:latin typeface="+mn-lt"/>
                          <a:ea typeface="+mn-ea"/>
                          <a:cs typeface="+mn-cs"/>
                          <a:sym typeface="Arial"/>
                        </a:rPr>
                        <a:t>整合新興技術或高階規格材料</a:t>
                      </a:r>
                      <a:r>
                        <a:rPr lang="zh-TW" altLang="en-US" sz="1400" b="0" kern="1200" dirty="0">
                          <a:solidFill>
                            <a:schemeClr val="tx1"/>
                          </a:solidFill>
                          <a:latin typeface="+mn-lt"/>
                          <a:ea typeface="+mn-ea"/>
                          <a:cs typeface="+mn-cs"/>
                          <a:sym typeface="Arial"/>
                        </a:rPr>
                        <a:t>，開發更精密、更高品質等高規格產品，以符合國際供應鏈廠商或目標國家驗證標準，切入關鍵產業供應鏈，或</a:t>
                      </a:r>
                      <a:r>
                        <a:rPr lang="zh-TW" altLang="en-US" sz="1400" b="1" kern="1200" dirty="0">
                          <a:solidFill>
                            <a:schemeClr val="tx1"/>
                          </a:solidFill>
                          <a:latin typeface="+mn-lt"/>
                          <a:ea typeface="+mn-ea"/>
                          <a:cs typeface="+mn-cs"/>
                          <a:sym typeface="Arial"/>
                        </a:rPr>
                        <a:t>運用 </a:t>
                      </a:r>
                      <a:r>
                        <a:rPr lang="en-US" altLang="zh-TW" sz="1400" b="1" kern="1200" dirty="0">
                          <a:solidFill>
                            <a:schemeClr val="tx1"/>
                          </a:solidFill>
                          <a:latin typeface="+mn-lt"/>
                          <a:ea typeface="+mn-ea"/>
                          <a:cs typeface="+mn-cs"/>
                          <a:sym typeface="Arial"/>
                        </a:rPr>
                        <a:t>IOT </a:t>
                      </a:r>
                      <a:r>
                        <a:rPr lang="zh-TW" altLang="en-US" sz="1400" b="1" kern="1200" dirty="0">
                          <a:solidFill>
                            <a:schemeClr val="tx1"/>
                          </a:solidFill>
                          <a:latin typeface="+mn-lt"/>
                          <a:ea typeface="+mn-ea"/>
                          <a:cs typeface="+mn-cs"/>
                          <a:sym typeface="Arial"/>
                        </a:rPr>
                        <a:t>及智慧技術元素，加值產品新功能</a:t>
                      </a:r>
                      <a:endParaRPr lang="en-US" altLang="zh-TW" sz="1400" b="0" kern="1200" dirty="0">
                        <a:solidFill>
                          <a:schemeClr val="tx1"/>
                        </a:solidFill>
                        <a:latin typeface="+mn-lt"/>
                        <a:ea typeface="+mn-ea"/>
                        <a:cs typeface="+mn-cs"/>
                        <a:sym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039503A6-A8E9-1DA7-7159-B1CE6F698D21}"/>
              </a:ext>
            </a:extLst>
          </p:cNvPr>
          <p:cNvGraphicFramePr>
            <a:graphicFrameLocks noGrp="1"/>
          </p:cNvGraphicFramePr>
          <p:nvPr/>
        </p:nvGraphicFramePr>
        <p:xfrm>
          <a:off x="10439400" y="323818"/>
          <a:ext cx="1719944" cy="3138416"/>
        </p:xfrm>
        <a:graphic>
          <a:graphicData uri="http://schemas.openxmlformats.org/drawingml/2006/table">
            <a:tbl>
              <a:tblPr firstRow="1" bandRow="1">
                <a:tableStyleId>{5940675A-B579-460E-94D1-54222C63F5DA}</a:tableStyleId>
              </a:tblPr>
              <a:tblGrid>
                <a:gridCol w="1719944">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050" b="1" i="0" u="none" strike="noStrike" kern="1200" dirty="0">
                          <a:solidFill>
                            <a:schemeClr val="bg1">
                              <a:lumMod val="50000"/>
                            </a:schemeClr>
                          </a:solidFill>
                          <a:effectLst/>
                          <a:latin typeface="Amazon Ember" panose="020B0603020204020204" pitchFamily="34" charset="0"/>
                          <a:ea typeface="Microsoft JhengHei" panose="020B0604030504040204" pitchFamily="34" charset="-120"/>
                          <a:cs typeface="Amazon Ember" panose="020B0603020204020204" pitchFamily="34" charset="0"/>
                        </a:rPr>
                        <a:t>2025/2/17 </a:t>
                      </a:r>
                      <a:r>
                        <a:rPr lang="en-US" altLang="zh-TW" sz="1050" b="1" i="0" u="none" strike="noStrike" kern="1200" dirty="0">
                          <a:solidFill>
                            <a:srgbClr val="FF0000"/>
                          </a:solidFill>
                          <a:effectLst/>
                          <a:latin typeface="Amazon Ember" panose="020B0603020204020204" pitchFamily="34" charset="0"/>
                          <a:ea typeface="Microsoft JhengHei" panose="020B0604030504040204" pitchFamily="34" charset="-120"/>
                          <a:cs typeface="Amazon Ember" panose="020B0603020204020204" pitchFamily="34" charset="0"/>
                        </a:rPr>
                        <a:t>~ 4/21</a:t>
                      </a:r>
                      <a:endParaRPr lang="zh-TW" altLang="en-US" sz="1050" b="1" i="0" u="none" strike="noStrike" kern="1200" dirty="0">
                        <a:solidFill>
                          <a:srgbClr val="FF0000"/>
                        </a:solidFill>
                        <a:effectLst/>
                        <a:latin typeface="Amazon Ember" panose="020B0603020204020204" pitchFamily="34" charset="0"/>
                        <a:ea typeface="Microsoft JhengHei" panose="020B0604030504040204" pitchFamily="34" charset="-120"/>
                        <a:cs typeface="Amazon Ember" panose="020B06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50" b="1" dirty="0">
                          <a:solidFill>
                            <a:schemeClr val="tx1"/>
                          </a:solidFill>
                        </a:rPr>
                        <a:t>即日起</a:t>
                      </a:r>
                      <a:endParaRPr lang="en-US" altLang="zh-TW" sz="105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經濟部 </a:t>
                      </a:r>
                      <a:endParaRPr lang="en-US" altLang="zh-TW" sz="1050"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產業發展署</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2753">
                <a:tc>
                  <a:txBody>
                    <a:bodyPr/>
                    <a:lstStyle/>
                    <a:p>
                      <a:pPr algn="ctr" defTabSz="1219170">
                        <a:buClr>
                          <a:srgbClr val="000000"/>
                        </a:buClr>
                      </a:pPr>
                      <a:r>
                        <a:rPr lang="en-US" altLang="zh-TW" sz="1050" kern="1200" dirty="0">
                          <a:solidFill>
                            <a:srgbClr val="0070C0"/>
                          </a:solidFill>
                          <a:latin typeface="+mn-lt"/>
                          <a:ea typeface="+mn-ea"/>
                          <a:cs typeface="+mn-cs"/>
                          <a:sym typeface="Arial"/>
                          <a:hlinkClick r:id="rId3"/>
                        </a:rPr>
                        <a:t>TIIP</a:t>
                      </a:r>
                      <a:r>
                        <a:rPr lang="zh-TW" altLang="en-US" sz="1050" kern="1200" dirty="0">
                          <a:solidFill>
                            <a:srgbClr val="0070C0"/>
                          </a:solidFill>
                          <a:latin typeface="+mn-lt"/>
                          <a:ea typeface="+mn-ea"/>
                          <a:cs typeface="+mn-cs"/>
                          <a:sym typeface="Arial"/>
                          <a:hlinkClick r:id="rId3"/>
                        </a:rPr>
                        <a:t>公告網頁</a:t>
                      </a:r>
                      <a:r>
                        <a:rPr lang="zh-TW" altLang="en-US" sz="1050" kern="1200" dirty="0">
                          <a:solidFill>
                            <a:srgbClr val="0070C0"/>
                          </a:solidFill>
                          <a:latin typeface="+mn-lt"/>
                          <a:ea typeface="+mn-ea"/>
                          <a:cs typeface="+mn-cs"/>
                          <a:sym typeface="Arial"/>
                        </a:rPr>
                        <a:t> </a:t>
                      </a:r>
                      <a:r>
                        <a:rPr lang="en-US" altLang="zh-TW" sz="1050" kern="1200" dirty="0">
                          <a:solidFill>
                            <a:srgbClr val="FF0000"/>
                          </a:solidFill>
                          <a:latin typeface="+mn-lt"/>
                          <a:ea typeface="+mn-ea"/>
                          <a:cs typeface="+mn-cs"/>
                          <a:sym typeface="Arial"/>
                        </a:rPr>
                        <a:t>(4/2</a:t>
                      </a:r>
                      <a:r>
                        <a:rPr lang="zh-TW" altLang="en-US" sz="1050" kern="1200" dirty="0">
                          <a:solidFill>
                            <a:srgbClr val="FF0000"/>
                          </a:solidFill>
                          <a:latin typeface="+mn-lt"/>
                          <a:ea typeface="+mn-ea"/>
                          <a:cs typeface="+mn-cs"/>
                          <a:sym typeface="Arial"/>
                        </a:rPr>
                        <a:t>更新</a:t>
                      </a:r>
                      <a:r>
                        <a:rPr lang="en-US" altLang="zh-TW" sz="1050" kern="1200" dirty="0">
                          <a:solidFill>
                            <a:srgbClr val="FF0000"/>
                          </a:solidFill>
                          <a:latin typeface="+mn-lt"/>
                          <a:ea typeface="+mn-ea"/>
                          <a:cs typeface="+mn-cs"/>
                          <a:sym typeface="Arial"/>
                        </a:rPr>
                        <a:t>)</a:t>
                      </a:r>
                      <a:endParaRPr lang="en-US" altLang="zh-TW" sz="1050" kern="1200" dirty="0">
                        <a:solidFill>
                          <a:srgbClr val="0070C0"/>
                        </a:solidFill>
                        <a:latin typeface="+mn-lt"/>
                        <a:ea typeface="+mn-ea"/>
                        <a:cs typeface="+mn-cs"/>
                        <a:sym typeface="Arial"/>
                      </a:endParaRPr>
                    </a:p>
                    <a:p>
                      <a:pPr algn="ctr" defTabSz="1219170">
                        <a:buClr>
                          <a:srgbClr val="000000"/>
                        </a:buClr>
                      </a:pPr>
                      <a:r>
                        <a:rPr lang="zh-TW" altLang="en-US" sz="1050" kern="1200" dirty="0">
                          <a:solidFill>
                            <a:srgbClr val="0070C0"/>
                          </a:solidFill>
                          <a:latin typeface="+mn-lt"/>
                          <a:ea typeface="+mn-ea"/>
                          <a:cs typeface="+mn-cs"/>
                          <a:sym typeface="Arial"/>
                          <a:hlinkClick r:id="rId4"/>
                        </a:rPr>
                        <a:t>申請須知</a:t>
                      </a:r>
                      <a:r>
                        <a:rPr lang="zh-TW" altLang="en-US" sz="1050" kern="1200" dirty="0">
                          <a:solidFill>
                            <a:srgbClr val="0070C0"/>
                          </a:solidFill>
                          <a:latin typeface="+mn-lt"/>
                          <a:ea typeface="+mn-ea"/>
                          <a:cs typeface="+mn-cs"/>
                          <a:sym typeface="Arial"/>
                        </a:rPr>
                        <a:t> </a:t>
                      </a:r>
                      <a:r>
                        <a:rPr lang="en-US" altLang="zh-TW" sz="1050" kern="1200" dirty="0">
                          <a:solidFill>
                            <a:srgbClr val="FF0000"/>
                          </a:solidFill>
                          <a:latin typeface="+mn-lt"/>
                          <a:ea typeface="+mn-ea"/>
                          <a:cs typeface="+mn-cs"/>
                          <a:sym typeface="Arial"/>
                        </a:rPr>
                        <a:t>(4/2</a:t>
                      </a:r>
                      <a:r>
                        <a:rPr lang="zh-TW" altLang="en-US" sz="1050" kern="1200" dirty="0">
                          <a:solidFill>
                            <a:srgbClr val="FF0000"/>
                          </a:solidFill>
                          <a:latin typeface="+mn-lt"/>
                          <a:ea typeface="+mn-ea"/>
                          <a:cs typeface="+mn-cs"/>
                          <a:sym typeface="Arial"/>
                        </a:rPr>
                        <a:t>更新</a:t>
                      </a:r>
                      <a:r>
                        <a:rPr lang="en-US" altLang="zh-TW" sz="1050" kern="1200" dirty="0">
                          <a:solidFill>
                            <a:srgbClr val="FF0000"/>
                          </a:solidFill>
                          <a:latin typeface="+mn-lt"/>
                          <a:ea typeface="+mn-ea"/>
                          <a:cs typeface="+mn-cs"/>
                          <a:sym typeface="Arial"/>
                        </a:rPr>
                        <a:t>)</a:t>
                      </a:r>
                      <a:endParaRPr lang="en-US" altLang="zh-TW" sz="1050" kern="1200" dirty="0">
                        <a:solidFill>
                          <a:srgbClr val="0070C0"/>
                        </a:solidFill>
                        <a:latin typeface="+mn-lt"/>
                        <a:ea typeface="+mn-ea"/>
                        <a:cs typeface="+mn-cs"/>
                        <a:sym typeface="Arial"/>
                      </a:endParaRPr>
                    </a:p>
                    <a:p>
                      <a:pPr algn="ctr" defTabSz="1219170">
                        <a:buClr>
                          <a:srgbClr val="000000"/>
                        </a:buClr>
                      </a:pPr>
                      <a:r>
                        <a:rPr lang="zh-TW" altLang="en-US" sz="1050" kern="1200" dirty="0">
                          <a:solidFill>
                            <a:srgbClr val="0070C0"/>
                          </a:solidFill>
                          <a:latin typeface="+mn-lt"/>
                          <a:ea typeface="+mn-ea"/>
                          <a:cs typeface="+mn-cs"/>
                          <a:sym typeface="Arial"/>
                          <a:hlinkClick r:id="rId5"/>
                        </a:rPr>
                        <a:t>計畫簡報</a:t>
                      </a:r>
                      <a:endParaRPr lang="en-US" altLang="zh-TW" sz="1050" kern="1200" dirty="0">
                        <a:solidFill>
                          <a:srgbClr val="0070C0"/>
                        </a:solidFill>
                        <a:latin typeface="+mn-lt"/>
                        <a:ea typeface="+mn-ea"/>
                        <a:cs typeface="+mn-cs"/>
                        <a:sym typeface="Arial"/>
                      </a:endParaRPr>
                    </a:p>
                    <a:p>
                      <a:pPr algn="ctr" defTabSz="1219170">
                        <a:buClr>
                          <a:srgbClr val="000000"/>
                        </a:buClr>
                      </a:pPr>
                      <a:r>
                        <a:rPr lang="zh-TW" altLang="en-US" sz="1050" kern="1200" dirty="0">
                          <a:solidFill>
                            <a:srgbClr val="0070C0"/>
                          </a:solidFill>
                          <a:latin typeface="+mn-lt"/>
                          <a:ea typeface="+mn-ea"/>
                          <a:cs typeface="+mn-cs"/>
                          <a:sym typeface="Arial"/>
                          <a:hlinkClick r:id="rId6"/>
                        </a:rPr>
                        <a:t>計畫懶人包</a:t>
                      </a:r>
                      <a:endParaRPr lang="zh-TW" altLang="en-US" sz="1050" kern="1200" dirty="0">
                        <a:solidFill>
                          <a:srgbClr val="0070C0"/>
                        </a:solidFill>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6981F11A-33C6-2692-CB3D-365F3F511138}"/>
              </a:ext>
            </a:extLst>
          </p:cNvPr>
          <p:cNvSpPr>
            <a:spLocks noGrp="1"/>
          </p:cNvSpPr>
          <p:nvPr>
            <p:ph type="title"/>
          </p:nvPr>
        </p:nvSpPr>
        <p:spPr/>
        <p:txBody>
          <a:bodyPr/>
          <a:lstStyle/>
          <a:p>
            <a:r>
              <a:rPr lang="zh-TW" altLang="en-US" sz="2000" dirty="0"/>
              <a:t>協助產業提升競爭力</a:t>
            </a:r>
            <a:r>
              <a:rPr lang="zh-TW" altLang="en-US" dirty="0">
                <a:solidFill>
                  <a:srgbClr val="2B3643"/>
                </a:solidFill>
              </a:rPr>
              <a:t>布局海外市場</a:t>
            </a:r>
            <a:r>
              <a:rPr lang="zh-TW" altLang="en-US" sz="2000" dirty="0"/>
              <a:t>計畫</a:t>
            </a:r>
            <a:r>
              <a:rPr lang="en-US" altLang="zh-TW" sz="2000" dirty="0"/>
              <a:t>-</a:t>
            </a:r>
            <a:r>
              <a:rPr lang="zh-TW" altLang="en-US" dirty="0">
                <a:solidFill>
                  <a:srgbClr val="2B3643"/>
                </a:solidFill>
              </a:rPr>
              <a:t>產業聯盟</a:t>
            </a:r>
            <a:endParaRPr lang="en-US" dirty="0">
              <a:solidFill>
                <a:srgbClr val="2B3643"/>
              </a:solidFill>
            </a:endParaRPr>
          </a:p>
        </p:txBody>
      </p:sp>
      <p:sp>
        <p:nvSpPr>
          <p:cNvPr id="4" name="Slide Number Placeholder 3">
            <a:extLst>
              <a:ext uri="{FF2B5EF4-FFF2-40B4-BE49-F238E27FC236}">
                <a16:creationId xmlns:a16="http://schemas.microsoft.com/office/drawing/2014/main" id="{42AB7A0C-468A-B353-0B0A-C816A8AAD1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3221A808-3A02-FDE7-5BCC-945335B02BE2}"/>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F88A889F-7514-A199-7C1F-761CC29A7201}"/>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41615BE3-ABCF-DDB6-3508-FC7C647AD281}"/>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84FBE63B-C0ED-096C-DAEC-5CB65E86716D}"/>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88943C6E-CF51-2B1B-22F0-220E0CC9A28D}"/>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EB74A6E8-A8E1-5804-6184-BF4543049FAC}"/>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436B4F21-46F3-631C-9909-3DD931AE0850}"/>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3186842B-E58A-482F-1F04-2EC892C404AC}"/>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TextBox 14">
            <a:hlinkClick r:id="rId7" action="ppaction://hlinksldjump"/>
            <a:extLst>
              <a:ext uri="{FF2B5EF4-FFF2-40B4-BE49-F238E27FC236}">
                <a16:creationId xmlns:a16="http://schemas.microsoft.com/office/drawing/2014/main" id="{E7358C22-8520-3275-12BE-954B4878AB4D}"/>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 name="TextBox 4">
            <a:hlinkClick r:id="rId8" action="ppaction://hlinksldjump"/>
            <a:extLst>
              <a:ext uri="{FF2B5EF4-FFF2-40B4-BE49-F238E27FC236}">
                <a16:creationId xmlns:a16="http://schemas.microsoft.com/office/drawing/2014/main" id="{07CE9167-2936-677F-8634-1F0C4A1FA93A}"/>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7" name="TextBox 6">
            <a:hlinkClick r:id="rId9" action="ppaction://hlinksldjump"/>
            <a:extLst>
              <a:ext uri="{FF2B5EF4-FFF2-40B4-BE49-F238E27FC236}">
                <a16:creationId xmlns:a16="http://schemas.microsoft.com/office/drawing/2014/main" id="{B2CF5FDA-63F5-A8BE-D26A-2CEA07B2696A}"/>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數位轉型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1507024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extLst>
              <p:ext uri="{D42A27DB-BD31-4B8C-83A1-F6EECF244321}">
                <p14:modId xmlns:p14="http://schemas.microsoft.com/office/powerpoint/2010/main" val="438901527"/>
              </p:ext>
            </p:extLst>
          </p:nvPr>
        </p:nvGraphicFramePr>
        <p:xfrm>
          <a:off x="609599" y="1447132"/>
          <a:ext cx="9867697" cy="4576415"/>
        </p:xfrm>
        <a:graphic>
          <a:graphicData uri="http://schemas.openxmlformats.org/drawingml/2006/table">
            <a:tbl>
              <a:tblPr firstRow="1" bandRow="1">
                <a:tableStyleId>{5940675A-B579-460E-94D1-54222C63F5DA}</a:tableStyleId>
              </a:tblPr>
              <a:tblGrid>
                <a:gridCol w="1972734">
                  <a:extLst>
                    <a:ext uri="{9D8B030D-6E8A-4147-A177-3AD203B41FA5}">
                      <a16:colId xmlns:a16="http://schemas.microsoft.com/office/drawing/2014/main" val="270881897"/>
                    </a:ext>
                  </a:extLst>
                </a:gridCol>
                <a:gridCol w="7894963">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rgbClr val="0070C0"/>
                          </a:solidFill>
                          <a:latin typeface="+mn-lt"/>
                          <a:ea typeface="+mn-ea"/>
                          <a:cs typeface="+mn-cs"/>
                          <a:sym typeface="Arial"/>
                        </a:rPr>
                        <a:t>製造業</a:t>
                      </a:r>
                      <a:r>
                        <a:rPr lang="en-US" altLang="zh-TW" sz="1400" kern="1200" dirty="0">
                          <a:solidFill>
                            <a:schemeClr val="bg1">
                              <a:lumMod val="50000"/>
                            </a:schemeClr>
                          </a:solidFill>
                          <a:latin typeface="+mn-lt"/>
                          <a:ea typeface="+mn-ea"/>
                          <a:cs typeface="+mn-cs"/>
                          <a:sym typeface="Arial"/>
                        </a:rPr>
                        <a:t>(</a:t>
                      </a:r>
                      <a:r>
                        <a:rPr lang="zh-TW" altLang="en-US" sz="1400" kern="1200" dirty="0">
                          <a:solidFill>
                            <a:schemeClr val="bg1">
                              <a:lumMod val="50000"/>
                            </a:schemeClr>
                          </a:solidFill>
                          <a:latin typeface="+mn-lt"/>
                          <a:ea typeface="+mn-ea"/>
                          <a:cs typeface="+mn-cs"/>
                          <a:sym typeface="Arial"/>
                        </a:rPr>
                        <a:t>有工廠登記</a:t>
                      </a:r>
                      <a:r>
                        <a:rPr lang="en-US" altLang="zh-TW" sz="1400" kern="1200" dirty="0">
                          <a:solidFill>
                            <a:schemeClr val="bg1">
                              <a:lumMod val="50000"/>
                            </a:schemeClr>
                          </a:solidFill>
                          <a:latin typeface="+mn-lt"/>
                          <a:ea typeface="+mn-ea"/>
                          <a:cs typeface="+mn-cs"/>
                          <a:sym typeface="Arial"/>
                        </a:rPr>
                        <a:t>)</a:t>
                      </a:r>
                      <a:r>
                        <a:rPr lang="zh-TW" altLang="en-US" sz="1600" kern="0" dirty="0">
                          <a:solidFill>
                            <a:srgbClr val="000000"/>
                          </a:solidFill>
                          <a:latin typeface="Arial"/>
                          <a:ea typeface="Arial"/>
                          <a:cs typeface="Arial"/>
                          <a:sym typeface="Arial"/>
                        </a:rPr>
                        <a:t>，</a:t>
                      </a:r>
                      <a:r>
                        <a:rPr lang="zh-TW" altLang="en-US" sz="1600" b="1" i="0" kern="1200" dirty="0">
                          <a:solidFill>
                            <a:schemeClr val="accent1"/>
                          </a:solidFill>
                          <a:latin typeface="+mn-lt"/>
                          <a:ea typeface="+mn-ea"/>
                          <a:cs typeface="+mn-cs"/>
                          <a:sym typeface="Arial"/>
                        </a:rPr>
                        <a:t>受美國關稅政策影響</a:t>
                      </a:r>
                      <a:r>
                        <a:rPr lang="en-US" altLang="zh-TW" sz="800" kern="1200" dirty="0">
                          <a:solidFill>
                            <a:schemeClr val="accent1"/>
                          </a:solidFill>
                          <a:latin typeface="+mn-lt"/>
                          <a:ea typeface="+mn-ea"/>
                          <a:cs typeface="+mn-cs"/>
                          <a:sym typeface="Arial"/>
                        </a:rPr>
                        <a:t>(</a:t>
                      </a:r>
                      <a:r>
                        <a:rPr lang="zh-TW" altLang="en-US" sz="800" kern="1200" dirty="0">
                          <a:solidFill>
                            <a:schemeClr val="accent1"/>
                          </a:solidFill>
                          <a:latin typeface="+mn-lt"/>
                          <a:ea typeface="+mn-ea"/>
                          <a:cs typeface="+mn-cs"/>
                          <a:sym typeface="Arial"/>
                        </a:rPr>
                        <a:t>客戶取消或展延訂單</a:t>
                      </a:r>
                      <a:r>
                        <a:rPr lang="en-US" altLang="zh-TW" sz="800" kern="1200" dirty="0">
                          <a:solidFill>
                            <a:schemeClr val="accent1"/>
                          </a:solidFill>
                          <a:latin typeface="+mn-lt"/>
                          <a:ea typeface="+mn-ea"/>
                          <a:cs typeface="+mn-cs"/>
                          <a:sym typeface="Arial"/>
                        </a:rPr>
                        <a:t>/</a:t>
                      </a:r>
                      <a:r>
                        <a:rPr lang="zh-TW" altLang="en-US" sz="800" kern="1200" dirty="0">
                          <a:solidFill>
                            <a:schemeClr val="accent1"/>
                          </a:solidFill>
                          <a:latin typeface="+mn-lt"/>
                          <a:ea typeface="+mn-ea"/>
                          <a:cs typeface="+mn-cs"/>
                          <a:sym typeface="Arial"/>
                        </a:rPr>
                        <a:t>客戶要求吸收關稅費用</a:t>
                      </a:r>
                      <a:r>
                        <a:rPr lang="en-US" altLang="zh-TW" sz="800" kern="1200" dirty="0">
                          <a:solidFill>
                            <a:schemeClr val="accent1"/>
                          </a:solidFill>
                          <a:latin typeface="+mn-lt"/>
                          <a:ea typeface="+mn-ea"/>
                          <a:cs typeface="+mn-cs"/>
                          <a:sym typeface="Arial"/>
                        </a:rPr>
                        <a:t>/</a:t>
                      </a:r>
                      <a:r>
                        <a:rPr lang="zh-TW" altLang="en-US" sz="800" kern="1200" dirty="0">
                          <a:solidFill>
                            <a:schemeClr val="accent1"/>
                          </a:solidFill>
                          <a:latin typeface="+mn-lt"/>
                          <a:ea typeface="+mn-ea"/>
                          <a:cs typeface="+mn-cs"/>
                          <a:sym typeface="Arial"/>
                        </a:rPr>
                        <a:t>貨品遭客戶退運</a:t>
                      </a:r>
                      <a:r>
                        <a:rPr lang="en-US" altLang="zh-TW" sz="800" kern="1200" dirty="0">
                          <a:solidFill>
                            <a:schemeClr val="accent1"/>
                          </a:solidFill>
                          <a:latin typeface="+mn-lt"/>
                          <a:ea typeface="+mn-ea"/>
                          <a:cs typeface="+mn-cs"/>
                          <a:sym typeface="Arial"/>
                        </a:rPr>
                        <a:t>/</a:t>
                      </a:r>
                      <a:r>
                        <a:rPr lang="zh-TW" altLang="en-US" sz="800" kern="1200" dirty="0">
                          <a:solidFill>
                            <a:schemeClr val="accent1"/>
                          </a:solidFill>
                          <a:latin typeface="+mn-lt"/>
                          <a:ea typeface="+mn-ea"/>
                          <a:cs typeface="+mn-cs"/>
                          <a:sym typeface="Arial"/>
                        </a:rPr>
                        <a:t>其他具體受影響事蹟等</a:t>
                      </a:r>
                      <a:r>
                        <a:rPr lang="en-US" altLang="zh-TW" sz="800" kern="1200" dirty="0">
                          <a:solidFill>
                            <a:schemeClr val="accent1"/>
                          </a:solidFill>
                          <a:latin typeface="+mn-lt"/>
                          <a:ea typeface="+mn-ea"/>
                          <a:cs typeface="+mn-cs"/>
                          <a:sym typeface="Arial"/>
                        </a:rPr>
                        <a:t>)</a:t>
                      </a:r>
                      <a:endParaRPr lang="en-US" altLang="zh-TW" sz="1400" kern="1200" dirty="0">
                        <a:solidFill>
                          <a:schemeClr val="accent1"/>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sym typeface="Arial"/>
                        </a:rPr>
                        <a:t>合法登記、非銀行拒絕往來戶、申請業者不得有陸資、提案內容如曾獲其他補助不得申請</a:t>
                      </a:r>
                      <a:endParaRPr lang="en-US" altLang="zh-TW" sz="1400" kern="1200" dirty="0">
                        <a:solidFill>
                          <a:schemeClr val="bg1">
                            <a:lumMod val="50000"/>
                          </a:schemeClr>
                        </a:solidFill>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最高補助</a:t>
                      </a:r>
                      <a:r>
                        <a:rPr lang="en-US" altLang="zh-TW" dirty="0"/>
                        <a:t>50%</a:t>
                      </a:r>
                      <a:r>
                        <a:rPr lang="zh-TW" altLang="en-US" dirty="0"/>
                        <a:t>，上限</a:t>
                      </a:r>
                      <a:r>
                        <a:rPr lang="en-US" altLang="zh-TW" dirty="0"/>
                        <a:t>NT$4000</a:t>
                      </a:r>
                      <a:r>
                        <a:rPr lang="zh-TW" altLang="en-US" dirty="0"/>
                        <a:t>萬</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由 </a:t>
                      </a:r>
                      <a:r>
                        <a:rPr kumimoji="0" lang="en-US" altLang="zh-TW" sz="14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1 </a:t>
                      </a: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家製造業企業擔任主導單位，聯合相關企業共同參與申請</a:t>
                      </a:r>
                      <a:endParaRPr kumimoji="0" lang="en-US" altLang="zh-TW" sz="1400" b="0" i="0" u="none" strike="noStrike" kern="1200" cap="none" spc="0" normalizeH="0" baseline="0" noProof="0" dirty="0">
                        <a:ln>
                          <a:noFill/>
                        </a:ln>
                        <a:solidFill>
                          <a:srgbClr val="FFFFFF">
                            <a:lumMod val="50000"/>
                          </a:srgbClr>
                        </a:solidFill>
                        <a:effectLst/>
                        <a:uLnTx/>
                        <a:uFillTx/>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i="0" kern="1200" dirty="0">
                          <a:solidFill>
                            <a:schemeClr val="tx1"/>
                          </a:solidFill>
                          <a:latin typeface="+mn-lt"/>
                          <a:ea typeface="+mn-ea"/>
                          <a:cs typeface="+mn-cs"/>
                          <a:sym typeface="Arial"/>
                        </a:rPr>
                        <a:t>優先支持</a:t>
                      </a:r>
                      <a:r>
                        <a:rPr lang="zh-TW" altLang="en-US" sz="1600" i="0" kern="1200" dirty="0">
                          <a:solidFill>
                            <a:schemeClr val="tx1"/>
                          </a:solidFill>
                          <a:latin typeface="+mn-lt"/>
                          <a:ea typeface="+mn-ea"/>
                          <a:cs typeface="+mn-cs"/>
                          <a:sym typeface="Arial"/>
                        </a:rPr>
                        <a:t>：購置全新國產設備</a:t>
                      </a:r>
                      <a:r>
                        <a:rPr kumimoji="0" lang="en-US" altLang="zh-TW" sz="800" b="0" i="0" u="none" strike="noStrike" kern="1200" cap="none" spc="0" normalizeH="0" baseline="0" noProof="0" dirty="0">
                          <a:ln>
                            <a:noFill/>
                          </a:ln>
                          <a:solidFill>
                            <a:schemeClr val="bg1">
                              <a:lumMod val="50000"/>
                            </a:schemeClr>
                          </a:solidFill>
                          <a:effectLst/>
                          <a:uLnTx/>
                          <a:uFillTx/>
                          <a:latin typeface="+mn-lt"/>
                          <a:ea typeface="+mn-ea"/>
                          <a:cs typeface="+mn-cs"/>
                          <a:sym typeface="Arial"/>
                        </a:rPr>
                        <a:t>(</a:t>
                      </a:r>
                      <a:r>
                        <a:rPr kumimoji="0" lang="zh-TW" altLang="en-US" sz="800" b="0" i="0" u="none" strike="noStrike" kern="1200" cap="none" spc="0" normalizeH="0" baseline="0" noProof="0" dirty="0">
                          <a:ln>
                            <a:noFill/>
                          </a:ln>
                          <a:solidFill>
                            <a:schemeClr val="bg1">
                              <a:lumMod val="50000"/>
                            </a:schemeClr>
                          </a:solidFill>
                          <a:effectLst/>
                          <a:uLnTx/>
                          <a:uFillTx/>
                          <a:latin typeface="+mn-lt"/>
                          <a:ea typeface="+mn-ea"/>
                          <a:cs typeface="+mn-cs"/>
                          <a:sym typeface="Arial"/>
                        </a:rPr>
                        <a:t>計畫總經費</a:t>
                      </a:r>
                      <a:r>
                        <a:rPr kumimoji="0" lang="en-US" altLang="zh-TW" sz="800" b="0" i="0" u="none" strike="noStrike" kern="1200" cap="none" spc="0" normalizeH="0" baseline="0" noProof="0" dirty="0">
                          <a:ln>
                            <a:noFill/>
                          </a:ln>
                          <a:solidFill>
                            <a:schemeClr val="bg1">
                              <a:lumMod val="50000"/>
                            </a:schemeClr>
                          </a:solidFill>
                          <a:effectLst/>
                          <a:uLnTx/>
                          <a:uFillTx/>
                          <a:latin typeface="+mn-lt"/>
                          <a:ea typeface="+mn-ea"/>
                          <a:cs typeface="+mn-cs"/>
                          <a:sym typeface="Arial"/>
                        </a:rPr>
                        <a:t>40%</a:t>
                      </a:r>
                      <a:r>
                        <a:rPr kumimoji="0" lang="zh-TW" altLang="en-US" sz="800" b="0" i="0" u="none" strike="noStrike" kern="1200" cap="none" spc="0" normalizeH="0" baseline="0" noProof="0" dirty="0">
                          <a:ln>
                            <a:noFill/>
                          </a:ln>
                          <a:solidFill>
                            <a:schemeClr val="bg1">
                              <a:lumMod val="50000"/>
                            </a:schemeClr>
                          </a:solidFill>
                          <a:effectLst/>
                          <a:uLnTx/>
                          <a:uFillTx/>
                          <a:latin typeface="+mn-lt"/>
                          <a:ea typeface="+mn-ea"/>
                          <a:cs typeface="+mn-cs"/>
                          <a:sym typeface="Arial"/>
                        </a:rPr>
                        <a:t>為上限</a:t>
                      </a:r>
                      <a:r>
                        <a:rPr kumimoji="0" lang="en-US" altLang="zh-TW" sz="800" b="0" i="0" u="none" strike="noStrike" kern="1200" cap="none" spc="0" normalizeH="0" baseline="0" noProof="0" dirty="0">
                          <a:ln>
                            <a:noFill/>
                          </a:ln>
                          <a:solidFill>
                            <a:schemeClr val="bg1">
                              <a:lumMod val="50000"/>
                            </a:schemeClr>
                          </a:solidFill>
                          <a:effectLst/>
                          <a:uLnTx/>
                          <a:uFillTx/>
                          <a:latin typeface="+mn-lt"/>
                          <a:ea typeface="+mn-ea"/>
                          <a:cs typeface="+mn-cs"/>
                          <a:sym typeface="Arial"/>
                        </a:rPr>
                        <a:t>)</a:t>
                      </a:r>
                      <a:br>
                        <a:rPr lang="en-US" altLang="zh-TW" sz="1600" i="0" kern="1200" dirty="0">
                          <a:solidFill>
                            <a:schemeClr val="tx1"/>
                          </a:solidFill>
                          <a:latin typeface="+mn-lt"/>
                          <a:ea typeface="+mn-ea"/>
                          <a:cs typeface="+mn-cs"/>
                          <a:sym typeface="Arial"/>
                        </a:rPr>
                      </a:br>
                      <a:r>
                        <a:rPr lang="zh-TW" altLang="en-US" sz="1600" i="0" kern="1200" dirty="0">
                          <a:solidFill>
                            <a:schemeClr val="tx1"/>
                          </a:solidFill>
                          <a:latin typeface="+mn-lt"/>
                          <a:ea typeface="+mn-ea"/>
                          <a:cs typeface="+mn-cs"/>
                          <a:sym typeface="Arial"/>
                        </a:rPr>
                        <a:t>                   與臺灣資服業者合作</a:t>
                      </a:r>
                      <a:r>
                        <a:rPr lang="zh-TW" altLang="en-US" sz="1600" b="1" i="0" kern="1200" dirty="0">
                          <a:solidFill>
                            <a:srgbClr val="FF0000"/>
                          </a:solidFill>
                          <a:latin typeface="+mn-lt"/>
                          <a:ea typeface="+mn-ea"/>
                          <a:cs typeface="+mn-cs"/>
                          <a:sym typeface="Arial"/>
                        </a:rPr>
                        <a:t>運用 </a:t>
                      </a:r>
                      <a:r>
                        <a:rPr lang="en-US" altLang="zh-TW" sz="1600" b="1" i="0" kern="1200" dirty="0">
                          <a:solidFill>
                            <a:srgbClr val="FF0000"/>
                          </a:solidFill>
                          <a:latin typeface="+mn-lt"/>
                          <a:ea typeface="+mn-ea"/>
                          <a:cs typeface="+mn-cs"/>
                          <a:sym typeface="Arial"/>
                        </a:rPr>
                        <a:t>AI </a:t>
                      </a:r>
                      <a:r>
                        <a:rPr lang="zh-TW" altLang="en-US" sz="1600" b="1" i="0" kern="1200" dirty="0">
                          <a:solidFill>
                            <a:srgbClr val="FF0000"/>
                          </a:solidFill>
                          <a:latin typeface="+mn-lt"/>
                          <a:ea typeface="+mn-ea"/>
                          <a:cs typeface="+mn-cs"/>
                          <a:sym typeface="Arial"/>
                        </a:rPr>
                        <a:t>技術發展智慧化解決方案</a:t>
                      </a:r>
                      <a:r>
                        <a:rPr lang="zh-TW" altLang="en-US" sz="1600" i="0" kern="1200" dirty="0">
                          <a:solidFill>
                            <a:schemeClr val="tx1"/>
                          </a:solidFill>
                          <a:latin typeface="+mn-lt"/>
                          <a:ea typeface="+mn-ea"/>
                          <a:cs typeface="+mn-cs"/>
                          <a:sym typeface="Arial"/>
                        </a:rPr>
                        <a:t>者</a:t>
                      </a:r>
                      <a:r>
                        <a:rPr kumimoji="0" lang="en-US" altLang="zh-TW" sz="8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a:t>
                      </a:r>
                      <a:r>
                        <a:rPr kumimoji="0" lang="zh-TW" altLang="en-US" sz="8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計畫總經費</a:t>
                      </a:r>
                      <a:r>
                        <a:rPr kumimoji="0" lang="en-US" altLang="zh-TW" sz="8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40%</a:t>
                      </a:r>
                      <a:r>
                        <a:rPr kumimoji="0" lang="zh-TW" altLang="en-US" sz="8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為上限</a:t>
                      </a:r>
                      <a:r>
                        <a:rPr kumimoji="0" lang="en-US" altLang="zh-TW" sz="800" b="0" i="0" u="none" strike="noStrike" kern="1200" cap="none" spc="0" normalizeH="0" baseline="0" noProof="0" dirty="0">
                          <a:ln>
                            <a:noFill/>
                          </a:ln>
                          <a:solidFill>
                            <a:srgbClr val="FFFFFF">
                              <a:lumMod val="50000"/>
                            </a:srgbClr>
                          </a:solidFill>
                          <a:effectLst/>
                          <a:uLnTx/>
                          <a:uFillTx/>
                          <a:latin typeface="+mn-lt"/>
                          <a:ea typeface="+mn-ea"/>
                          <a:cs typeface="+mn-cs"/>
                          <a:sym typeface="Arial"/>
                        </a:rPr>
                        <a:t>)</a:t>
                      </a:r>
                      <a:endParaRPr lang="zh-TW" altLang="en-US" sz="1800" i="0" kern="1200" dirty="0">
                        <a:solidFill>
                          <a:schemeClr val="tx1"/>
                        </a:solidFill>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1601828">
                <a:tc>
                  <a:txBody>
                    <a:bodyPr/>
                    <a:lstStyle/>
                    <a:p>
                      <a:pPr algn="ctr"/>
                      <a:endParaRPr lang="en-US" sz="1600"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defTabSz="914400" rtl="0" eaLnBrk="1" latinLnBrk="0" hangingPunct="1">
                        <a:buClr>
                          <a:srgbClr val="000000"/>
                        </a:buClr>
                        <a:buSzPts val="1400"/>
                        <a:buFont typeface="Arial" panose="020B0604020202020204" pitchFamily="34" charset="0"/>
                        <a:buChar char="•"/>
                      </a:pPr>
                      <a:endParaRPr lang="en-US" altLang="zh-TW" sz="1600" b="1" i="0" kern="1200" dirty="0">
                        <a:solidFill>
                          <a:schemeClr val="tx1"/>
                        </a:solidFill>
                        <a:latin typeface="+mn-lt"/>
                        <a:ea typeface="+mn-ea"/>
                        <a:cs typeface="+mn-cs"/>
                        <a:sym typeface="Arial"/>
                      </a:endParaRPr>
                    </a:p>
                    <a:p>
                      <a:pPr marL="285750" indent="-285750" algn="l" defTabSz="914400" rtl="0" eaLnBrk="1" latinLnBrk="0" hangingPunct="1">
                        <a:buClr>
                          <a:srgbClr val="000000"/>
                        </a:buClr>
                        <a:buSzPts val="1400"/>
                        <a:buFont typeface="Arial" panose="020B0604020202020204" pitchFamily="34" charset="0"/>
                        <a:buChar char="•"/>
                      </a:pPr>
                      <a:r>
                        <a:rPr lang="zh-TW" altLang="en-US" sz="1600" b="1" i="0" kern="1200" dirty="0">
                          <a:solidFill>
                            <a:schemeClr val="tx1"/>
                          </a:solidFill>
                          <a:latin typeface="+mn-lt"/>
                          <a:ea typeface="+mn-ea"/>
                          <a:cs typeface="+mn-cs"/>
                          <a:sym typeface="Arial"/>
                        </a:rPr>
                        <a:t>智慧科技</a:t>
                      </a:r>
                      <a:r>
                        <a:rPr lang="zh-TW" altLang="en-US" sz="1600" b="0" i="0" kern="1200" dirty="0">
                          <a:solidFill>
                            <a:schemeClr val="tx1"/>
                          </a:solidFill>
                          <a:latin typeface="+mn-lt"/>
                          <a:ea typeface="+mn-ea"/>
                          <a:cs typeface="+mn-cs"/>
                          <a:sym typeface="Arial"/>
                        </a:rPr>
                        <a:t>：如資通訊科技、人工智慧技術、無人機等</a:t>
                      </a:r>
                      <a:endParaRPr lang="en-US" altLang="zh-TW" sz="1600" b="0" i="0" kern="1200" dirty="0">
                        <a:solidFill>
                          <a:schemeClr val="tx1"/>
                        </a:solidFill>
                        <a:latin typeface="+mn-lt"/>
                        <a:ea typeface="+mn-ea"/>
                        <a:cs typeface="+mn-cs"/>
                        <a:sym typeface="Arial"/>
                      </a:endParaRPr>
                    </a:p>
                    <a:p>
                      <a:pPr marL="285750" indent="-285750" algn="l" defTabSz="914400" rtl="0" eaLnBrk="1" latinLnBrk="0" hangingPunct="1">
                        <a:buClr>
                          <a:srgbClr val="000000"/>
                        </a:buClr>
                        <a:buSzPts val="1400"/>
                        <a:buFont typeface="Arial" panose="020B0604020202020204" pitchFamily="34" charset="0"/>
                        <a:buChar char="•"/>
                      </a:pPr>
                      <a:r>
                        <a:rPr lang="zh-TW" altLang="en-US" sz="1600" b="1" i="0" kern="1200" dirty="0">
                          <a:solidFill>
                            <a:schemeClr val="tx1"/>
                          </a:solidFill>
                          <a:latin typeface="+mn-lt"/>
                          <a:ea typeface="+mn-ea"/>
                          <a:cs typeface="+mn-cs"/>
                          <a:sym typeface="Arial"/>
                        </a:rPr>
                        <a:t>先進製造</a:t>
                      </a:r>
                      <a:r>
                        <a:rPr lang="zh-TW" altLang="en-US" sz="1600" b="0" i="0" kern="1200" dirty="0">
                          <a:solidFill>
                            <a:schemeClr val="tx1"/>
                          </a:solidFill>
                          <a:latin typeface="+mn-lt"/>
                          <a:ea typeface="+mn-ea"/>
                          <a:cs typeface="+mn-cs"/>
                          <a:sym typeface="Arial"/>
                        </a:rPr>
                        <a:t>：如自動化生產技術等</a:t>
                      </a:r>
                      <a:endParaRPr lang="en-US" altLang="zh-TW" sz="1600" b="0" i="0" kern="1200" dirty="0">
                        <a:solidFill>
                          <a:schemeClr val="tx1"/>
                        </a:solidFill>
                        <a:latin typeface="+mn-lt"/>
                        <a:ea typeface="+mn-ea"/>
                        <a:cs typeface="+mn-cs"/>
                        <a:sym typeface="Arial"/>
                      </a:endParaRPr>
                    </a:p>
                    <a:p>
                      <a:pPr marL="285750" indent="-285750" algn="l" defTabSz="914400" rtl="0" eaLnBrk="1" latinLnBrk="0" hangingPunct="1">
                        <a:buClr>
                          <a:srgbClr val="000000"/>
                        </a:buClr>
                        <a:buSzPts val="1400"/>
                        <a:buFont typeface="Arial" panose="020B0604020202020204" pitchFamily="34" charset="0"/>
                        <a:buChar char="•"/>
                      </a:pPr>
                      <a:r>
                        <a:rPr lang="zh-TW" altLang="en-US" sz="1600" b="1" i="0" kern="1200" dirty="0">
                          <a:solidFill>
                            <a:schemeClr val="tx1"/>
                          </a:solidFill>
                          <a:latin typeface="+mn-lt"/>
                          <a:ea typeface="+mn-ea"/>
                          <a:cs typeface="+mn-cs"/>
                          <a:sym typeface="Arial"/>
                        </a:rPr>
                        <a:t>半導體</a:t>
                      </a:r>
                      <a:r>
                        <a:rPr lang="zh-TW" altLang="en-US" sz="1600" b="0" i="0" kern="1200" dirty="0">
                          <a:solidFill>
                            <a:schemeClr val="tx1"/>
                          </a:solidFill>
                          <a:latin typeface="+mn-lt"/>
                          <a:ea typeface="+mn-ea"/>
                          <a:cs typeface="+mn-cs"/>
                          <a:sym typeface="Arial"/>
                        </a:rPr>
                        <a:t>及其他本署業管支持領域</a:t>
                      </a:r>
                      <a:r>
                        <a:rPr lang="zh-TW" altLang="en-US" sz="1600" b="1" i="0" kern="1200" dirty="0">
                          <a:solidFill>
                            <a:schemeClr val="tx1"/>
                          </a:solidFill>
                          <a:latin typeface="+mn-lt"/>
                          <a:ea typeface="+mn-ea"/>
                          <a:cs typeface="+mn-cs"/>
                          <a:sym typeface="Arial"/>
                        </a:rPr>
                        <a:t>產品技術研發</a:t>
                      </a:r>
                      <a:endParaRPr lang="en-US" altLang="zh-TW" sz="1600" b="1" i="0" kern="1200" dirty="0">
                        <a:solidFill>
                          <a:schemeClr val="tx1"/>
                        </a:solidFill>
                        <a:latin typeface="+mn-lt"/>
                        <a:ea typeface="+mn-ea"/>
                        <a:cs typeface="+mn-cs"/>
                        <a:sym typeface="Arial"/>
                      </a:endParaRPr>
                    </a:p>
                    <a:p>
                      <a:pPr marL="285750" indent="-285750" algn="l" defTabSz="914400" rtl="0" eaLnBrk="1" latinLnBrk="0" hangingPunct="1">
                        <a:buClr>
                          <a:srgbClr val="000000"/>
                        </a:buClr>
                        <a:buSzPts val="1400"/>
                        <a:buFont typeface="Arial" panose="020B0604020202020204" pitchFamily="34" charset="0"/>
                        <a:buChar char="•"/>
                      </a:pPr>
                      <a:r>
                        <a:rPr lang="zh-TW" altLang="en-US" sz="1600" b="0" i="0" kern="1200" dirty="0">
                          <a:solidFill>
                            <a:schemeClr val="tx1"/>
                          </a:solidFill>
                          <a:latin typeface="+mn-lt"/>
                          <a:ea typeface="+mn-ea"/>
                          <a:cs typeface="+mn-cs"/>
                          <a:sym typeface="Arial"/>
                        </a:rPr>
                        <a:t>符合「</a:t>
                      </a:r>
                      <a:r>
                        <a:rPr lang="zh-TW" altLang="en-US" sz="1600" b="1" i="0" kern="1200" dirty="0">
                          <a:solidFill>
                            <a:schemeClr val="tx1"/>
                          </a:solidFill>
                          <a:latin typeface="+mn-lt"/>
                          <a:ea typeface="+mn-ea"/>
                          <a:cs typeface="+mn-cs"/>
                          <a:sym typeface="Arial"/>
                        </a:rPr>
                        <a:t>雙軸轉型</a:t>
                      </a:r>
                      <a:r>
                        <a:rPr lang="zh-TW" altLang="en-US" sz="1600" b="0" i="0" kern="1200" dirty="0">
                          <a:solidFill>
                            <a:schemeClr val="tx1"/>
                          </a:solidFill>
                          <a:latin typeface="+mn-lt"/>
                          <a:ea typeface="+mn-ea"/>
                          <a:cs typeface="+mn-cs"/>
                          <a:sym typeface="Arial"/>
                        </a:rPr>
                        <a:t>」概念：結合數位轉型及淨零（永續）轉型，開發具有節能、低碳排、易回收或低污染等環境友善之原材料、零組件及產品</a:t>
                      </a:r>
                      <a:endParaRPr lang="en-US" altLang="zh-TW" sz="1600" b="0" i="0" kern="1200" dirty="0">
                        <a:solidFill>
                          <a:schemeClr val="tx1"/>
                        </a:solidFill>
                        <a:latin typeface="+mn-lt"/>
                        <a:ea typeface="+mn-ea"/>
                        <a:cs typeface="+mn-cs"/>
                        <a:sym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1457946568"/>
              </p:ext>
            </p:extLst>
          </p:nvPr>
        </p:nvGraphicFramePr>
        <p:xfrm>
          <a:off x="10439400" y="323818"/>
          <a:ext cx="1719944" cy="3138416"/>
        </p:xfrm>
        <a:graphic>
          <a:graphicData uri="http://schemas.openxmlformats.org/drawingml/2006/table">
            <a:tbl>
              <a:tblPr firstRow="1" bandRow="1">
                <a:tableStyleId>{5940675A-B579-460E-94D1-54222C63F5DA}</a:tableStyleId>
              </a:tblPr>
              <a:tblGrid>
                <a:gridCol w="1719944">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lvl="0" algn="ctr">
                        <a:defRPr/>
                      </a:pPr>
                      <a:r>
                        <a:rPr lang="en-US" altLang="zh-TW" sz="1050" b="1" dirty="0">
                          <a:solidFill>
                            <a:schemeClr val="tx1"/>
                          </a:solidFill>
                          <a:latin typeface="+mn-lt"/>
                        </a:rPr>
                        <a:t>8/7 ~ </a:t>
                      </a:r>
                      <a:r>
                        <a:rPr lang="en-US" altLang="zh-TW" sz="1050" b="1" dirty="0">
                          <a:solidFill>
                            <a:srgbClr val="FF0000"/>
                          </a:solidFill>
                        </a:rPr>
                        <a:t>12/31</a:t>
                      </a:r>
                    </a:p>
                    <a:p>
                      <a:pPr lvl="0" algn="ctr">
                        <a:defRPr/>
                      </a:pPr>
                      <a:r>
                        <a:rPr lang="zh-TW" altLang="en-US" sz="1050" dirty="0">
                          <a:solidFill>
                            <a:schemeClr val="tx1"/>
                          </a:solidFill>
                        </a:rPr>
                        <a:t>或經費用罄之日止</a:t>
                      </a:r>
                      <a:endParaRPr lang="zh-TW" altLang="en-US" sz="105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00" kern="1200" dirty="0">
                          <a:solidFill>
                            <a:schemeClr val="tx1"/>
                          </a:solidFill>
                          <a:latin typeface="+mn-lt"/>
                          <a:ea typeface="+mn-ea"/>
                          <a:cs typeface="+mn-cs"/>
                        </a:rPr>
                        <a:t>不超過 </a:t>
                      </a:r>
                      <a:r>
                        <a:rPr lang="en-US" altLang="zh-TW" sz="1000" kern="1200" dirty="0">
                          <a:solidFill>
                            <a:schemeClr val="tx1"/>
                          </a:solidFill>
                          <a:latin typeface="+mn-lt"/>
                          <a:ea typeface="+mn-ea"/>
                          <a:cs typeface="+mn-cs"/>
                        </a:rPr>
                        <a:t>116/</a:t>
                      </a:r>
                      <a:r>
                        <a:rPr lang="zh-TW" altLang="en-US" sz="1000" kern="1200" dirty="0">
                          <a:solidFill>
                            <a:schemeClr val="tx1"/>
                          </a:solidFill>
                          <a:latin typeface="+mn-lt"/>
                          <a:ea typeface="+mn-ea"/>
                          <a:cs typeface="+mn-cs"/>
                        </a:rPr>
                        <a:t> </a:t>
                      </a:r>
                      <a:r>
                        <a:rPr lang="en-US" altLang="zh-TW" sz="1000" kern="1200" dirty="0">
                          <a:solidFill>
                            <a:schemeClr val="tx1"/>
                          </a:solidFill>
                          <a:latin typeface="+mn-lt"/>
                          <a:ea typeface="+mn-ea"/>
                          <a:cs typeface="+mn-cs"/>
                        </a:rPr>
                        <a:t>8/</a:t>
                      </a:r>
                      <a:r>
                        <a:rPr lang="zh-TW" altLang="en-US" sz="1000" kern="1200" dirty="0">
                          <a:solidFill>
                            <a:schemeClr val="tx1"/>
                          </a:solidFill>
                          <a:latin typeface="+mn-lt"/>
                          <a:ea typeface="+mn-ea"/>
                          <a:cs typeface="+mn-cs"/>
                        </a:rPr>
                        <a:t> </a:t>
                      </a:r>
                      <a:r>
                        <a:rPr lang="en-US" altLang="zh-TW" sz="1000" kern="1200" dirty="0">
                          <a:solidFill>
                            <a:schemeClr val="tx1"/>
                          </a:solidFill>
                          <a:latin typeface="+mn-lt"/>
                          <a:ea typeface="+mn-ea"/>
                          <a:cs typeface="+mn-cs"/>
                        </a:rPr>
                        <a:t>31</a:t>
                      </a:r>
                      <a:r>
                        <a:rPr lang="zh-TW" altLang="en-US" sz="1000" kern="1200" dirty="0">
                          <a:solidFill>
                            <a:schemeClr val="tx1"/>
                          </a:solidFill>
                          <a:latin typeface="+mn-lt"/>
                          <a:ea typeface="+mn-ea"/>
                          <a:cs typeface="+mn-cs"/>
                        </a:rPr>
                        <a:t>，起始日可追溯至線上申請收件日</a:t>
                      </a:r>
                      <a:endParaRPr lang="en-US" altLang="zh-TW" sz="10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經濟部 </a:t>
                      </a:r>
                      <a:endParaRPr lang="en-US" altLang="zh-TW" sz="1050"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產業發展署</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2753">
                <a:tc>
                  <a:txBody>
                    <a:bodyPr/>
                    <a:lstStyle/>
                    <a:p>
                      <a:pPr algn="ctr" defTabSz="1219170">
                        <a:buClr>
                          <a:srgbClr val="000000"/>
                        </a:buClr>
                      </a:pPr>
                      <a:r>
                        <a:rPr lang="zh-TW" altLang="en-US" sz="1050" kern="1200" dirty="0">
                          <a:solidFill>
                            <a:srgbClr val="0070C0"/>
                          </a:solidFill>
                          <a:latin typeface="+mn-lt"/>
                          <a:ea typeface="+mn-ea"/>
                          <a:cs typeface="+mn-cs"/>
                          <a:sym typeface="Arial"/>
                          <a:hlinkClick r:id="rId3"/>
                        </a:rPr>
                        <a:t>因應美國關稅我國出口</a:t>
                      </a:r>
                      <a:br>
                        <a:rPr lang="en-US" altLang="zh-TW" sz="1050" kern="1200" dirty="0">
                          <a:solidFill>
                            <a:srgbClr val="0070C0"/>
                          </a:solidFill>
                          <a:latin typeface="+mn-lt"/>
                          <a:ea typeface="+mn-ea"/>
                          <a:cs typeface="+mn-cs"/>
                          <a:sym typeface="Arial"/>
                          <a:hlinkClick r:id="rId3"/>
                        </a:rPr>
                      </a:br>
                      <a:r>
                        <a:rPr lang="zh-TW" altLang="en-US" sz="1050" kern="1200" dirty="0">
                          <a:solidFill>
                            <a:srgbClr val="0070C0"/>
                          </a:solidFill>
                          <a:latin typeface="+mn-lt"/>
                          <a:ea typeface="+mn-ea"/>
                          <a:cs typeface="+mn-cs"/>
                          <a:sym typeface="Arial"/>
                          <a:hlinkClick r:id="rId3"/>
                        </a:rPr>
                        <a:t>供應鏈支持方案</a:t>
                      </a:r>
                      <a:endParaRPr lang="en-US" altLang="zh-TW" sz="1050" kern="1200" dirty="0">
                        <a:solidFill>
                          <a:srgbClr val="0070C0"/>
                        </a:solidFill>
                        <a:latin typeface="+mn-lt"/>
                        <a:ea typeface="+mn-ea"/>
                        <a:cs typeface="+mn-cs"/>
                        <a:sym typeface="Arial"/>
                      </a:endParaRPr>
                    </a:p>
                    <a:p>
                      <a:pPr algn="ctr" defTabSz="1219170">
                        <a:buClr>
                          <a:srgbClr val="000000"/>
                        </a:buClr>
                      </a:pPr>
                      <a:r>
                        <a:rPr lang="zh-TW" altLang="en-US" sz="1050" kern="1200" dirty="0">
                          <a:solidFill>
                            <a:srgbClr val="0070C0"/>
                          </a:solidFill>
                          <a:latin typeface="+mn-lt"/>
                          <a:ea typeface="+mn-ea"/>
                          <a:cs typeface="+mn-cs"/>
                          <a:sym typeface="Arial"/>
                          <a:hlinkClick r:id="rId4"/>
                        </a:rPr>
                        <a:t>申請網站</a:t>
                      </a:r>
                      <a:endParaRPr lang="en-US" altLang="zh-TW" sz="1050" kern="1200" dirty="0">
                        <a:solidFill>
                          <a:srgbClr val="0070C0"/>
                        </a:solidFill>
                        <a:latin typeface="+mn-lt"/>
                        <a:ea typeface="+mn-ea"/>
                        <a:cs typeface="+mn-cs"/>
                        <a:sym typeface="Arial"/>
                      </a:endParaRPr>
                    </a:p>
                    <a:p>
                      <a:pPr algn="ctr" defTabSz="1219170">
                        <a:buClr>
                          <a:srgbClr val="000000"/>
                        </a:buClr>
                      </a:pPr>
                      <a:r>
                        <a:rPr lang="zh-TW" altLang="en-US" sz="1050" kern="1200" dirty="0">
                          <a:solidFill>
                            <a:srgbClr val="0070C0"/>
                          </a:solidFill>
                          <a:latin typeface="+mn-lt"/>
                          <a:ea typeface="+mn-ea"/>
                          <a:cs typeface="+mn-cs"/>
                          <a:sym typeface="Arial"/>
                          <a:hlinkClick r:id="rId4"/>
                        </a:rPr>
                        <a:t>申請須知</a:t>
                      </a:r>
                      <a:endParaRPr lang="en-US" altLang="zh-TW" sz="1050" kern="1200" dirty="0">
                        <a:solidFill>
                          <a:srgbClr val="0070C0"/>
                        </a:solidFill>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zh-TW" altLang="en-US" sz="2000" dirty="0"/>
              <a:t>提升產業競爭力</a:t>
            </a:r>
            <a:r>
              <a:rPr lang="en-US" altLang="zh-TW" sz="2000" dirty="0"/>
              <a:t>-</a:t>
            </a:r>
            <a:r>
              <a:rPr lang="zh-TW" altLang="en-US" dirty="0">
                <a:solidFill>
                  <a:srgbClr val="2B3643"/>
                </a:solidFill>
              </a:rPr>
              <a:t>研發轉型</a:t>
            </a:r>
            <a:r>
              <a:rPr lang="zh-TW" altLang="en-US" sz="2000" dirty="0"/>
              <a:t>支持</a:t>
            </a:r>
            <a:r>
              <a:rPr lang="zh-TW" altLang="en-US" dirty="0">
                <a:solidFill>
                  <a:srgbClr val="2B3643"/>
                </a:solidFill>
              </a:rPr>
              <a:t>產業聯盟</a:t>
            </a:r>
            <a:endParaRPr lang="en-US" dirty="0">
              <a:solidFill>
                <a:srgbClr val="2B3643"/>
              </a:solidFill>
            </a:endParaRP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計畫執行期間</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 name="TextBox 6">
            <a:hlinkClick r:id="rId5" action="ppaction://hlinksldjump"/>
            <a:extLst>
              <a:ext uri="{FF2B5EF4-FFF2-40B4-BE49-F238E27FC236}">
                <a16:creationId xmlns:a16="http://schemas.microsoft.com/office/drawing/2014/main" id="{1CB59A13-97D8-1DAF-260B-3596A9C7E45A}"/>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6" action="ppaction://hlinksldjump"/>
            <a:extLst>
              <a:ext uri="{FF2B5EF4-FFF2-40B4-BE49-F238E27FC236}">
                <a16:creationId xmlns:a16="http://schemas.microsoft.com/office/drawing/2014/main" id="{0EA29B3E-0207-858F-26B1-88DD8535776B}"/>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數位轉型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667529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867697" cy="4498587"/>
        </p:xfrm>
        <a:graphic>
          <a:graphicData uri="http://schemas.openxmlformats.org/drawingml/2006/table">
            <a:tbl>
              <a:tblPr firstRow="1" bandRow="1">
                <a:tableStyleId>{5940675A-B579-460E-94D1-54222C63F5DA}</a:tableStyleId>
              </a:tblPr>
              <a:tblGrid>
                <a:gridCol w="2040468">
                  <a:extLst>
                    <a:ext uri="{9D8B030D-6E8A-4147-A177-3AD203B41FA5}">
                      <a16:colId xmlns:a16="http://schemas.microsoft.com/office/drawing/2014/main" val="270881897"/>
                    </a:ext>
                  </a:extLst>
                </a:gridCol>
                <a:gridCol w="7827229">
                  <a:extLst>
                    <a:ext uri="{9D8B030D-6E8A-4147-A177-3AD203B41FA5}">
                      <a16:colId xmlns:a16="http://schemas.microsoft.com/office/drawing/2014/main" val="4232878379"/>
                    </a:ext>
                  </a:extLst>
                </a:gridCol>
              </a:tblGrid>
              <a:tr h="991529">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rgbClr val="0070C0"/>
                          </a:solidFill>
                          <a:latin typeface="+mn-lt"/>
                          <a:ea typeface="+mn-ea"/>
                          <a:cs typeface="+mn-cs"/>
                        </a:rPr>
                        <a:t>#</a:t>
                      </a:r>
                      <a:r>
                        <a:rPr lang="zh-TW" altLang="en-US" sz="1800" b="1" kern="1200" dirty="0">
                          <a:solidFill>
                            <a:srgbClr val="0070C0"/>
                          </a:solidFill>
                          <a:latin typeface="+mn-lt"/>
                          <a:ea typeface="+mn-ea"/>
                          <a:cs typeface="+mn-cs"/>
                        </a:rPr>
                        <a:t>中小製造業者</a:t>
                      </a:r>
                      <a:r>
                        <a:rPr lang="zh-TW" altLang="en-US" sz="1800" kern="1200" dirty="0">
                          <a:solidFill>
                            <a:schemeClr val="tx1"/>
                          </a:solidFill>
                          <a:latin typeface="+mn-lt"/>
                          <a:ea typeface="+mn-ea"/>
                          <a:cs typeface="+mn-cs"/>
                        </a:rPr>
                        <a:t>、</a:t>
                      </a:r>
                      <a:r>
                        <a:rPr lang="en-US" altLang="zh-TW" sz="1800" b="1" kern="1200" dirty="0">
                          <a:solidFill>
                            <a:srgbClr val="0070C0"/>
                          </a:solidFill>
                          <a:latin typeface="+mn-lt"/>
                          <a:ea typeface="+mn-ea"/>
                          <a:cs typeface="+mn-cs"/>
                        </a:rPr>
                        <a:t>#SI</a:t>
                      </a:r>
                      <a:r>
                        <a:rPr lang="zh-TW" altLang="en-US" sz="1800" b="1" kern="1200" dirty="0">
                          <a:solidFill>
                            <a:srgbClr val="0070C0"/>
                          </a:solidFill>
                          <a:latin typeface="+mn-lt"/>
                          <a:ea typeface="+mn-ea"/>
                          <a:cs typeface="+mn-cs"/>
                        </a:rPr>
                        <a:t>業者</a:t>
                      </a:r>
                      <a:r>
                        <a:rPr lang="zh-TW" altLang="en-US" sz="1800" kern="1200" dirty="0">
                          <a:solidFill>
                            <a:schemeClr val="tx1"/>
                          </a:solidFill>
                          <a:latin typeface="+mn-lt"/>
                          <a:ea typeface="+mn-ea"/>
                          <a:cs typeface="+mn-cs"/>
                        </a:rPr>
                        <a:t>、</a:t>
                      </a:r>
                      <a:r>
                        <a:rPr lang="en-US" altLang="zh-TW" sz="1800" b="1" kern="1200" dirty="0">
                          <a:solidFill>
                            <a:srgbClr val="0070C0"/>
                          </a:solidFill>
                          <a:latin typeface="+mn-lt"/>
                          <a:ea typeface="+mn-ea"/>
                          <a:cs typeface="+mn-cs"/>
                        </a:rPr>
                        <a:t>#</a:t>
                      </a:r>
                      <a:r>
                        <a:rPr lang="zh-TW" altLang="en-US" sz="1800" b="1" kern="1200" dirty="0">
                          <a:solidFill>
                            <a:srgbClr val="0070C0"/>
                          </a:solidFill>
                          <a:latin typeface="+mn-lt"/>
                          <a:ea typeface="+mn-ea"/>
                          <a:cs typeface="+mn-cs"/>
                        </a:rPr>
                        <a:t>資安業者</a:t>
                      </a:r>
                      <a:r>
                        <a:rPr lang="zh-TW" altLang="en-US" sz="1800" kern="1200" dirty="0">
                          <a:solidFill>
                            <a:schemeClr val="tx1"/>
                          </a:solidFill>
                          <a:latin typeface="+mn-lt"/>
                          <a:ea typeface="+mn-ea"/>
                          <a:cs typeface="+mn-cs"/>
                        </a:rPr>
                        <a:t>、</a:t>
                      </a:r>
                      <a:r>
                        <a:rPr lang="en-US" altLang="zh-TW" sz="1800" b="1" kern="1200" dirty="0">
                          <a:solidFill>
                            <a:srgbClr val="0070C0"/>
                          </a:solidFill>
                          <a:latin typeface="+mn-lt"/>
                          <a:ea typeface="+mn-ea"/>
                          <a:cs typeface="+mn-cs"/>
                        </a:rPr>
                        <a:t>#</a:t>
                      </a:r>
                      <a:r>
                        <a:rPr lang="zh-TW" altLang="en-US" sz="1800" b="1" kern="1200" dirty="0">
                          <a:solidFill>
                            <a:srgbClr val="0070C0"/>
                          </a:solidFill>
                          <a:latin typeface="+mn-lt"/>
                          <a:ea typeface="+mn-ea"/>
                          <a:cs typeface="+mn-cs"/>
                        </a:rPr>
                        <a:t>法人 </a:t>
                      </a:r>
                      <a:r>
                        <a:rPr lang="zh-TW" altLang="en-US" sz="1800" kern="1200" dirty="0">
                          <a:solidFill>
                            <a:schemeClr val="tx1"/>
                          </a:solidFill>
                          <a:latin typeface="+mn-lt"/>
                          <a:ea typeface="+mn-ea"/>
                          <a:cs typeface="+mn-cs"/>
                        </a:rPr>
                        <a:t>依法成立、淨值為正</a:t>
                      </a:r>
                      <a:endParaRPr lang="en-US" altLang="zh-TW" sz="18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rPr>
                        <a:t>製造業者：有工廠登記，合併營收 </a:t>
                      </a:r>
                      <a:r>
                        <a:rPr lang="en-US" altLang="zh-TW" sz="1400" kern="1200" dirty="0">
                          <a:solidFill>
                            <a:schemeClr val="bg1">
                              <a:lumMod val="50000"/>
                            </a:schemeClr>
                          </a:solidFill>
                          <a:latin typeface="+mn-lt"/>
                          <a:ea typeface="+mn-ea"/>
                          <a:cs typeface="+mn-cs"/>
                        </a:rPr>
                        <a:t>30 </a:t>
                      </a:r>
                      <a:r>
                        <a:rPr lang="zh-TW" altLang="en-US" sz="1400" kern="1200" dirty="0">
                          <a:solidFill>
                            <a:schemeClr val="bg1">
                              <a:lumMod val="50000"/>
                            </a:schemeClr>
                          </a:solidFill>
                          <a:latin typeface="+mn-lt"/>
                          <a:ea typeface="+mn-ea"/>
                          <a:cs typeface="+mn-cs"/>
                        </a:rPr>
                        <a:t>億元以下；若屬中堅企業，可放寬至合併營收 </a:t>
                      </a:r>
                      <a:r>
                        <a:rPr lang="en-US" altLang="zh-TW" sz="1400" kern="1200" dirty="0">
                          <a:solidFill>
                            <a:schemeClr val="bg1">
                              <a:lumMod val="50000"/>
                            </a:schemeClr>
                          </a:solidFill>
                          <a:latin typeface="+mn-lt"/>
                          <a:ea typeface="+mn-ea"/>
                          <a:cs typeface="+mn-cs"/>
                        </a:rPr>
                        <a:t>100 </a:t>
                      </a:r>
                      <a:r>
                        <a:rPr lang="zh-TW" altLang="en-US" sz="1400" kern="1200" dirty="0">
                          <a:solidFill>
                            <a:schemeClr val="bg1">
                              <a:lumMod val="50000"/>
                            </a:schemeClr>
                          </a:solidFill>
                          <a:latin typeface="+mn-lt"/>
                          <a:ea typeface="+mn-ea"/>
                          <a:cs typeface="+mn-cs"/>
                        </a:rPr>
                        <a:t>億元以下</a:t>
                      </a:r>
                      <a:endParaRPr lang="en-US" altLang="zh-TW" sz="1400" kern="1200" dirty="0">
                        <a:solidFill>
                          <a:schemeClr val="bg1">
                            <a:lumMod val="50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bg1">
                              <a:lumMod val="50000"/>
                            </a:schemeClr>
                          </a:solidFill>
                          <a:latin typeface="+mn-lt"/>
                          <a:ea typeface="+mn-ea"/>
                          <a:cs typeface="+mn-cs"/>
                        </a:rPr>
                        <a:t>SI</a:t>
                      </a:r>
                      <a:r>
                        <a:rPr lang="zh-TW" altLang="en-US" sz="1400" kern="1200" dirty="0">
                          <a:solidFill>
                            <a:schemeClr val="bg1">
                              <a:lumMod val="50000"/>
                            </a:schemeClr>
                          </a:solidFill>
                          <a:latin typeface="+mn-lt"/>
                          <a:ea typeface="+mn-ea"/>
                          <a:cs typeface="+mn-cs"/>
                        </a:rPr>
                        <a:t>業者、資安業者：有經濟部產發署技術服務機構服務能量登錄證書，或已提出申請能量登錄</a:t>
                      </a:r>
                      <a:endParaRPr lang="en-US" altLang="zh-TW" sz="14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rPr>
                        <a:t>二選一 </a:t>
                      </a:r>
                      <a:r>
                        <a:rPr lang="zh-TW" altLang="en-US" dirty="0"/>
                        <a:t>類別</a:t>
                      </a:r>
                      <a:r>
                        <a:rPr lang="en-US" altLang="zh-TW" dirty="0"/>
                        <a:t>1.</a:t>
                      </a:r>
                      <a:r>
                        <a:rPr lang="zh-TW" altLang="en-US" sz="1800" b="1" kern="1200" dirty="0">
                          <a:solidFill>
                            <a:schemeClr val="tx1"/>
                          </a:solidFill>
                          <a:latin typeface="+mn-lt"/>
                          <a:ea typeface="+mn-ea"/>
                          <a:cs typeface="+mn-cs"/>
                        </a:rPr>
                        <a:t>先期顧問規劃案</a:t>
                      </a:r>
                      <a:r>
                        <a:rPr lang="zh-TW" altLang="en-US" dirty="0"/>
                        <a:t>：最高補助</a:t>
                      </a:r>
                      <a:r>
                        <a:rPr lang="en-US" altLang="zh-TW" dirty="0"/>
                        <a:t>50%</a:t>
                      </a:r>
                      <a:r>
                        <a:rPr lang="zh-TW" altLang="en-US" dirty="0"/>
                        <a:t>，以</a:t>
                      </a:r>
                      <a:r>
                        <a:rPr lang="en-US" altLang="zh-TW" dirty="0"/>
                        <a:t>NT$  500</a:t>
                      </a:r>
                      <a:r>
                        <a:rPr lang="zh-TW" altLang="en-US" dirty="0"/>
                        <a:t>萬為上限</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          類別</a:t>
                      </a:r>
                      <a:r>
                        <a:rPr lang="en-US" altLang="zh-TW" dirty="0"/>
                        <a:t>2.</a:t>
                      </a:r>
                      <a:r>
                        <a:rPr lang="zh-TW" altLang="en-US" sz="1800" b="1" kern="1200" dirty="0">
                          <a:solidFill>
                            <a:schemeClr val="tx1"/>
                          </a:solidFill>
                          <a:latin typeface="+mn-lt"/>
                          <a:ea typeface="+mn-ea"/>
                          <a:cs typeface="+mn-cs"/>
                        </a:rPr>
                        <a:t>系統建置導入案</a:t>
                      </a:r>
                      <a:r>
                        <a:rPr lang="zh-TW" altLang="en-US" dirty="0"/>
                        <a:t>：最高補助</a:t>
                      </a:r>
                      <a:r>
                        <a:rPr lang="en-US" altLang="zh-TW" dirty="0"/>
                        <a:t>50%</a:t>
                      </a:r>
                      <a:r>
                        <a:rPr lang="zh-TW" altLang="en-US" dirty="0"/>
                        <a:t>，以</a:t>
                      </a:r>
                      <a:r>
                        <a:rPr lang="en-US" altLang="zh-TW" dirty="0"/>
                        <a:t>NT$3000</a:t>
                      </a:r>
                      <a:r>
                        <a:rPr lang="zh-TW" altLang="en-US" dirty="0"/>
                        <a:t>萬為上限</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tx1"/>
                          </a:solidFill>
                          <a:latin typeface="+mn-lt"/>
                          <a:ea typeface="+mn-ea"/>
                          <a:cs typeface="+mn-cs"/>
                        </a:rPr>
                        <a:t>鼓勵中小型製造業者結合上下游供應鏈業者，藉資訊系統將製造供應鏈串聯起來，藉由資訊串流、透通，解決生產製造問題、提升良率、產能，增加效率及建立智慧化數據分析應用模式，達到快速回應、彈性生產等效益，並導入</a:t>
                      </a:r>
                      <a:r>
                        <a:rPr lang="en-US" altLang="zh-TW" sz="1400" kern="1200" dirty="0">
                          <a:solidFill>
                            <a:schemeClr val="tx1"/>
                          </a:solidFill>
                          <a:latin typeface="+mn-lt"/>
                          <a:ea typeface="+mn-ea"/>
                          <a:cs typeface="+mn-cs"/>
                        </a:rPr>
                        <a:t>AI</a:t>
                      </a:r>
                      <a:r>
                        <a:rPr lang="zh-TW" altLang="en-US" sz="1400" kern="1200" dirty="0">
                          <a:solidFill>
                            <a:schemeClr val="tx1"/>
                          </a:solidFill>
                          <a:latin typeface="+mn-lt"/>
                          <a:ea typeface="+mn-ea"/>
                          <a:cs typeface="+mn-cs"/>
                        </a:rPr>
                        <a:t>加值應用，發展智慧供應鏈及智慧製造模式。</a:t>
                      </a:r>
                      <a:endParaRPr lang="en-US" altLang="zh-TW" sz="140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kern="1200" dirty="0">
                          <a:solidFill>
                            <a:schemeClr val="bg1">
                              <a:lumMod val="50000"/>
                            </a:schemeClr>
                          </a:solidFill>
                          <a:latin typeface="+mn-lt"/>
                          <a:ea typeface="+mn-ea"/>
                          <a:cs typeface="+mn-cs"/>
                        </a:rPr>
                        <a:t>補助範圍不包含廠商的企業資源規劃</a:t>
                      </a:r>
                      <a:r>
                        <a:rPr lang="en-US" altLang="zh-TW" sz="1400" kern="1200" dirty="0">
                          <a:solidFill>
                            <a:schemeClr val="bg1">
                              <a:lumMod val="50000"/>
                            </a:schemeClr>
                          </a:solidFill>
                          <a:latin typeface="+mn-lt"/>
                          <a:ea typeface="+mn-ea"/>
                          <a:cs typeface="+mn-cs"/>
                        </a:rPr>
                        <a:t>(ERP)</a:t>
                      </a:r>
                      <a:r>
                        <a:rPr lang="zh-TW" altLang="en-US" sz="1400" kern="1200" dirty="0">
                          <a:solidFill>
                            <a:schemeClr val="bg1">
                              <a:lumMod val="50000"/>
                            </a:schemeClr>
                          </a:solidFill>
                          <a:latin typeface="+mn-lt"/>
                          <a:ea typeface="+mn-ea"/>
                          <a:cs typeface="+mn-cs"/>
                        </a:rPr>
                        <a:t>系統建置</a:t>
                      </a:r>
                      <a:endParaRPr lang="en-US" altLang="zh-TW" sz="14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400" b="1" kern="1200" dirty="0">
                        <a:solidFill>
                          <a:schemeClr val="tx1"/>
                        </a:solidFill>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zh-TW" altLang="en-US" sz="1600" b="1" kern="1200" dirty="0">
                          <a:solidFill>
                            <a:schemeClr val="tx1"/>
                          </a:solidFill>
                          <a:latin typeface="+mn-lt"/>
                          <a:ea typeface="+mn-ea"/>
                          <a:cs typeface="+mn-cs"/>
                        </a:rPr>
                        <a:t>先期顧問規劃案</a:t>
                      </a:r>
                      <a:r>
                        <a:rPr lang="zh-TW" altLang="en-US" sz="1600" kern="1200" dirty="0">
                          <a:solidFill>
                            <a:schemeClr val="tx1"/>
                          </a:solidFill>
                          <a:latin typeface="+mn-lt"/>
                          <a:ea typeface="+mn-ea"/>
                          <a:cs typeface="+mn-cs"/>
                        </a:rPr>
                        <a:t>：</a:t>
                      </a:r>
                      <a:r>
                        <a:rPr lang="zh-TW" altLang="en-US" sz="1600" kern="1200" dirty="0">
                          <a:solidFill>
                            <a:schemeClr val="accent1"/>
                          </a:solidFill>
                          <a:latin typeface="+mn-lt"/>
                          <a:ea typeface="+mn-ea"/>
                          <a:cs typeface="+mn-cs"/>
                        </a:rPr>
                        <a:t>適合</a:t>
                      </a:r>
                      <a:r>
                        <a:rPr lang="en-US" altLang="zh-TW" sz="1600" kern="1200" dirty="0">
                          <a:solidFill>
                            <a:schemeClr val="accent1"/>
                          </a:solidFill>
                          <a:latin typeface="+mn-lt"/>
                          <a:ea typeface="+mn-ea"/>
                          <a:cs typeface="+mn-cs"/>
                        </a:rPr>
                        <a:t>6</a:t>
                      </a:r>
                      <a:r>
                        <a:rPr lang="zh-TW" altLang="en-US" sz="1600" kern="1200" dirty="0">
                          <a:solidFill>
                            <a:schemeClr val="accent1"/>
                          </a:solidFill>
                          <a:latin typeface="+mn-lt"/>
                          <a:ea typeface="+mn-ea"/>
                          <a:cs typeface="+mn-cs"/>
                        </a:rPr>
                        <a:t>個月內要做</a:t>
                      </a:r>
                      <a:r>
                        <a:rPr lang="en-US" altLang="zh-TW" sz="1600" kern="1200" dirty="0">
                          <a:solidFill>
                            <a:schemeClr val="accent1"/>
                          </a:solidFill>
                          <a:latin typeface="+mn-lt"/>
                          <a:ea typeface="+mn-ea"/>
                          <a:cs typeface="+mn-cs"/>
                        </a:rPr>
                        <a:t>PoC</a:t>
                      </a:r>
                      <a:r>
                        <a:rPr lang="zh-TW" altLang="en-US" sz="1600" kern="1200" dirty="0">
                          <a:solidFill>
                            <a:schemeClr val="accent1"/>
                          </a:solidFill>
                          <a:latin typeface="+mn-lt"/>
                          <a:ea typeface="+mn-ea"/>
                          <a:cs typeface="+mn-cs"/>
                        </a:rPr>
                        <a:t>的業者申請</a:t>
                      </a:r>
                      <a:r>
                        <a:rPr lang="zh-TW" altLang="en-US" sz="1600" kern="1200" dirty="0">
                          <a:solidFill>
                            <a:schemeClr val="tx1"/>
                          </a:solidFill>
                          <a:latin typeface="+mn-lt"/>
                          <a:ea typeface="+mn-ea"/>
                          <a:cs typeface="+mn-cs"/>
                        </a:rPr>
                        <a:t>，提案需包含分析評估、財務規劃、營運流程調整之評估、系統</a:t>
                      </a:r>
                      <a:r>
                        <a:rPr lang="en-US" altLang="zh-TW" sz="1600" kern="1200" dirty="0">
                          <a:solidFill>
                            <a:schemeClr val="tx1"/>
                          </a:solidFill>
                          <a:latin typeface="+mn-lt"/>
                          <a:ea typeface="+mn-ea"/>
                          <a:cs typeface="+mn-cs"/>
                        </a:rPr>
                        <a:t>(</a:t>
                      </a:r>
                      <a:r>
                        <a:rPr lang="zh-TW" altLang="en-US" sz="1600" kern="1200" dirty="0">
                          <a:solidFill>
                            <a:schemeClr val="tx1"/>
                          </a:solidFill>
                          <a:latin typeface="+mn-lt"/>
                          <a:ea typeface="+mn-ea"/>
                          <a:cs typeface="+mn-cs"/>
                        </a:rPr>
                        <a:t>含軟體、硬體、資通訊、資安</a:t>
                      </a:r>
                      <a:r>
                        <a:rPr lang="en-US" altLang="zh-TW" sz="1600" kern="1200" dirty="0">
                          <a:solidFill>
                            <a:schemeClr val="tx1"/>
                          </a:solidFill>
                          <a:latin typeface="+mn-lt"/>
                          <a:ea typeface="+mn-ea"/>
                          <a:cs typeface="+mn-cs"/>
                        </a:rPr>
                        <a:t>)</a:t>
                      </a:r>
                      <a:r>
                        <a:rPr lang="zh-TW" altLang="en-US" sz="1600" kern="1200" dirty="0">
                          <a:solidFill>
                            <a:schemeClr val="tx1"/>
                          </a:solidFill>
                          <a:latin typeface="+mn-lt"/>
                          <a:ea typeface="+mn-ea"/>
                          <a:cs typeface="+mn-cs"/>
                        </a:rPr>
                        <a:t>規劃等，且須包含資訊安全項目內容。</a:t>
                      </a:r>
                      <a:endParaRPr lang="en-US" altLang="zh-TW" sz="1600" kern="1200" dirty="0">
                        <a:solidFill>
                          <a:schemeClr val="tx1"/>
                        </a:solidFill>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zh-TW" altLang="en-US" sz="1600" b="1" kern="1200" dirty="0">
                          <a:solidFill>
                            <a:schemeClr val="tx1"/>
                          </a:solidFill>
                          <a:latin typeface="+mn-lt"/>
                          <a:ea typeface="+mn-ea"/>
                          <a:cs typeface="+mn-cs"/>
                        </a:rPr>
                        <a:t>系統建置導入案</a:t>
                      </a:r>
                      <a:r>
                        <a:rPr lang="zh-TW" altLang="en-US" sz="1600" kern="1200" dirty="0">
                          <a:solidFill>
                            <a:schemeClr val="tx1"/>
                          </a:solidFill>
                          <a:latin typeface="+mn-lt"/>
                          <a:ea typeface="+mn-ea"/>
                          <a:cs typeface="+mn-cs"/>
                        </a:rPr>
                        <a:t>：</a:t>
                      </a:r>
                      <a:r>
                        <a:rPr lang="zh-TW" altLang="en-US" sz="1600" kern="1200" dirty="0">
                          <a:solidFill>
                            <a:schemeClr val="accent1"/>
                          </a:solidFill>
                          <a:latin typeface="+mn-lt"/>
                          <a:ea typeface="+mn-ea"/>
                          <a:cs typeface="+mn-cs"/>
                        </a:rPr>
                        <a:t>適合已經完成</a:t>
                      </a:r>
                      <a:r>
                        <a:rPr lang="en-US" altLang="zh-TW" sz="1600" kern="1200" dirty="0">
                          <a:solidFill>
                            <a:schemeClr val="accent1"/>
                          </a:solidFill>
                          <a:latin typeface="+mn-lt"/>
                          <a:ea typeface="+mn-ea"/>
                          <a:cs typeface="+mn-cs"/>
                        </a:rPr>
                        <a:t>PoC</a:t>
                      </a:r>
                      <a:r>
                        <a:rPr lang="zh-TW" altLang="en-US" sz="1600" kern="1200" dirty="0">
                          <a:solidFill>
                            <a:schemeClr val="accent1"/>
                          </a:solidFill>
                          <a:latin typeface="+mn-lt"/>
                          <a:ea typeface="+mn-ea"/>
                          <a:cs typeface="+mn-cs"/>
                        </a:rPr>
                        <a:t>的業者申請</a:t>
                      </a:r>
                      <a:r>
                        <a:rPr lang="zh-TW" altLang="en-US" sz="1600" kern="1200" dirty="0">
                          <a:solidFill>
                            <a:schemeClr val="tx1"/>
                          </a:solidFill>
                          <a:latin typeface="+mn-lt"/>
                          <a:ea typeface="+mn-ea"/>
                          <a:cs typeface="+mn-cs"/>
                        </a:rPr>
                        <a:t>，須提出先期規劃報告</a:t>
                      </a:r>
                      <a:r>
                        <a:rPr lang="en-US" altLang="zh-TW" sz="1600" kern="1200" dirty="0">
                          <a:solidFill>
                            <a:schemeClr val="tx1"/>
                          </a:solidFill>
                          <a:latin typeface="+mn-lt"/>
                          <a:ea typeface="+mn-ea"/>
                          <a:cs typeface="+mn-cs"/>
                        </a:rPr>
                        <a:t>(PoC</a:t>
                      </a:r>
                      <a:r>
                        <a:rPr lang="zh-TW" altLang="en-US" sz="1600" kern="1200" dirty="0">
                          <a:solidFill>
                            <a:schemeClr val="tx1"/>
                          </a:solidFill>
                          <a:latin typeface="+mn-lt"/>
                          <a:ea typeface="+mn-ea"/>
                          <a:cs typeface="+mn-cs"/>
                        </a:rPr>
                        <a:t>報告</a:t>
                      </a:r>
                      <a:r>
                        <a:rPr lang="en-US" altLang="zh-TW" sz="1600" kern="1200" dirty="0">
                          <a:solidFill>
                            <a:schemeClr val="tx1"/>
                          </a:solidFill>
                          <a:latin typeface="+mn-lt"/>
                          <a:ea typeface="+mn-ea"/>
                          <a:cs typeface="+mn-cs"/>
                        </a:rPr>
                        <a:t>)</a:t>
                      </a:r>
                      <a:r>
                        <a:rPr lang="zh-TW" altLang="en-US" sz="1600" kern="1200" dirty="0">
                          <a:solidFill>
                            <a:schemeClr val="tx1"/>
                          </a:solidFill>
                          <a:latin typeface="+mn-lt"/>
                          <a:ea typeface="+mn-ea"/>
                          <a:cs typeface="+mn-cs"/>
                        </a:rPr>
                        <a:t>，並由符合資格的</a:t>
                      </a:r>
                      <a:r>
                        <a:rPr lang="en-US" altLang="zh-TW" sz="1600" kern="1200" dirty="0">
                          <a:solidFill>
                            <a:schemeClr val="tx1"/>
                          </a:solidFill>
                          <a:latin typeface="+mn-lt"/>
                          <a:ea typeface="+mn-ea"/>
                          <a:cs typeface="+mn-cs"/>
                        </a:rPr>
                        <a:t>SI</a:t>
                      </a:r>
                      <a:r>
                        <a:rPr lang="zh-TW" altLang="en-US" sz="1600" kern="1200" dirty="0">
                          <a:solidFill>
                            <a:schemeClr val="tx1"/>
                          </a:solidFill>
                          <a:latin typeface="+mn-lt"/>
                          <a:ea typeface="+mn-ea"/>
                          <a:cs typeface="+mn-cs"/>
                        </a:rPr>
                        <a:t>業者、資安業者負責建置輔導及系統整合。</a:t>
                      </a:r>
                      <a:endParaRPr lang="en-US"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nvGraphicFramePr>
        <p:xfrm>
          <a:off x="10477297" y="323818"/>
          <a:ext cx="1574359" cy="2858295"/>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050" b="0" i="0" u="none" strike="noStrike" kern="1200" dirty="0">
                          <a:solidFill>
                            <a:schemeClr val="bg1">
                              <a:lumMod val="50000"/>
                            </a:schemeClr>
                          </a:solidFill>
                          <a:effectLst/>
                          <a:latin typeface="Amazon Ember" panose="020B0603020204020204" pitchFamily="34" charset="0"/>
                          <a:ea typeface="Microsoft JhengHei" panose="020B0604030504040204" pitchFamily="34" charset="-120"/>
                          <a:cs typeface="Amazon Ember" panose="020B0603020204020204" pitchFamily="34" charset="0"/>
                        </a:rPr>
                        <a:t>2025/3/4 </a:t>
                      </a:r>
                      <a:r>
                        <a:rPr lang="en-US" altLang="zh-TW" sz="1050" b="1" i="0" u="none" strike="noStrike" kern="1200" dirty="0">
                          <a:solidFill>
                            <a:srgbClr val="FF0000"/>
                          </a:solidFill>
                          <a:effectLst/>
                          <a:latin typeface="Amazon Ember" panose="020B0603020204020204" pitchFamily="34" charset="0"/>
                          <a:ea typeface="Microsoft JhengHei" panose="020B0604030504040204" pitchFamily="34" charset="-120"/>
                          <a:cs typeface="Amazon Ember" panose="020B0603020204020204" pitchFamily="34" charset="0"/>
                        </a:rPr>
                        <a:t>~ 4/14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50" b="1" dirty="0">
                          <a:solidFill>
                            <a:schemeClr val="tx1"/>
                          </a:solidFill>
                        </a:rPr>
                        <a:t>即日起</a:t>
                      </a:r>
                      <a:endParaRPr lang="en-US" altLang="zh-TW" sz="105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經濟部</a:t>
                      </a:r>
                      <a:endParaRPr lang="en-US" altLang="zh-TW" sz="1050" dirty="0"/>
                    </a:p>
                    <a:p>
                      <a:pPr algn="ctr"/>
                      <a:r>
                        <a:rPr lang="zh-TW" altLang="en-US" sz="1050" dirty="0"/>
                        <a:t>產業發展署</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dirty="0">
                          <a:hlinkClick r:id="rId3"/>
                        </a:rPr>
                        <a:t>公告網頁</a:t>
                      </a:r>
                      <a:endParaRPr lang="en-US" altLang="zh-TW" sz="1050" dirty="0"/>
                    </a:p>
                    <a:p>
                      <a:pPr algn="ctr"/>
                      <a:r>
                        <a:rPr lang="zh-TW" altLang="en-US" sz="1050" dirty="0">
                          <a:hlinkClick r:id="rId4"/>
                        </a:rPr>
                        <a:t>申請須知下載</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zh-TW" altLang="en-US" sz="2000" dirty="0"/>
              <a:t>智慧機械</a:t>
            </a:r>
            <a:r>
              <a:rPr lang="en-US" altLang="zh-TW" sz="2000" dirty="0"/>
              <a:t>-</a:t>
            </a:r>
            <a:r>
              <a:rPr lang="zh-TW" altLang="en-US" sz="2000" dirty="0"/>
              <a:t>產業聚落</a:t>
            </a:r>
            <a:r>
              <a:rPr lang="zh-TW" altLang="en-US" dirty="0"/>
              <a:t>供應鏈</a:t>
            </a:r>
            <a:r>
              <a:rPr lang="zh-TW" altLang="en-US" sz="2000" dirty="0"/>
              <a:t>數位串流暨</a:t>
            </a:r>
            <a:r>
              <a:rPr lang="en-US" altLang="zh-TW" dirty="0"/>
              <a:t>AI</a:t>
            </a:r>
            <a:r>
              <a:rPr lang="zh-TW" altLang="en-US" dirty="0"/>
              <a:t>應用</a:t>
            </a:r>
            <a:r>
              <a:rPr lang="zh-TW" altLang="en-US" sz="2000" dirty="0"/>
              <a:t>計畫</a:t>
            </a:r>
            <a:endParaRPr 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TextBox 14">
            <a:hlinkClick r:id="rId5" action="ppaction://hlinksldjump"/>
            <a:extLst>
              <a:ext uri="{FF2B5EF4-FFF2-40B4-BE49-F238E27FC236}">
                <a16:creationId xmlns:a16="http://schemas.microsoft.com/office/drawing/2014/main" id="{C8F6FCE4-42EB-4E86-906A-DEA9E4D2B830}"/>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 name="TextBox 4">
            <a:hlinkClick r:id="rId6" action="ppaction://hlinksldjump"/>
            <a:extLst>
              <a:ext uri="{FF2B5EF4-FFF2-40B4-BE49-F238E27FC236}">
                <a16:creationId xmlns:a16="http://schemas.microsoft.com/office/drawing/2014/main" id="{23BCE7B7-D022-314C-87D6-911D2EBF552C}"/>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7" action="ppaction://hlinksldjump"/>
            <a:extLst>
              <a:ext uri="{FF2B5EF4-FFF2-40B4-BE49-F238E27FC236}">
                <a16:creationId xmlns:a16="http://schemas.microsoft.com/office/drawing/2014/main" id="{4349492B-8A92-29C0-0E5E-6BC88BEF4C6D}"/>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數位轉型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1348748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7" name="Table 4">
            <a:extLst>
              <a:ext uri="{FF2B5EF4-FFF2-40B4-BE49-F238E27FC236}">
                <a16:creationId xmlns:a16="http://schemas.microsoft.com/office/drawing/2014/main" id="{DF5D0983-9255-4135-9B41-4310E26D3C73}"/>
              </a:ext>
            </a:extLst>
          </p:cNvPr>
          <p:cNvGraphicFramePr>
            <a:graphicFrameLocks noGrp="1"/>
          </p:cNvGraphicFramePr>
          <p:nvPr/>
        </p:nvGraphicFramePr>
        <p:xfrm>
          <a:off x="609599" y="1447132"/>
          <a:ext cx="9867698" cy="5016747"/>
        </p:xfrm>
        <a:graphic>
          <a:graphicData uri="http://schemas.openxmlformats.org/drawingml/2006/table">
            <a:tbl>
              <a:tblPr firstRow="1" bandRow="1">
                <a:tableStyleId>{5940675A-B579-460E-94D1-54222C63F5DA}</a:tableStyleId>
              </a:tblPr>
              <a:tblGrid>
                <a:gridCol w="2040468">
                  <a:extLst>
                    <a:ext uri="{9D8B030D-6E8A-4147-A177-3AD203B41FA5}">
                      <a16:colId xmlns:a16="http://schemas.microsoft.com/office/drawing/2014/main" val="270881897"/>
                    </a:ext>
                  </a:extLst>
                </a:gridCol>
                <a:gridCol w="7827230">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accent1"/>
                          </a:solidFill>
                          <a:latin typeface="+mn-lt"/>
                          <a:ea typeface="Microsoft JhengHei" panose="020B0604030504040204" pitchFamily="34" charset="-120"/>
                          <a:cs typeface="+mn-cs"/>
                        </a:rPr>
                        <a:t>石化</a:t>
                      </a:r>
                      <a:r>
                        <a:rPr lang="en-US" altLang="zh-TW" sz="1250" kern="1200" dirty="0">
                          <a:solidFill>
                            <a:schemeClr val="bg1">
                              <a:lumMod val="50000"/>
                            </a:schemeClr>
                          </a:solidFill>
                          <a:latin typeface="+mn-lt"/>
                          <a:ea typeface="Microsoft JhengHei" panose="020B0604030504040204" pitchFamily="34" charset="-120"/>
                          <a:cs typeface="+mn-cs"/>
                        </a:rPr>
                        <a:t>(</a:t>
                      </a:r>
                      <a:r>
                        <a:rPr lang="zh-TW" altLang="en-US" sz="1250" kern="1200" dirty="0">
                          <a:solidFill>
                            <a:schemeClr val="bg1">
                              <a:lumMod val="50000"/>
                            </a:schemeClr>
                          </a:solidFill>
                          <a:latin typeface="+mn-lt"/>
                          <a:ea typeface="Microsoft JhengHei" panose="020B0604030504040204" pitchFamily="34" charset="-120"/>
                          <a:cs typeface="+mn-cs"/>
                        </a:rPr>
                        <a:t>含塑橡膠等次產業</a:t>
                      </a:r>
                      <a:r>
                        <a:rPr lang="en-US" altLang="zh-TW" sz="1250" kern="1200" dirty="0">
                          <a:solidFill>
                            <a:schemeClr val="bg1">
                              <a:lumMod val="50000"/>
                            </a:schemeClr>
                          </a:solidFill>
                          <a:latin typeface="+mn-lt"/>
                          <a:ea typeface="Microsoft JhengHei" panose="020B0604030504040204" pitchFamily="34" charset="-120"/>
                          <a:cs typeface="+mn-cs"/>
                        </a:rPr>
                        <a:t>)</a:t>
                      </a:r>
                      <a:r>
                        <a:rPr lang="zh-TW" altLang="en-US" sz="1250" kern="1200" dirty="0">
                          <a:solidFill>
                            <a:schemeClr val="bg1">
                              <a:lumMod val="50000"/>
                            </a:schemeClr>
                          </a:solidFill>
                          <a:latin typeface="+mn-lt"/>
                          <a:ea typeface="Microsoft JhengHei" panose="020B0604030504040204" pitchFamily="34" charset="-120"/>
                          <a:cs typeface="+mn-cs"/>
                        </a:rPr>
                        <a:t>、</a:t>
                      </a:r>
                      <a:r>
                        <a:rPr lang="zh-TW" altLang="en-US" sz="1800" b="1" kern="1200" dirty="0">
                          <a:solidFill>
                            <a:schemeClr val="accent1"/>
                          </a:solidFill>
                          <a:latin typeface="+mn-lt"/>
                          <a:ea typeface="Microsoft JhengHei" panose="020B0604030504040204" pitchFamily="34" charset="-120"/>
                          <a:cs typeface="+mn-cs"/>
                        </a:rPr>
                        <a:t>紡織</a:t>
                      </a:r>
                      <a:r>
                        <a:rPr lang="zh-TW" altLang="en-US" sz="1250" kern="1200" dirty="0">
                          <a:solidFill>
                            <a:schemeClr val="bg1">
                              <a:lumMod val="50000"/>
                            </a:schemeClr>
                          </a:solidFill>
                          <a:latin typeface="+mn-lt"/>
                          <a:ea typeface="Microsoft JhengHei" panose="020B0604030504040204" pitchFamily="34" charset="-120"/>
                          <a:cs typeface="+mn-cs"/>
                        </a:rPr>
                        <a:t>、</a:t>
                      </a:r>
                      <a:r>
                        <a:rPr lang="zh-TW" altLang="en-US" sz="1800" b="1" kern="1200" dirty="0">
                          <a:solidFill>
                            <a:schemeClr val="accent1"/>
                          </a:solidFill>
                          <a:latin typeface="+mn-lt"/>
                          <a:ea typeface="Microsoft JhengHei" panose="020B0604030504040204" pitchFamily="34" charset="-120"/>
                          <a:cs typeface="+mn-cs"/>
                        </a:rPr>
                        <a:t>造紙</a:t>
                      </a:r>
                      <a:r>
                        <a:rPr lang="en-US" altLang="zh-TW" sz="1250" kern="1200" dirty="0">
                          <a:solidFill>
                            <a:schemeClr val="bg1">
                              <a:lumMod val="50000"/>
                            </a:schemeClr>
                          </a:solidFill>
                          <a:latin typeface="+mn-lt"/>
                          <a:ea typeface="Microsoft JhengHei" panose="020B0604030504040204" pitchFamily="34" charset="-120"/>
                          <a:cs typeface="+mn-cs"/>
                        </a:rPr>
                        <a:t>(</a:t>
                      </a:r>
                      <a:r>
                        <a:rPr lang="zh-TW" altLang="en-US" sz="1250" kern="1200" dirty="0">
                          <a:solidFill>
                            <a:schemeClr val="bg1">
                              <a:lumMod val="50000"/>
                            </a:schemeClr>
                          </a:solidFill>
                          <a:latin typeface="+mn-lt"/>
                          <a:ea typeface="Microsoft JhengHei" panose="020B0604030504040204" pitchFamily="34" charset="-120"/>
                          <a:cs typeface="+mn-cs"/>
                        </a:rPr>
                        <a:t>含印刷產業</a:t>
                      </a:r>
                      <a:r>
                        <a:rPr lang="en-US" altLang="zh-TW" sz="1250" kern="1200" dirty="0">
                          <a:solidFill>
                            <a:schemeClr val="bg1">
                              <a:lumMod val="50000"/>
                            </a:schemeClr>
                          </a:solidFill>
                          <a:latin typeface="+mn-lt"/>
                          <a:ea typeface="Microsoft JhengHei" panose="020B0604030504040204" pitchFamily="34" charset="-120"/>
                          <a:cs typeface="+mn-cs"/>
                        </a:rPr>
                        <a:t>)</a:t>
                      </a:r>
                      <a:r>
                        <a:rPr lang="zh-TW" altLang="en-US" sz="1250" kern="1200" dirty="0">
                          <a:solidFill>
                            <a:schemeClr val="bg1">
                              <a:lumMod val="50000"/>
                            </a:schemeClr>
                          </a:solidFill>
                          <a:latin typeface="+mn-lt"/>
                          <a:ea typeface="Microsoft JhengHei" panose="020B0604030504040204" pitchFamily="34" charset="-120"/>
                          <a:cs typeface="+mn-cs"/>
                        </a:rPr>
                        <a:t>、</a:t>
                      </a:r>
                      <a:r>
                        <a:rPr lang="zh-TW" altLang="en-US" sz="1800" b="1" kern="1200" dirty="0">
                          <a:solidFill>
                            <a:schemeClr val="accent1"/>
                          </a:solidFill>
                          <a:latin typeface="+mn-lt"/>
                          <a:ea typeface="Microsoft JhengHei" panose="020B0604030504040204" pitchFamily="34" charset="-120"/>
                          <a:cs typeface="+mn-cs"/>
                        </a:rPr>
                        <a:t>水泥產業</a:t>
                      </a:r>
                      <a:r>
                        <a:rPr lang="en-US" altLang="zh-TW" sz="1250" kern="1200" dirty="0">
                          <a:solidFill>
                            <a:schemeClr val="bg1">
                              <a:lumMod val="50000"/>
                            </a:schemeClr>
                          </a:solidFill>
                          <a:latin typeface="+mn-lt"/>
                          <a:ea typeface="Microsoft JhengHei" panose="020B0604030504040204" pitchFamily="34" charset="-120"/>
                          <a:cs typeface="+mn-cs"/>
                        </a:rPr>
                        <a:t>(</a:t>
                      </a:r>
                      <a:r>
                        <a:rPr lang="zh-TW" altLang="en-US" sz="1250" kern="1200" dirty="0">
                          <a:solidFill>
                            <a:schemeClr val="bg1">
                              <a:lumMod val="50000"/>
                            </a:schemeClr>
                          </a:solidFill>
                          <a:latin typeface="+mn-lt"/>
                          <a:ea typeface="Microsoft JhengHei" panose="020B0604030504040204" pitchFamily="34" charset="-120"/>
                          <a:cs typeface="+mn-cs"/>
                        </a:rPr>
                        <a:t>含建材產業</a:t>
                      </a:r>
                      <a:r>
                        <a:rPr lang="en-US" altLang="zh-TW" sz="1250" kern="1200" dirty="0">
                          <a:solidFill>
                            <a:schemeClr val="bg1">
                              <a:lumMod val="50000"/>
                            </a:schemeClr>
                          </a:solidFill>
                          <a:latin typeface="+mn-lt"/>
                          <a:ea typeface="Microsoft JhengHei" panose="020B0604030504040204" pitchFamily="34" charset="-120"/>
                          <a:cs typeface="+mn-cs"/>
                        </a:rPr>
                        <a:t>)</a:t>
                      </a:r>
                      <a:br>
                        <a:rPr lang="en-US" altLang="zh-TW" sz="1250" kern="1200" dirty="0">
                          <a:solidFill>
                            <a:schemeClr val="bg1">
                              <a:lumMod val="50000"/>
                            </a:schemeClr>
                          </a:solidFill>
                          <a:latin typeface="+mn-lt"/>
                          <a:ea typeface="Microsoft JhengHei" panose="020B0604030504040204" pitchFamily="34" charset="-120"/>
                          <a:cs typeface="+mn-cs"/>
                        </a:rPr>
                      </a:br>
                      <a:r>
                        <a:rPr lang="zh-TW" altLang="en-US" sz="1800" kern="1200" dirty="0">
                          <a:solidFill>
                            <a:schemeClr val="tx1"/>
                          </a:solidFill>
                          <a:latin typeface="+mn-lt"/>
                          <a:ea typeface="Microsoft JhengHei" panose="020B0604030504040204" pitchFamily="34" charset="-120"/>
                          <a:cs typeface="+mn-cs"/>
                        </a:rPr>
                        <a:t>單一企業</a:t>
                      </a:r>
                      <a:r>
                        <a:rPr lang="zh-TW" altLang="en-US" sz="1250" kern="1200" dirty="0">
                          <a:solidFill>
                            <a:schemeClr val="bg1">
                              <a:lumMod val="50000"/>
                            </a:schemeClr>
                          </a:solidFill>
                          <a:latin typeface="+mn-lt"/>
                          <a:ea typeface="Microsoft JhengHei" panose="020B0604030504040204" pitchFamily="34" charset="-120"/>
                          <a:cs typeface="+mn-cs"/>
                        </a:rPr>
                        <a:t>或</a:t>
                      </a:r>
                      <a:r>
                        <a:rPr lang="zh-TW" altLang="en-US" sz="1800" kern="1200" dirty="0">
                          <a:solidFill>
                            <a:schemeClr val="tx1"/>
                          </a:solidFill>
                          <a:latin typeface="+mn-lt"/>
                          <a:ea typeface="Microsoft JhengHei" panose="020B0604030504040204" pitchFamily="34" charset="-120"/>
                          <a:cs typeface="+mn-cs"/>
                        </a:rPr>
                        <a:t>多家企業聯合提出申請 </a:t>
                      </a:r>
                      <a:r>
                        <a:rPr lang="zh-TW" altLang="en-US" sz="1250" kern="1200" noProof="0" dirty="0">
                          <a:solidFill>
                            <a:schemeClr val="bg1">
                              <a:lumMod val="50000"/>
                            </a:schemeClr>
                          </a:solidFill>
                          <a:latin typeface="+mn-lt"/>
                          <a:ea typeface="Microsoft JhengHei" panose="020B0604030504040204" pitchFamily="34" charset="-120"/>
                          <a:cs typeface="+mn-cs"/>
                        </a:rPr>
                        <a:t>依法設立之公司、非陸資、非外國分公司、淨值為正</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800" dirty="0">
                          <a:latin typeface="+mn-lt"/>
                          <a:ea typeface="Microsoft JhengHei" panose="020B0604030504040204" pitchFamily="34" charset="-120"/>
                        </a:rPr>
                        <a:t>最高補助</a:t>
                      </a:r>
                      <a:r>
                        <a:rPr lang="en-US" altLang="zh-TW" sz="1800" dirty="0">
                          <a:latin typeface="+mn-lt"/>
                          <a:ea typeface="Microsoft JhengHei" panose="020B0604030504040204" pitchFamily="34" charset="-120"/>
                        </a:rPr>
                        <a:t>50%</a:t>
                      </a:r>
                      <a:r>
                        <a:rPr lang="zh-TW" altLang="en-US" sz="1800" dirty="0">
                          <a:latin typeface="+mn-lt"/>
                          <a:ea typeface="Microsoft JhengHei" panose="020B0604030504040204" pitchFamily="34" charset="-120"/>
                        </a:rPr>
                        <a:t>，無</a:t>
                      </a:r>
                      <a:r>
                        <a:rPr lang="zh-TW" altLang="en-US" sz="1800" kern="1200" dirty="0">
                          <a:solidFill>
                            <a:schemeClr val="tx1"/>
                          </a:solidFill>
                          <a:latin typeface="+mn-lt"/>
                          <a:ea typeface="Microsoft JhengHei" panose="020B0604030504040204" pitchFamily="34" charset="-120"/>
                          <a:cs typeface="+mn-cs"/>
                        </a:rPr>
                        <a:t>上限</a:t>
                      </a:r>
                      <a:r>
                        <a:rPr lang="zh-TW" altLang="en-US" sz="1250" kern="1200" dirty="0">
                          <a:solidFill>
                            <a:schemeClr val="bg1">
                              <a:lumMod val="50000"/>
                            </a:schemeClr>
                          </a:solidFill>
                          <a:latin typeface="+mn-lt"/>
                          <a:ea typeface="Microsoft JhengHei" panose="020B0604030504040204" pitchFamily="34" charset="-120"/>
                          <a:cs typeface="+mn-cs"/>
                        </a:rPr>
                        <a:t> </a:t>
                      </a:r>
                      <a:r>
                        <a:rPr lang="en-US" altLang="zh-TW" sz="1250" kern="1200" dirty="0">
                          <a:solidFill>
                            <a:schemeClr val="bg1">
                              <a:lumMod val="50000"/>
                            </a:schemeClr>
                          </a:solidFill>
                          <a:latin typeface="+mn-lt"/>
                          <a:ea typeface="Microsoft JhengHei" panose="020B0604030504040204" pitchFamily="34" charset="-120"/>
                          <a:cs typeface="+mn-cs"/>
                        </a:rPr>
                        <a:t>(</a:t>
                      </a:r>
                      <a:r>
                        <a:rPr lang="zh-TW" altLang="en-US" sz="1250" kern="1200" dirty="0">
                          <a:solidFill>
                            <a:schemeClr val="bg1">
                              <a:lumMod val="50000"/>
                            </a:schemeClr>
                          </a:solidFill>
                          <a:latin typeface="+mn-lt"/>
                          <a:ea typeface="Microsoft JhengHei" panose="020B0604030504040204" pitchFamily="34" charset="-120"/>
                          <a:cs typeface="+mn-cs"/>
                        </a:rPr>
                        <a:t>計畫期程</a:t>
                      </a:r>
                      <a:r>
                        <a:rPr lang="en-US" altLang="zh-TW" sz="1250" kern="1200" dirty="0">
                          <a:solidFill>
                            <a:schemeClr val="bg1">
                              <a:lumMod val="50000"/>
                            </a:schemeClr>
                          </a:solidFill>
                          <a:latin typeface="+mn-lt"/>
                          <a:ea typeface="Microsoft JhengHei" panose="020B0604030504040204" pitchFamily="34" charset="-120"/>
                          <a:cs typeface="+mn-cs"/>
                        </a:rPr>
                        <a:t>:</a:t>
                      </a:r>
                      <a:r>
                        <a:rPr lang="zh-TW" altLang="en-US" sz="1250" kern="1200" dirty="0">
                          <a:solidFill>
                            <a:schemeClr val="bg1">
                              <a:lumMod val="50000"/>
                            </a:schemeClr>
                          </a:solidFill>
                          <a:latin typeface="+mn-lt"/>
                          <a:ea typeface="Microsoft JhengHei" panose="020B0604030504040204" pitchFamily="34" charset="-120"/>
                          <a:cs typeface="+mn-cs"/>
                        </a:rPr>
                        <a:t> </a:t>
                      </a:r>
                      <a:r>
                        <a:rPr lang="en-US" altLang="zh-TW" sz="1250" kern="1200" dirty="0">
                          <a:solidFill>
                            <a:schemeClr val="bg1">
                              <a:lumMod val="50000"/>
                            </a:schemeClr>
                          </a:solidFill>
                          <a:latin typeface="+mn-lt"/>
                          <a:ea typeface="Microsoft JhengHei" panose="020B0604030504040204" pitchFamily="34" charset="-120"/>
                          <a:cs typeface="+mn-cs"/>
                        </a:rPr>
                        <a:t>24</a:t>
                      </a:r>
                      <a:r>
                        <a:rPr lang="zh-TW" altLang="en-US" sz="1250" kern="1200" dirty="0">
                          <a:solidFill>
                            <a:schemeClr val="bg1">
                              <a:lumMod val="50000"/>
                            </a:schemeClr>
                          </a:solidFill>
                          <a:latin typeface="+mn-lt"/>
                          <a:ea typeface="Microsoft JhengHei" panose="020B0604030504040204" pitchFamily="34" charset="-120"/>
                          <a:cs typeface="+mn-cs"/>
                        </a:rPr>
                        <a:t>個月內</a:t>
                      </a:r>
                      <a:r>
                        <a:rPr lang="en-US" altLang="zh-TW" sz="1250" kern="1200" dirty="0">
                          <a:solidFill>
                            <a:schemeClr val="bg1">
                              <a:lumMod val="50000"/>
                            </a:schemeClr>
                          </a:solidFill>
                          <a:latin typeface="+mn-lt"/>
                          <a:ea typeface="Microsoft JhengHei" panose="020B0604030504040204" pitchFamily="34" charset="-120"/>
                          <a:cs typeface="+mn-cs"/>
                        </a:rPr>
                        <a:t>)</a:t>
                      </a:r>
                      <a:endParaRPr lang="zh-TW" altLang="en-US" sz="1250" kern="1200" dirty="0">
                        <a:solidFill>
                          <a:schemeClr val="bg1">
                            <a:lumMod val="50000"/>
                          </a:schemeClr>
                        </a:solidFill>
                        <a:latin typeface="+mn-lt"/>
                        <a:ea typeface="Microsoft JhengHei" panose="020B0604030504040204" pitchFamily="34" charset="-120"/>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zh-TW" altLang="en-US" sz="1600" kern="1200" dirty="0">
                          <a:solidFill>
                            <a:schemeClr val="tx1"/>
                          </a:solidFill>
                          <a:latin typeface="+mn-lt"/>
                          <a:ea typeface="Microsoft JhengHei" panose="020B0604030504040204" pitchFamily="34" charset="-120"/>
                          <a:cs typeface="+mn-cs"/>
                        </a:rPr>
                        <a:t>以綠色工廠為目標，</a:t>
                      </a:r>
                      <a:r>
                        <a:rPr lang="zh-TW" altLang="en-US" sz="1600" b="1" kern="1200" dirty="0">
                          <a:solidFill>
                            <a:schemeClr val="tx1"/>
                          </a:solidFill>
                          <a:latin typeface="+mn-lt"/>
                          <a:ea typeface="Microsoft JhengHei" panose="020B0604030504040204" pitchFamily="34" charset="-120"/>
                          <a:cs typeface="+mn-cs"/>
                        </a:rPr>
                        <a:t>導入低碳應用方案</a:t>
                      </a:r>
                      <a:r>
                        <a:rPr lang="zh-TW" altLang="en-US" sz="1600" kern="1200" dirty="0">
                          <a:solidFill>
                            <a:schemeClr val="tx1"/>
                          </a:solidFill>
                          <a:latin typeface="+mn-lt"/>
                          <a:ea typeface="Microsoft JhengHei" panose="020B0604030504040204" pitchFamily="34" charset="-120"/>
                          <a:cs typeface="+mn-cs"/>
                        </a:rPr>
                        <a:t>，包含：製程改善、能源轉換、循環經濟等</a:t>
                      </a:r>
                      <a:endParaRPr lang="en-US" altLang="zh-TW" sz="1600" kern="1200" dirty="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8925" indent="-288925">
                        <a:buFont typeface="Arial" panose="020B0604020202020204" pitchFamily="34" charset="0"/>
                        <a:buAutoNum type="arabicPeriod"/>
                      </a:pPr>
                      <a:endParaRPr lang="en-US" altLang="zh-TW" sz="1600" dirty="0">
                        <a:latin typeface="+mn-lt"/>
                        <a:ea typeface="Microsoft JhengHei" panose="020B0604030504040204" pitchFamily="34" charset="-120"/>
                      </a:endParaRPr>
                    </a:p>
                    <a:p>
                      <a:pPr marL="288925" indent="-288925">
                        <a:buFont typeface="Arial" panose="020B0604020202020204" pitchFamily="34" charset="0"/>
                        <a:buAutoNum type="arabicPeriod"/>
                      </a:pPr>
                      <a:r>
                        <a:rPr lang="zh-TW" altLang="en-US" sz="1600" dirty="0">
                          <a:latin typeface="+mn-lt"/>
                          <a:ea typeface="Microsoft JhengHei" panose="020B0604030504040204" pitchFamily="34" charset="-120"/>
                        </a:rPr>
                        <a:t>針對製程改善、能源轉換及循環經濟等三大面向，需導入至少 </a:t>
                      </a:r>
                      <a:r>
                        <a:rPr lang="en-US" altLang="zh-TW" sz="1600" dirty="0">
                          <a:latin typeface="+mn-lt"/>
                          <a:ea typeface="Microsoft JhengHei" panose="020B0604030504040204" pitchFamily="34" charset="-120"/>
                        </a:rPr>
                        <a:t>1 </a:t>
                      </a:r>
                      <a:r>
                        <a:rPr lang="zh-TW" altLang="en-US" sz="1600" dirty="0">
                          <a:latin typeface="+mn-lt"/>
                          <a:ea typeface="Microsoft JhengHei" panose="020B0604030504040204" pitchFamily="34" charset="-120"/>
                        </a:rPr>
                        <a:t>種低碳應用方案</a:t>
                      </a:r>
                      <a:endParaRPr lang="en-US" altLang="zh-TW" sz="1600" dirty="0">
                        <a:latin typeface="+mn-lt"/>
                        <a:ea typeface="Microsoft JhengHei" panose="020B0604030504040204" pitchFamily="34" charset="-120"/>
                      </a:endParaRPr>
                    </a:p>
                    <a:p>
                      <a:pPr marL="288925" indent="-288925">
                        <a:buFont typeface="Arial" panose="020B0604020202020204" pitchFamily="34" charset="0"/>
                        <a:buAutoNum type="arabicPeriod"/>
                      </a:pPr>
                      <a:r>
                        <a:rPr lang="zh-TW" altLang="en-US" sz="1600" b="1" dirty="0">
                          <a:latin typeface="+mn-lt"/>
                          <a:ea typeface="Microsoft JhengHei" panose="020B0604030504040204" pitchFamily="34" charset="-120"/>
                        </a:rPr>
                        <a:t>帶動減碳總家數 </a:t>
                      </a:r>
                      <a:r>
                        <a:rPr lang="en-US" altLang="zh-TW" sz="1600" b="1" dirty="0">
                          <a:latin typeface="+mn-lt"/>
                          <a:ea typeface="Microsoft JhengHei" panose="020B0604030504040204" pitchFamily="34" charset="-120"/>
                        </a:rPr>
                        <a:t>10 </a:t>
                      </a:r>
                      <a:r>
                        <a:rPr lang="zh-TW" altLang="en-US" sz="1600" b="1" dirty="0">
                          <a:latin typeface="+mn-lt"/>
                          <a:ea typeface="Microsoft JhengHei" panose="020B0604030504040204" pitchFamily="34" charset="-120"/>
                        </a:rPr>
                        <a:t>家以上</a:t>
                      </a:r>
                      <a:r>
                        <a:rPr lang="zh-TW" altLang="en-US" sz="1600" b="0" dirty="0">
                          <a:latin typeface="+mn-lt"/>
                          <a:ea typeface="Microsoft JhengHei" panose="020B0604030504040204" pitchFamily="34" charset="-120"/>
                        </a:rPr>
                        <a:t>：</a:t>
                      </a:r>
                      <a:br>
                        <a:rPr lang="en-US" altLang="zh-TW" sz="1600" b="0" dirty="0">
                          <a:latin typeface="+mn-lt"/>
                          <a:ea typeface="Microsoft JhengHei" panose="020B0604030504040204" pitchFamily="34" charset="-120"/>
                        </a:rPr>
                      </a:br>
                      <a:r>
                        <a:rPr lang="zh-TW" altLang="en-US" sz="1600" b="0" dirty="0">
                          <a:latin typeface="+mn-lt"/>
                          <a:ea typeface="Microsoft JhengHei" panose="020B0604030504040204" pitchFamily="34" charset="-120"/>
                        </a:rPr>
                        <a:t>應成立供應鏈減碳聯盟，敘明如何推動具產業鏈或供應鏈關係之業者</a:t>
                      </a:r>
                      <a:r>
                        <a:rPr lang="zh-TW" altLang="en-US" sz="1600" b="1" dirty="0">
                          <a:latin typeface="+mn-lt"/>
                          <a:ea typeface="Microsoft JhengHei" panose="020B0604030504040204" pitchFamily="34" charset="-120"/>
                        </a:rPr>
                        <a:t>。</a:t>
                      </a:r>
                      <a:endParaRPr lang="en-US" altLang="zh-TW" sz="1600" b="1" dirty="0">
                        <a:latin typeface="+mn-lt"/>
                        <a:ea typeface="Microsoft JhengHei" panose="020B0604030504040204" pitchFamily="34" charset="-120"/>
                      </a:endParaRPr>
                    </a:p>
                    <a:p>
                      <a:pPr marL="288925" indent="-288925">
                        <a:buFont typeface="Arial" panose="020B0604020202020204" pitchFamily="34" charset="0"/>
                        <a:buAutoNum type="arabicPeriod"/>
                      </a:pPr>
                      <a:r>
                        <a:rPr lang="zh-TW" altLang="en-US" sz="1600" dirty="0">
                          <a:latin typeface="+mn-lt"/>
                          <a:ea typeface="Microsoft JhengHei" panose="020B0604030504040204" pitchFamily="34" charset="-120"/>
                        </a:rPr>
                        <a:t>導入低碳應用方案後之節能率、製程效能或節省能源 ≥</a:t>
                      </a:r>
                      <a:r>
                        <a:rPr lang="en-US" altLang="zh-TW" sz="1600" dirty="0">
                          <a:latin typeface="+mn-lt"/>
                          <a:ea typeface="Microsoft JhengHei" panose="020B0604030504040204" pitchFamily="34" charset="-120"/>
                        </a:rPr>
                        <a:t>5%</a:t>
                      </a:r>
                      <a:r>
                        <a:rPr lang="zh-TW" altLang="en-US" sz="1600" dirty="0">
                          <a:latin typeface="+mn-lt"/>
                          <a:ea typeface="Microsoft JhengHei" panose="020B0604030504040204" pitchFamily="34" charset="-120"/>
                        </a:rPr>
                        <a:t>。</a:t>
                      </a:r>
                      <a:endParaRPr lang="en-US" altLang="zh-TW" sz="1600" dirty="0">
                        <a:latin typeface="+mn-lt"/>
                        <a:ea typeface="Microsoft JhengHei" panose="020B0604030504040204" pitchFamily="34" charset="-120"/>
                      </a:endParaRPr>
                    </a:p>
                    <a:p>
                      <a:pPr marL="288925" marR="0" lvl="0" indent="-288925"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lang="zh-TW" altLang="en-US" sz="1600" dirty="0">
                          <a:latin typeface="+mn-lt"/>
                          <a:ea typeface="Microsoft JhengHei" panose="020B0604030504040204" pitchFamily="34" charset="-120"/>
                        </a:rPr>
                        <a:t>需提出企業低碳發展藍圖</a:t>
                      </a:r>
                      <a:r>
                        <a:rPr lang="en-US" altLang="zh-TW" sz="1600" dirty="0">
                          <a:latin typeface="+mn-lt"/>
                          <a:ea typeface="Microsoft JhengHei" panose="020B0604030504040204" pitchFamily="34" charset="-120"/>
                        </a:rPr>
                        <a:t>(</a:t>
                      </a:r>
                      <a:r>
                        <a:rPr lang="zh-TW" altLang="en-US" sz="1600" dirty="0">
                          <a:latin typeface="+mn-lt"/>
                          <a:ea typeface="Microsoft JhengHei" panose="020B0604030504040204" pitchFamily="34" charset="-120"/>
                        </a:rPr>
                        <a:t>含短</a:t>
                      </a:r>
                      <a:r>
                        <a:rPr lang="en-US" altLang="zh-TW" sz="1600" dirty="0">
                          <a:latin typeface="+mn-lt"/>
                          <a:ea typeface="Microsoft JhengHei" panose="020B0604030504040204" pitchFamily="34" charset="-120"/>
                        </a:rPr>
                        <a:t>/</a:t>
                      </a:r>
                      <a:r>
                        <a:rPr lang="zh-TW" altLang="en-US" sz="1600" dirty="0">
                          <a:latin typeface="+mn-lt"/>
                          <a:ea typeface="Microsoft JhengHei" panose="020B0604030504040204" pitchFamily="34" charset="-120"/>
                        </a:rPr>
                        <a:t>中</a:t>
                      </a:r>
                      <a:r>
                        <a:rPr lang="en-US" altLang="zh-TW" sz="1600" dirty="0">
                          <a:latin typeface="+mn-lt"/>
                          <a:ea typeface="Microsoft JhengHei" panose="020B0604030504040204" pitchFamily="34" charset="-120"/>
                        </a:rPr>
                        <a:t>/</a:t>
                      </a:r>
                      <a:r>
                        <a:rPr lang="zh-TW" altLang="en-US" sz="1600" dirty="0">
                          <a:latin typeface="+mn-lt"/>
                          <a:ea typeface="Microsoft JhengHei" panose="020B0604030504040204" pitchFamily="34" charset="-120"/>
                        </a:rPr>
                        <a:t>長期</a:t>
                      </a:r>
                      <a:r>
                        <a:rPr lang="en-US" altLang="zh-TW" sz="1600" dirty="0">
                          <a:latin typeface="+mn-lt"/>
                          <a:ea typeface="Microsoft JhengHei" panose="020B0604030504040204" pitchFamily="34" charset="-120"/>
                        </a:rPr>
                        <a:t>)</a:t>
                      </a:r>
                      <a:r>
                        <a:rPr lang="zh-TW" altLang="en-US" sz="1600" dirty="0">
                          <a:latin typeface="+mn-lt"/>
                          <a:ea typeface="Microsoft JhengHei" panose="020B0604030504040204" pitchFamily="34" charset="-120"/>
                        </a:rPr>
                        <a:t> 。</a:t>
                      </a:r>
                      <a:endParaRPr lang="en-US" altLang="zh-TW" sz="1600" dirty="0">
                        <a:latin typeface="+mn-lt"/>
                        <a:ea typeface="Microsoft JhengHei" panose="020B0604030504040204" pitchFamily="34" charset="-120"/>
                      </a:endParaRPr>
                    </a:p>
                    <a:p>
                      <a:pPr marL="288925" indent="-288925">
                        <a:buFont typeface="Arial" panose="020B0604020202020204" pitchFamily="34" charset="0"/>
                        <a:buAutoNum type="arabicPeriod"/>
                      </a:pPr>
                      <a:r>
                        <a:rPr lang="zh-TW" altLang="en-US" sz="1600" b="0" dirty="0">
                          <a:solidFill>
                            <a:schemeClr val="tx1"/>
                          </a:solidFill>
                          <a:latin typeface="+mn-lt"/>
                          <a:ea typeface="Microsoft JhengHei" panose="020B0604030504040204" pitchFamily="34" charset="-120"/>
                        </a:rPr>
                        <a:t>減碳量是否達標 </a:t>
                      </a:r>
                      <a:r>
                        <a:rPr lang="en-US" altLang="zh-TW" sz="1250" kern="1200" dirty="0">
                          <a:solidFill>
                            <a:schemeClr val="bg1">
                              <a:lumMod val="50000"/>
                            </a:schemeClr>
                          </a:solidFill>
                          <a:latin typeface="+mn-lt"/>
                          <a:ea typeface="Microsoft JhengHei" panose="020B0604030504040204" pitchFamily="34" charset="-120"/>
                          <a:cs typeface="+mn-cs"/>
                        </a:rPr>
                        <a:t>(</a:t>
                      </a:r>
                      <a:r>
                        <a:rPr lang="zh-TW" altLang="en-US" sz="1250" kern="1200" dirty="0">
                          <a:solidFill>
                            <a:schemeClr val="bg1">
                              <a:lumMod val="50000"/>
                            </a:schemeClr>
                          </a:solidFill>
                          <a:latin typeface="+mn-lt"/>
                          <a:ea typeface="Microsoft JhengHei" panose="020B0604030504040204" pitchFamily="34" charset="-120"/>
                          <a:cs typeface="+mn-cs"/>
                        </a:rPr>
                        <a:t>申請須知</a:t>
                      </a:r>
                      <a:r>
                        <a:rPr lang="en-US" altLang="zh-TW" sz="1250" kern="1200" dirty="0">
                          <a:solidFill>
                            <a:schemeClr val="bg1">
                              <a:lumMod val="50000"/>
                            </a:schemeClr>
                          </a:solidFill>
                          <a:latin typeface="+mn-lt"/>
                          <a:ea typeface="Microsoft JhengHei" panose="020B0604030504040204" pitchFamily="34" charset="-120"/>
                          <a:cs typeface="+mn-cs"/>
                        </a:rPr>
                        <a:t>p.3-4)</a:t>
                      </a:r>
                    </a:p>
                    <a:p>
                      <a:pPr marL="288925" indent="-288925" algn="l">
                        <a:buNone/>
                      </a:pPr>
                      <a:endParaRPr lang="en-US"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nvGraphicFramePr>
        <p:xfrm>
          <a:off x="10477297" y="323818"/>
          <a:ext cx="1574359" cy="2858295"/>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altLang="zh-TW" sz="1050" b="1" dirty="0">
                          <a:solidFill>
                            <a:schemeClr val="bg1">
                              <a:lumMod val="50000"/>
                            </a:schemeClr>
                          </a:solidFill>
                        </a:rPr>
                        <a:t>2025/2/3 ~ </a:t>
                      </a:r>
                      <a:r>
                        <a:rPr lang="en-US" altLang="zh-TW" sz="1050" b="1" dirty="0">
                          <a:solidFill>
                            <a:srgbClr val="FF0000"/>
                          </a:solidFill>
                        </a:rPr>
                        <a:t>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即日起</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dirty="0"/>
                        <a:t>經濟部 產發署</a:t>
                      </a:r>
                      <a:endParaRPr lang="en-US" altLang="zh-TW" sz="1050" dirty="0"/>
                    </a:p>
                    <a:p>
                      <a:pPr algn="ctr"/>
                      <a:r>
                        <a:rPr lang="en-US" altLang="zh-TW" sz="1000" dirty="0"/>
                        <a:t>TIIP</a:t>
                      </a:r>
                      <a:r>
                        <a:rPr lang="zh-TW" altLang="en-US" sz="1000" dirty="0"/>
                        <a:t> 產業升級創新平台</a:t>
                      </a:r>
                      <a:endParaRPr lang="en-US" sz="10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dirty="0">
                          <a:hlinkClick r:id="rId3"/>
                        </a:rPr>
                        <a:t>公告網頁</a:t>
                      </a:r>
                      <a:endParaRPr lang="zh-TW" altLang="en-US" sz="1050" dirty="0"/>
                    </a:p>
                    <a:p>
                      <a:pPr algn="ctr"/>
                      <a:r>
                        <a:rPr lang="zh-TW" altLang="en-US" sz="1050" dirty="0">
                          <a:hlinkClick r:id="rId4"/>
                        </a:rPr>
                        <a:t>申請須知</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p:txBody>
          <a:bodyPr/>
          <a:lstStyle/>
          <a:p>
            <a:r>
              <a:rPr lang="en-US" altLang="zh-TW" dirty="0"/>
              <a:t>TIIP</a:t>
            </a:r>
            <a:r>
              <a:rPr lang="zh-TW" altLang="en-US" sz="2000" dirty="0"/>
              <a:t> 主題式研發計畫</a:t>
            </a:r>
            <a:r>
              <a:rPr lang="en-US" altLang="zh-TW" sz="2000" dirty="0"/>
              <a:t>-</a:t>
            </a:r>
            <a:r>
              <a:rPr lang="zh-TW" altLang="en-US" dirty="0"/>
              <a:t>民生化工產業低碳轉型</a:t>
            </a:r>
            <a:r>
              <a:rPr lang="zh-TW" altLang="en-US" sz="2000" dirty="0"/>
              <a:t>推動計畫計畫</a:t>
            </a:r>
            <a:endParaRPr 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 name="Rectangle 19">
            <a:extLst>
              <a:ext uri="{FF2B5EF4-FFF2-40B4-BE49-F238E27FC236}">
                <a16:creationId xmlns:a16="http://schemas.microsoft.com/office/drawing/2014/main" id="{24E000A6-9863-4420-BD55-5AEA63A5A71D}"/>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 name="Rectangle 20">
            <a:extLst>
              <a:ext uri="{FF2B5EF4-FFF2-40B4-BE49-F238E27FC236}">
                <a16:creationId xmlns:a16="http://schemas.microsoft.com/office/drawing/2014/main" id="{C89720CE-EFB5-4631-80EA-DC900EFE7222}"/>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 name="Rectangle 21">
            <a:extLst>
              <a:ext uri="{FF2B5EF4-FFF2-40B4-BE49-F238E27FC236}">
                <a16:creationId xmlns:a16="http://schemas.microsoft.com/office/drawing/2014/main" id="{4622835C-75CD-46E1-BB6B-90D5F7139203}"/>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 name="Rectangle 23">
            <a:extLst>
              <a:ext uri="{FF2B5EF4-FFF2-40B4-BE49-F238E27FC236}">
                <a16:creationId xmlns:a16="http://schemas.microsoft.com/office/drawing/2014/main" id="{E5A404F7-8F07-4F19-B820-D8EBB830E389}"/>
              </a:ext>
            </a:extLst>
          </p:cNvPr>
          <p:cNvSpPr/>
          <p:nvPr/>
        </p:nvSpPr>
        <p:spPr>
          <a:xfrm>
            <a:off x="842831" y="465371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審查重點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TextBox 14">
            <a:hlinkClick r:id="rId5" action="ppaction://hlinksldjump"/>
            <a:extLst>
              <a:ext uri="{FF2B5EF4-FFF2-40B4-BE49-F238E27FC236}">
                <a16:creationId xmlns:a16="http://schemas.microsoft.com/office/drawing/2014/main" id="{51DF87E7-0580-4FD9-9A72-63D4CDA58B78}"/>
              </a:ext>
            </a:extLst>
          </p:cNvPr>
          <p:cNvSpPr txBox="1"/>
          <p:nvPr/>
        </p:nvSpPr>
        <p:spPr>
          <a:xfrm>
            <a:off x="10656883" y="6537950"/>
            <a:ext cx="1166986"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a:t>
            </a:r>
            <a:r>
              <a:rPr kumimoji="0" lang="en-US" altLang="zh-TW" sz="9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政府補助時程表</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3" name="TextBox 2">
            <a:hlinkClick r:id="rId6" action="ppaction://hlinksldjump"/>
            <a:extLst>
              <a:ext uri="{FF2B5EF4-FFF2-40B4-BE49-F238E27FC236}">
                <a16:creationId xmlns:a16="http://schemas.microsoft.com/office/drawing/2014/main" id="{28D2B091-685A-138D-7297-9CF75E7E3ED5}"/>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 name="TextBox 4">
            <a:hlinkClick r:id="rId7" action="ppaction://hlinksldjump"/>
            <a:extLst>
              <a:ext uri="{FF2B5EF4-FFF2-40B4-BE49-F238E27FC236}">
                <a16:creationId xmlns:a16="http://schemas.microsoft.com/office/drawing/2014/main" id="{2004E7FB-2820-F55F-55F9-07B75C353FD9}"/>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solidFill>
                <a:latin typeface="Amazon Ember"/>
              </a:rPr>
              <a:t>回到 數位轉型 補助表</a:t>
            </a:r>
            <a:endParaRPr kumimoji="0" lang="en-US" sz="900" b="0" i="0" u="none" strike="noStrike" kern="1200" cap="none" spc="0" normalizeH="0" baseline="0" noProof="0" dirty="0">
              <a:ln>
                <a:noFill/>
              </a:ln>
              <a:solidFill>
                <a:schemeClr val="bg1"/>
              </a:solidFill>
              <a:effectLst/>
              <a:uLnTx/>
              <a:uFillTx/>
              <a:latin typeface="Amazon Ember"/>
              <a:ea typeface="+mn-ea"/>
              <a:cs typeface="+mn-cs"/>
            </a:endParaRPr>
          </a:p>
        </p:txBody>
      </p:sp>
    </p:spTree>
    <p:extLst>
      <p:ext uri="{BB962C8B-B14F-4D97-AF65-F5344CB8AC3E}">
        <p14:creationId xmlns:p14="http://schemas.microsoft.com/office/powerpoint/2010/main" val="1074357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867698" cy="5092018"/>
        </p:xfrm>
        <a:graphic>
          <a:graphicData uri="http://schemas.openxmlformats.org/drawingml/2006/table">
            <a:tbl>
              <a:tblPr firstRow="1" bandRow="1">
                <a:tableStyleId>{5940675A-B579-460E-94D1-54222C63F5DA}</a:tableStyleId>
              </a:tblPr>
              <a:tblGrid>
                <a:gridCol w="2040468">
                  <a:extLst>
                    <a:ext uri="{9D8B030D-6E8A-4147-A177-3AD203B41FA5}">
                      <a16:colId xmlns:a16="http://schemas.microsoft.com/office/drawing/2014/main" val="270881897"/>
                    </a:ext>
                  </a:extLst>
                </a:gridCol>
                <a:gridCol w="7827230">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rgbClr val="0070C0"/>
                          </a:solidFill>
                          <a:latin typeface="+mn-lt"/>
                          <a:ea typeface="+mn-ea"/>
                          <a:cs typeface="+mn-cs"/>
                        </a:rPr>
                        <a:t>餐飲業者 </a:t>
                      </a:r>
                      <a:endParaRPr lang="en-US" altLang="zh-TW" sz="1800" b="1" kern="1200" dirty="0">
                        <a:solidFill>
                          <a:srgbClr val="0070C0"/>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bg1">
                              <a:lumMod val="50000"/>
                            </a:schemeClr>
                          </a:solidFill>
                          <a:latin typeface="+mn-lt"/>
                          <a:ea typeface="+mn-ea"/>
                          <a:cs typeface="+mn-cs"/>
                        </a:rPr>
                        <a:t>依法完成公司登記、商業登記或有限合夥登記，不含外國營利事業在臺設立之分公司及陸資企業</a:t>
                      </a:r>
                      <a:endParaRPr lang="en-US" altLang="zh-TW" sz="1200" kern="1200" dirty="0">
                        <a:solidFill>
                          <a:schemeClr val="bg1">
                            <a:lumMod val="50000"/>
                          </a:schemeClr>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bg1">
                              <a:lumMod val="50000"/>
                            </a:schemeClr>
                          </a:solidFill>
                          <a:latin typeface="+mn-lt"/>
                          <a:ea typeface="+mn-ea"/>
                          <a:cs typeface="+mn-cs"/>
                        </a:rPr>
                        <a:t>每公司、負責人以申請</a:t>
                      </a:r>
                      <a:r>
                        <a:rPr lang="en-US" altLang="zh-TW" sz="1200" kern="1200" dirty="0">
                          <a:solidFill>
                            <a:schemeClr val="bg1">
                              <a:lumMod val="50000"/>
                            </a:schemeClr>
                          </a:solidFill>
                          <a:latin typeface="+mn-lt"/>
                          <a:ea typeface="+mn-ea"/>
                          <a:cs typeface="+mn-cs"/>
                        </a:rPr>
                        <a:t>1</a:t>
                      </a:r>
                      <a:r>
                        <a:rPr lang="zh-TW" altLang="en-US" sz="1200" kern="1200" dirty="0">
                          <a:solidFill>
                            <a:schemeClr val="bg1">
                              <a:lumMod val="50000"/>
                            </a:schemeClr>
                          </a:solidFill>
                          <a:latin typeface="+mn-lt"/>
                          <a:ea typeface="+mn-ea"/>
                          <a:cs typeface="+mn-cs"/>
                        </a:rPr>
                        <a:t>案為限，且</a:t>
                      </a:r>
                      <a:r>
                        <a:rPr lang="en-US" altLang="zh-TW" sz="1200" kern="1200" dirty="0">
                          <a:solidFill>
                            <a:schemeClr val="bg1">
                              <a:lumMod val="50000"/>
                            </a:schemeClr>
                          </a:solidFill>
                          <a:latin typeface="+mn-lt"/>
                          <a:ea typeface="+mn-ea"/>
                          <a:cs typeface="+mn-cs"/>
                        </a:rPr>
                        <a:t>3</a:t>
                      </a:r>
                      <a:r>
                        <a:rPr lang="zh-TW" altLang="en-US" sz="1200" kern="1200" dirty="0">
                          <a:solidFill>
                            <a:schemeClr val="bg1">
                              <a:lumMod val="50000"/>
                            </a:schemeClr>
                          </a:solidFill>
                          <a:latin typeface="+mn-lt"/>
                          <a:ea typeface="+mn-ea"/>
                          <a:cs typeface="+mn-cs"/>
                        </a:rPr>
                        <a:t>年內累計受商業署餐飲相關計畫輔導以不超過</a:t>
                      </a:r>
                      <a:r>
                        <a:rPr lang="en-US" altLang="zh-TW" sz="1200" kern="1200" dirty="0">
                          <a:solidFill>
                            <a:schemeClr val="bg1">
                              <a:lumMod val="50000"/>
                            </a:schemeClr>
                          </a:solidFill>
                          <a:latin typeface="+mn-lt"/>
                          <a:ea typeface="+mn-ea"/>
                          <a:cs typeface="+mn-cs"/>
                        </a:rPr>
                        <a:t>2</a:t>
                      </a:r>
                      <a:r>
                        <a:rPr lang="zh-TW" altLang="en-US" sz="1200" kern="1200" dirty="0">
                          <a:solidFill>
                            <a:schemeClr val="bg1">
                              <a:lumMod val="50000"/>
                            </a:schemeClr>
                          </a:solidFill>
                          <a:latin typeface="+mn-lt"/>
                          <a:ea typeface="+mn-ea"/>
                          <a:cs typeface="+mn-cs"/>
                        </a:rPr>
                        <a:t>案為原則</a:t>
                      </a:r>
                      <a:endParaRPr lang="en-US" altLang="zh-TW" sz="1200" kern="1200" dirty="0">
                        <a:solidFill>
                          <a:schemeClr val="bg1">
                            <a:lumMod val="50000"/>
                          </a:schemeClr>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kern="1200" dirty="0">
                          <a:solidFill>
                            <a:schemeClr val="bg1">
                              <a:lumMod val="50000"/>
                            </a:schemeClr>
                          </a:solidFill>
                          <a:latin typeface="+mn-lt"/>
                          <a:ea typeface="+mn-ea"/>
                          <a:cs typeface="+mn-cs"/>
                        </a:rPr>
                        <a:t>經依食品安全衛生管理法之相關規定，於食品藥物業者登錄平台內登錄餐飲業相關資訊，並投保產品責任險</a:t>
                      </a:r>
                      <a:endParaRPr lang="en-US" altLang="zh-TW" sz="12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85811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zh-TW" sz="1400" b="0" i="0" kern="1200" dirty="0">
                        <a:solidFill>
                          <a:srgbClr val="000000"/>
                        </a:solidFill>
                        <a:effectLst/>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b="1" i="0" kern="1200" dirty="0">
                          <a:solidFill>
                            <a:srgbClr val="000000"/>
                          </a:solidFill>
                          <a:effectLst/>
                          <a:latin typeface="+mn-lt"/>
                          <a:ea typeface="+mn-ea"/>
                          <a:cs typeface="+mn-cs"/>
                        </a:rPr>
                        <a:t>品牌優化輔導</a:t>
                      </a:r>
                      <a:r>
                        <a:rPr lang="zh-TW" altLang="en-US" sz="1400" b="0" i="0" kern="1200" dirty="0">
                          <a:solidFill>
                            <a:srgbClr val="000000"/>
                          </a:solidFill>
                          <a:effectLst/>
                          <a:latin typeface="+mn-lt"/>
                          <a:ea typeface="+mn-ea"/>
                          <a:cs typeface="+mn-cs"/>
                        </a:rPr>
                        <a:t>：每案上限</a:t>
                      </a:r>
                      <a:r>
                        <a:rPr kumimoji="0" lang="en-US" altLang="zh-TW" sz="1800" b="1" i="0" u="none" strike="noStrike" kern="1200" cap="none" spc="0" normalizeH="0" baseline="0" dirty="0">
                          <a:ln>
                            <a:noFill/>
                          </a:ln>
                          <a:solidFill>
                            <a:srgbClr val="000000"/>
                          </a:solidFill>
                          <a:effectLst/>
                          <a:uLnTx/>
                          <a:uFillTx/>
                          <a:latin typeface="+mn-lt"/>
                          <a:ea typeface="+mn-ea"/>
                          <a:cs typeface="+mn-cs"/>
                        </a:rPr>
                        <a:t>NT$25</a:t>
                      </a:r>
                      <a:r>
                        <a:rPr kumimoji="0" lang="zh-TW" altLang="en-US" sz="1800" b="1" i="0" u="none" strike="noStrike" kern="1200" cap="none" spc="0" normalizeH="0" baseline="0" dirty="0">
                          <a:ln>
                            <a:noFill/>
                          </a:ln>
                          <a:solidFill>
                            <a:srgbClr val="000000"/>
                          </a:solidFill>
                          <a:effectLst/>
                          <a:uLnTx/>
                          <a:uFillTx/>
                          <a:latin typeface="+mn-lt"/>
                          <a:ea typeface="+mn-ea"/>
                          <a:cs typeface="+mn-cs"/>
                        </a:rPr>
                        <a:t>萬</a:t>
                      </a:r>
                      <a:r>
                        <a:rPr lang="zh-TW" altLang="en-US" sz="1400" b="0" i="0" kern="1200" dirty="0">
                          <a:solidFill>
                            <a:srgbClr val="000000"/>
                          </a:solidFill>
                          <a:effectLst/>
                          <a:latin typeface="+mn-lt"/>
                          <a:ea typeface="+mn-ea"/>
                          <a:cs typeface="+mn-cs"/>
                        </a:rPr>
                        <a:t>，廠商配合款不可少於政府輔導款金額</a:t>
                      </a:r>
                      <a:endParaRPr lang="en-US" altLang="zh-TW" sz="1400" b="0" i="0" kern="1200" dirty="0">
                        <a:solidFill>
                          <a:srgbClr val="000000"/>
                        </a:solidFill>
                        <a:effectLst/>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b="1" i="0" kern="1200" dirty="0">
                          <a:solidFill>
                            <a:srgbClr val="000000"/>
                          </a:solidFill>
                          <a:effectLst/>
                          <a:latin typeface="+mn-lt"/>
                          <a:ea typeface="+mn-ea"/>
                          <a:cs typeface="+mn-cs"/>
                        </a:rPr>
                        <a:t>餐飲智慧應用輔導</a:t>
                      </a:r>
                      <a:r>
                        <a:rPr lang="zh-TW" altLang="en-US" sz="1400" b="0" i="0" kern="1200" dirty="0">
                          <a:solidFill>
                            <a:srgbClr val="000000"/>
                          </a:solidFill>
                          <a:effectLst/>
                          <a:latin typeface="+mn-lt"/>
                          <a:ea typeface="+mn-ea"/>
                          <a:cs typeface="+mn-cs"/>
                        </a:rPr>
                        <a:t>：每案上限</a:t>
                      </a:r>
                      <a:r>
                        <a:rPr kumimoji="0" lang="en-US" altLang="zh-TW" sz="1800" b="1" i="0" u="none" strike="noStrike" kern="1200" cap="none" spc="0" normalizeH="0" baseline="0" dirty="0">
                          <a:ln>
                            <a:noFill/>
                          </a:ln>
                          <a:solidFill>
                            <a:srgbClr val="000000"/>
                          </a:solidFill>
                          <a:effectLst/>
                          <a:uLnTx/>
                          <a:uFillTx/>
                          <a:latin typeface="+mn-lt"/>
                          <a:ea typeface="+mn-ea"/>
                          <a:cs typeface="+mn-cs"/>
                        </a:rPr>
                        <a:t>NT$150</a:t>
                      </a:r>
                      <a:r>
                        <a:rPr kumimoji="0" lang="zh-TW" altLang="en-US" sz="1800" b="1" i="0" u="none" strike="noStrike" kern="1200" cap="none" spc="0" normalizeH="0" baseline="0" dirty="0">
                          <a:ln>
                            <a:noFill/>
                          </a:ln>
                          <a:solidFill>
                            <a:srgbClr val="000000"/>
                          </a:solidFill>
                          <a:effectLst/>
                          <a:uLnTx/>
                          <a:uFillTx/>
                          <a:latin typeface="+mn-lt"/>
                          <a:ea typeface="+mn-ea"/>
                          <a:cs typeface="+mn-cs"/>
                        </a:rPr>
                        <a:t>萬</a:t>
                      </a:r>
                      <a:r>
                        <a:rPr lang="zh-TW" altLang="en-US" sz="1400" b="0" i="0" kern="1200" dirty="0">
                          <a:solidFill>
                            <a:srgbClr val="000000"/>
                          </a:solidFill>
                          <a:effectLst/>
                          <a:latin typeface="+mn-lt"/>
                          <a:ea typeface="+mn-ea"/>
                          <a:cs typeface="+mn-cs"/>
                        </a:rPr>
                        <a:t>，廠商配合款不可少於政府輔導款金額</a:t>
                      </a:r>
                      <a:endParaRPr lang="en-US" altLang="zh-TW" sz="1400" b="0" i="0" kern="1200" dirty="0">
                        <a:solidFill>
                          <a:srgbClr val="00000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200" kern="1200" dirty="0">
                          <a:solidFill>
                            <a:schemeClr val="bg1">
                              <a:lumMod val="50000"/>
                            </a:schemeClr>
                          </a:solidFill>
                          <a:latin typeface="+mn-lt"/>
                          <a:ea typeface="+mn-ea"/>
                          <a:cs typeface="+mn-cs"/>
                        </a:rPr>
                        <a:t>        本款項不得用於採購硬體設備</a:t>
                      </a:r>
                      <a:endParaRPr lang="en-US" altLang="zh-TW" sz="1200" kern="1200" dirty="0">
                        <a:solidFill>
                          <a:schemeClr val="bg1">
                            <a:lumMod val="50000"/>
                          </a:schemeClr>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500" b="0" i="0" dirty="0">
                          <a:solidFill>
                            <a:srgbClr val="000000"/>
                          </a:solidFill>
                          <a:effectLst/>
                          <a:latin typeface="+mn-lt"/>
                        </a:rPr>
                        <a:t>推動臺灣餐飲店家升級轉型，導入智慧化科技應用及品牌優質升級，</a:t>
                      </a:r>
                      <a:br>
                        <a:rPr lang="en-US" altLang="zh-TW" sz="1500" b="0" i="0" dirty="0">
                          <a:solidFill>
                            <a:srgbClr val="000000"/>
                          </a:solidFill>
                          <a:effectLst/>
                          <a:latin typeface="+mn-lt"/>
                        </a:rPr>
                      </a:br>
                      <a:r>
                        <a:rPr lang="zh-TW" altLang="en-US" sz="1500" b="0" i="0" dirty="0">
                          <a:solidFill>
                            <a:srgbClr val="000000"/>
                          </a:solidFill>
                          <a:effectLst/>
                          <a:latin typeface="+mn-lt"/>
                        </a:rPr>
                        <a:t>建立具示範性且可擴散應用之案例及消費有感之示範體驗場域。</a:t>
                      </a:r>
                      <a:endParaRPr lang="en-US" altLang="zh-TW" sz="1500" b="0" i="0" dirty="0">
                        <a:solidFill>
                          <a:srgbClr val="000000"/>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l">
                        <a:buAutoNum type="arabicPeriod"/>
                      </a:pPr>
                      <a:endParaRPr lang="en-US" altLang="zh-TW" sz="1000" b="1" i="0" dirty="0">
                        <a:solidFill>
                          <a:srgbClr val="000000"/>
                        </a:solidFill>
                        <a:effectLst/>
                        <a:latin typeface="+mn-lt"/>
                      </a:endParaRPr>
                    </a:p>
                    <a:p>
                      <a:pPr marL="342900" indent="-342900" algn="l">
                        <a:buAutoNum type="arabicPeriod"/>
                      </a:pPr>
                      <a:r>
                        <a:rPr lang="zh-TW" altLang="en-US" sz="1400" b="1" i="0" dirty="0">
                          <a:solidFill>
                            <a:srgbClr val="000000"/>
                          </a:solidFill>
                          <a:effectLst/>
                          <a:latin typeface="+mn-lt"/>
                        </a:rPr>
                        <a:t>品牌優化輔導</a:t>
                      </a:r>
                      <a:r>
                        <a:rPr lang="zh-TW" altLang="en-US" sz="1400" b="0" i="0" dirty="0">
                          <a:solidFill>
                            <a:srgbClr val="000000"/>
                          </a:solidFill>
                          <a:effectLst/>
                          <a:latin typeface="+mn-lt"/>
                        </a:rPr>
                        <a:t>：協助具改造亮點、故事特色及發展潛力之餐飲業者重塑品牌核心價值，並透過提升美學意識，品牌塑造及環境改造，提升消費者體驗好感，進而吸引觀光客到店消費，提升營運效能及經濟效益。適用於單店</a:t>
                      </a:r>
                      <a:r>
                        <a:rPr lang="en-US" altLang="zh-TW" sz="1400" b="0" i="0" dirty="0">
                          <a:solidFill>
                            <a:srgbClr val="000000"/>
                          </a:solidFill>
                          <a:effectLst/>
                          <a:latin typeface="+mn-lt"/>
                        </a:rPr>
                        <a:t>/</a:t>
                      </a:r>
                      <a:r>
                        <a:rPr lang="zh-TW" altLang="en-US" sz="1400" b="0" i="0" dirty="0">
                          <a:solidFill>
                            <a:srgbClr val="000000"/>
                          </a:solidFill>
                          <a:effectLst/>
                          <a:latin typeface="+mn-lt"/>
                        </a:rPr>
                        <a:t>多店餐飲店家。</a:t>
                      </a:r>
                      <a:endParaRPr lang="en-US" altLang="zh-TW" sz="1400" b="0" i="0" dirty="0">
                        <a:solidFill>
                          <a:srgbClr val="000000"/>
                        </a:solidFill>
                        <a:effectLst/>
                        <a:latin typeface="+mn-lt"/>
                      </a:endParaRPr>
                    </a:p>
                    <a:p>
                      <a:pPr marL="342900" indent="-342900" algn="l">
                        <a:buAutoNum type="arabicPeriod"/>
                      </a:pPr>
                      <a:r>
                        <a:rPr lang="zh-TW" altLang="en-US" sz="1400" b="1" i="0" dirty="0">
                          <a:solidFill>
                            <a:srgbClr val="000000"/>
                          </a:solidFill>
                          <a:effectLst/>
                          <a:latin typeface="+mn-lt"/>
                        </a:rPr>
                        <a:t>餐飲</a:t>
                      </a:r>
                      <a:r>
                        <a:rPr lang="zh-TW" altLang="en-US" sz="1400" b="1" i="0" dirty="0">
                          <a:solidFill>
                            <a:schemeClr val="tx1"/>
                          </a:solidFill>
                          <a:effectLst/>
                          <a:latin typeface="+mn-lt"/>
                        </a:rPr>
                        <a:t>智慧應用</a:t>
                      </a:r>
                      <a:r>
                        <a:rPr lang="zh-TW" altLang="en-US" sz="1400" b="1" i="0" dirty="0">
                          <a:solidFill>
                            <a:srgbClr val="000000"/>
                          </a:solidFill>
                          <a:effectLst/>
                          <a:latin typeface="+mn-lt"/>
                        </a:rPr>
                        <a:t>輔導</a:t>
                      </a:r>
                      <a:r>
                        <a:rPr lang="zh-TW" altLang="en-US" sz="1400" b="0" i="0" dirty="0">
                          <a:solidFill>
                            <a:srgbClr val="000000"/>
                          </a:solidFill>
                          <a:effectLst/>
                          <a:latin typeface="+mn-lt"/>
                        </a:rPr>
                        <a:t>：協助具備長期營運和業務拓展能力的餐飲業者，以</a:t>
                      </a:r>
                      <a:r>
                        <a:rPr lang="zh-TW" altLang="en-US" sz="1400" b="1" i="0" dirty="0">
                          <a:solidFill>
                            <a:srgbClr val="000000"/>
                          </a:solidFill>
                          <a:effectLst/>
                          <a:latin typeface="+mn-lt"/>
                        </a:rPr>
                        <a:t>科技導入並串聯資訊分析</a:t>
                      </a:r>
                      <a:r>
                        <a:rPr lang="zh-TW" altLang="en-US" sz="1400" b="0" i="0" dirty="0">
                          <a:solidFill>
                            <a:srgbClr val="000000"/>
                          </a:solidFill>
                          <a:effectLst/>
                          <a:latin typeface="+mn-lt"/>
                        </a:rPr>
                        <a:t>的「</a:t>
                      </a:r>
                      <a:r>
                        <a:rPr lang="zh-TW" altLang="en-US" sz="1400" b="1" i="0" dirty="0">
                          <a:solidFill>
                            <a:srgbClr val="FF0000"/>
                          </a:solidFill>
                          <a:effectLst/>
                          <a:latin typeface="+mn-lt"/>
                        </a:rPr>
                        <a:t>智慧餐飲</a:t>
                      </a:r>
                      <a:r>
                        <a:rPr lang="zh-TW" altLang="en-US" sz="1400" b="0" i="0" dirty="0">
                          <a:solidFill>
                            <a:srgbClr val="000000"/>
                          </a:solidFill>
                          <a:effectLst/>
                          <a:latin typeface="+mn-lt"/>
                        </a:rPr>
                        <a:t>」為核心，全面轉型升級，有效緩解人力不足問題。</a:t>
                      </a:r>
                      <a:br>
                        <a:rPr lang="en-US" altLang="zh-TW" sz="1400" b="0" i="0" dirty="0">
                          <a:solidFill>
                            <a:srgbClr val="000000"/>
                          </a:solidFill>
                          <a:effectLst/>
                          <a:latin typeface="+mn-lt"/>
                        </a:rPr>
                      </a:br>
                      <a:r>
                        <a:rPr lang="zh-TW" altLang="en-US" sz="1400" b="0" i="0" dirty="0">
                          <a:solidFill>
                            <a:schemeClr val="accent1"/>
                          </a:solidFill>
                          <a:effectLst/>
                          <a:latin typeface="+mn-lt"/>
                        </a:rPr>
                        <a:t>適用於</a:t>
                      </a:r>
                      <a:r>
                        <a:rPr lang="zh-TW" altLang="en-US" sz="1400" b="1" i="0" dirty="0">
                          <a:solidFill>
                            <a:schemeClr val="accent1"/>
                          </a:solidFill>
                          <a:effectLst/>
                          <a:latin typeface="+mn-lt"/>
                        </a:rPr>
                        <a:t>連鎖餐飲業者</a:t>
                      </a:r>
                      <a:r>
                        <a:rPr lang="zh-TW" altLang="en-US" sz="1400" b="0" i="0" dirty="0">
                          <a:solidFill>
                            <a:schemeClr val="accent1"/>
                          </a:solidFill>
                          <a:effectLst/>
                          <a:latin typeface="+mn-lt"/>
                        </a:rPr>
                        <a:t>，同品牌店面須</a:t>
                      </a:r>
                      <a:r>
                        <a:rPr lang="zh-TW" altLang="en-US" sz="1400" b="1" i="0" dirty="0">
                          <a:solidFill>
                            <a:schemeClr val="accent1"/>
                          </a:solidFill>
                          <a:effectLst/>
                          <a:latin typeface="+mn-lt"/>
                        </a:rPr>
                        <a:t>至少</a:t>
                      </a:r>
                      <a:r>
                        <a:rPr lang="en-US" altLang="zh-TW" sz="1400" b="1" i="0" dirty="0">
                          <a:solidFill>
                            <a:schemeClr val="accent1"/>
                          </a:solidFill>
                          <a:effectLst/>
                          <a:latin typeface="+mn-lt"/>
                        </a:rPr>
                        <a:t>7</a:t>
                      </a:r>
                      <a:r>
                        <a:rPr lang="zh-TW" altLang="en-US" sz="1400" b="1" i="0" dirty="0">
                          <a:solidFill>
                            <a:schemeClr val="accent1"/>
                          </a:solidFill>
                          <a:effectLst/>
                          <a:latin typeface="+mn-lt"/>
                        </a:rPr>
                        <a:t>家</a:t>
                      </a:r>
                      <a:r>
                        <a:rPr lang="en-US" altLang="zh-TW" sz="1400" b="0" i="0" dirty="0">
                          <a:solidFill>
                            <a:schemeClr val="accent1"/>
                          </a:solidFill>
                          <a:effectLst/>
                          <a:latin typeface="+mn-lt"/>
                        </a:rPr>
                        <a:t>(</a:t>
                      </a:r>
                      <a:r>
                        <a:rPr lang="zh-TW" altLang="en-US" sz="1400" b="0" i="0" dirty="0">
                          <a:solidFill>
                            <a:schemeClr val="accent1"/>
                          </a:solidFill>
                          <a:effectLst/>
                          <a:latin typeface="+mn-lt"/>
                        </a:rPr>
                        <a:t>含</a:t>
                      </a:r>
                      <a:r>
                        <a:rPr lang="en-US" altLang="zh-TW" sz="1400" b="0" i="0" dirty="0">
                          <a:solidFill>
                            <a:schemeClr val="accent1"/>
                          </a:solidFill>
                          <a:effectLst/>
                          <a:latin typeface="+mn-lt"/>
                        </a:rPr>
                        <a:t>)</a:t>
                      </a:r>
                      <a:r>
                        <a:rPr lang="zh-TW" altLang="en-US" sz="1400" b="0" i="0" dirty="0">
                          <a:solidFill>
                            <a:schemeClr val="accent1"/>
                          </a:solidFill>
                          <a:effectLst/>
                          <a:latin typeface="+mn-lt"/>
                        </a:rPr>
                        <a:t>以上 </a:t>
                      </a:r>
                      <a:r>
                        <a:rPr lang="en-US" altLang="zh-TW" sz="1400" b="0" i="0" dirty="0">
                          <a:solidFill>
                            <a:schemeClr val="accent1"/>
                          </a:solidFill>
                          <a:effectLst/>
                          <a:latin typeface="+mn-lt"/>
                        </a:rPr>
                        <a:t>(</a:t>
                      </a:r>
                      <a:r>
                        <a:rPr lang="zh-TW" altLang="en-US" sz="1400" b="0" i="0" dirty="0">
                          <a:solidFill>
                            <a:schemeClr val="accent1"/>
                          </a:solidFill>
                          <a:effectLst/>
                          <a:latin typeface="+mn-lt"/>
                        </a:rPr>
                        <a:t>含總店</a:t>
                      </a:r>
                      <a:r>
                        <a:rPr lang="en-US" altLang="zh-TW" sz="1400" b="0" i="0" dirty="0">
                          <a:solidFill>
                            <a:schemeClr val="accent1"/>
                          </a:solidFill>
                          <a:effectLst/>
                          <a:latin typeface="+mn-lt"/>
                        </a:rPr>
                        <a:t>)</a:t>
                      </a:r>
                    </a:p>
                    <a:p>
                      <a:pPr marL="1146175" marR="0" lvl="0" indent="-801688"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bg1">
                              <a:lumMod val="50000"/>
                            </a:schemeClr>
                          </a:solidFill>
                          <a:latin typeface="+mn-lt"/>
                          <a:ea typeface="+mn-ea"/>
                          <a:cs typeface="+mn-cs"/>
                        </a:rPr>
                        <a:t>*智慧餐飲：導入雲端接單、行動點餐、智慧出餐管控、雲端會員系統、自動排位系統、多元支付系統</a:t>
                      </a:r>
                      <a:r>
                        <a:rPr lang="en-US" altLang="zh-TW" sz="1200" kern="1200" dirty="0">
                          <a:solidFill>
                            <a:schemeClr val="bg1">
                              <a:lumMod val="50000"/>
                            </a:schemeClr>
                          </a:solidFill>
                          <a:latin typeface="+mn-lt"/>
                          <a:ea typeface="+mn-ea"/>
                          <a:cs typeface="+mn-cs"/>
                        </a:rPr>
                        <a:t>…</a:t>
                      </a:r>
                      <a:r>
                        <a:rPr lang="zh-TW" altLang="en-US" sz="1200" kern="1200" dirty="0">
                          <a:solidFill>
                            <a:schemeClr val="bg1">
                              <a:lumMod val="50000"/>
                            </a:schemeClr>
                          </a:solidFill>
                          <a:latin typeface="+mn-lt"/>
                          <a:ea typeface="+mn-ea"/>
                          <a:cs typeface="+mn-cs"/>
                        </a:rPr>
                        <a:t>等，並串聯內外部資訊蒐集分析，進而有效緩解人力不足問題及找出主力及潛在消費客群，提升顧客體驗，強化服務效能，促進精準行銷達到營運獲利。</a:t>
                      </a:r>
                      <a:endParaRPr lang="en-US" altLang="zh-TW" sz="12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nvGraphicFramePr>
        <p:xfrm>
          <a:off x="10477296" y="323818"/>
          <a:ext cx="1516039" cy="2886956"/>
        </p:xfrm>
        <a:graphic>
          <a:graphicData uri="http://schemas.openxmlformats.org/drawingml/2006/table">
            <a:tbl>
              <a:tblPr firstRow="1" bandRow="1">
                <a:tableStyleId>{5940675A-B579-460E-94D1-54222C63F5DA}</a:tableStyleId>
              </a:tblPr>
              <a:tblGrid>
                <a:gridCol w="151603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sz="1050" b="1" dirty="0">
                          <a:solidFill>
                            <a:schemeClr val="tx1"/>
                          </a:solidFill>
                        </a:rPr>
                        <a:t>4/9 </a:t>
                      </a:r>
                      <a:r>
                        <a:rPr lang="en-US" sz="1050" b="1" dirty="0">
                          <a:solidFill>
                            <a:srgbClr val="FF0000"/>
                          </a:solidFill>
                        </a:rPr>
                        <a:t>~ 4/30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即日起</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fontAlgn="t"/>
                      <a:r>
                        <a:rPr lang="zh-TW" altLang="en-US" sz="1050" kern="1200" dirty="0">
                          <a:solidFill>
                            <a:schemeClr val="tx1"/>
                          </a:solidFill>
                          <a:latin typeface="+mn-lt"/>
                          <a:ea typeface="+mn-ea"/>
                          <a:cs typeface="+mn-cs"/>
                        </a:rPr>
                        <a:t>經濟部商業發展署</a:t>
                      </a:r>
                      <a:endParaRPr lang="en-US" altLang="zh-TW" sz="1050" kern="1200" dirty="0">
                        <a:solidFill>
                          <a:schemeClr val="tx1"/>
                        </a:solidFill>
                        <a:latin typeface="+mn-lt"/>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100" dirty="0">
                          <a:latin typeface="Microsoft JhengHei" panose="020B0604030504040204" pitchFamily="34" charset="-120"/>
                          <a:ea typeface="Microsoft JhengHei" panose="020B0604030504040204" pitchFamily="34" charset="-120"/>
                          <a:hlinkClick r:id="rId3"/>
                        </a:rPr>
                        <a:t>申請須知</a:t>
                      </a:r>
                      <a:endParaRPr lang="en-US" altLang="zh-TW" sz="1100" dirty="0">
                        <a:latin typeface="Microsoft JhengHei" panose="020B0604030504040204" pitchFamily="34" charset="-120"/>
                        <a:ea typeface="Microsoft JhengHei" panose="020B0604030504040204" pitchFamily="34" charset="-120"/>
                      </a:endParaRPr>
                    </a:p>
                    <a:p>
                      <a:pPr algn="ctr"/>
                      <a:endParaRPr lang="en-US" altLang="zh-TW" sz="400" dirty="0">
                        <a:latin typeface="Microsoft JhengHei" panose="020B0604030504040204" pitchFamily="34" charset="-120"/>
                        <a:ea typeface="Microsoft JhengHei" panose="020B0604030504040204" pitchFamily="34" charset="-120"/>
                      </a:endParaRPr>
                    </a:p>
                    <a:p>
                      <a:pPr lvl="0" algn="ctr"/>
                      <a:endParaRPr lang="en-US" altLang="zh-TW" sz="105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zh-TW" altLang="en-US" sz="2000" dirty="0"/>
              <a:t>推動餐飲服務業優質成長暨國際推廣計畫</a:t>
            </a:r>
            <a:r>
              <a:rPr lang="en-US" altLang="zh-TW" sz="2000" dirty="0"/>
              <a:t>-</a:t>
            </a:r>
            <a:r>
              <a:rPr lang="zh-TW" altLang="en-US" dirty="0">
                <a:solidFill>
                  <a:srgbClr val="2B3643"/>
                </a:solidFill>
              </a:rPr>
              <a:t>餐飲優質轉型</a:t>
            </a:r>
            <a:r>
              <a:rPr lang="zh-TW" altLang="en-US" sz="2000" dirty="0"/>
              <a:t>輔導</a:t>
            </a:r>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提案參考</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TextBox 14">
            <a:hlinkClick r:id="rId4" action="ppaction://hlinksldjump"/>
            <a:extLst>
              <a:ext uri="{FF2B5EF4-FFF2-40B4-BE49-F238E27FC236}">
                <a16:creationId xmlns:a16="http://schemas.microsoft.com/office/drawing/2014/main" id="{DA62ED02-4E4C-4DD6-9F9D-DFD11A1C4CC4}"/>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 name="TextBox 4">
            <a:hlinkClick r:id="rId5" action="ppaction://hlinksldjump"/>
            <a:extLst>
              <a:ext uri="{FF2B5EF4-FFF2-40B4-BE49-F238E27FC236}">
                <a16:creationId xmlns:a16="http://schemas.microsoft.com/office/drawing/2014/main" id="{1F9967CD-541C-1B74-6D27-9553B93BA2B4}"/>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數位轉型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209687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nvGraphicFramePr>
        <p:xfrm>
          <a:off x="10399948" y="323818"/>
          <a:ext cx="1735666" cy="2858295"/>
        </p:xfrm>
        <a:graphic>
          <a:graphicData uri="http://schemas.openxmlformats.org/drawingml/2006/table">
            <a:tbl>
              <a:tblPr firstRow="1" bandRow="1">
                <a:tableStyleId>{5940675A-B579-460E-94D1-54222C63F5DA}</a:tableStyleId>
              </a:tblPr>
              <a:tblGrid>
                <a:gridCol w="1735666">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algn="ctr"/>
                      <a:r>
                        <a:rPr lang="en-US" altLang="zh-TW" sz="1050" b="1" i="0" kern="1200" dirty="0">
                          <a:solidFill>
                            <a:schemeClr val="tx1"/>
                          </a:solidFill>
                          <a:effectLst/>
                          <a:latin typeface="+mn-lt"/>
                          <a:ea typeface="+mn-ea"/>
                          <a:cs typeface="+mn-cs"/>
                        </a:rPr>
                        <a:t>2025/9/1 </a:t>
                      </a:r>
                      <a:r>
                        <a:rPr lang="en-US" altLang="zh-TW" sz="1050" b="1" i="0" kern="1200" dirty="0">
                          <a:solidFill>
                            <a:srgbClr val="FF0000"/>
                          </a:solidFill>
                          <a:effectLst/>
                          <a:latin typeface="+mn-lt"/>
                          <a:ea typeface="+mn-ea"/>
                          <a:cs typeface="+mn-cs"/>
                        </a:rPr>
                        <a:t>~ 10/9</a:t>
                      </a:r>
                      <a:endParaRPr lang="en-US" altLang="zh-TW" sz="1050" b="1"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即日起</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50" kern="1200" dirty="0">
                          <a:solidFill>
                            <a:schemeClr val="tx1"/>
                          </a:solidFill>
                          <a:latin typeface="+mn-lt"/>
                          <a:ea typeface="+mn-ea"/>
                          <a:cs typeface="+mn-cs"/>
                        </a:rPr>
                        <a:t>數位發展部</a:t>
                      </a:r>
                      <a:endParaRPr lang="en-US" altLang="zh-TW" sz="1050" kern="1200" dirty="0">
                        <a:solidFill>
                          <a:schemeClr val="tx1"/>
                        </a:solidFill>
                        <a:latin typeface="+mn-lt"/>
                        <a:ea typeface="+mn-ea"/>
                        <a:cs typeface="+mn-cs"/>
                      </a:endParaRPr>
                    </a:p>
                    <a:p>
                      <a:pPr algn="ctr"/>
                      <a:r>
                        <a:rPr lang="en-US" sz="900" kern="1200" dirty="0">
                          <a:solidFill>
                            <a:schemeClr val="tx1"/>
                          </a:solidFill>
                          <a:latin typeface="+mn-lt"/>
                          <a:ea typeface="+mn-ea"/>
                          <a:cs typeface="+mn-cs"/>
                        </a:rPr>
                        <a:t>DIGITAL+</a:t>
                      </a:r>
                      <a:r>
                        <a:rPr lang="zh-TW" altLang="en-US" sz="900" kern="1200" dirty="0">
                          <a:solidFill>
                            <a:schemeClr val="tx1"/>
                          </a:solidFill>
                          <a:latin typeface="+mn-lt"/>
                          <a:ea typeface="+mn-ea"/>
                          <a:cs typeface="+mn-cs"/>
                        </a:rPr>
                        <a:t>數位創新補助平台</a:t>
                      </a:r>
                      <a:endParaRPr lang="en-US" altLang="zh-TW" sz="9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b="0" dirty="0">
                          <a:hlinkClick r:id="rId3"/>
                        </a:rPr>
                        <a:t>計畫官網</a:t>
                      </a:r>
                      <a:endParaRPr lang="en-US" altLang="zh-TW" sz="1050" b="0" dirty="0"/>
                    </a:p>
                    <a:p>
                      <a:pPr algn="ctr"/>
                      <a:r>
                        <a:rPr lang="zh-TW" altLang="en-US" sz="1050" b="0" dirty="0">
                          <a:hlinkClick r:id="rId4"/>
                        </a:rPr>
                        <a:t>申請須知</a:t>
                      </a:r>
                      <a:endParaRPr lang="en-US" sz="105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p:txBody>
          <a:bodyPr/>
          <a:lstStyle/>
          <a:p>
            <a:r>
              <a:rPr lang="zh-TW" altLang="en-US" dirty="0"/>
              <a:t>數位服務創新</a:t>
            </a:r>
            <a:r>
              <a:rPr lang="zh-TW" altLang="en-US" sz="2000" dirty="0"/>
              <a:t>補助計畫</a:t>
            </a:r>
            <a:endParaRPr 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建議開始準備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 name="TextBox 5">
            <a:hlinkClick r:id="rId5" action="ppaction://hlinksldjump"/>
            <a:extLst>
              <a:ext uri="{FF2B5EF4-FFF2-40B4-BE49-F238E27FC236}">
                <a16:creationId xmlns:a16="http://schemas.microsoft.com/office/drawing/2014/main" id="{2E3FF478-DF40-DC38-B04E-35485F11BF16}"/>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6" action="ppaction://hlinksldjump"/>
            <a:extLst>
              <a:ext uri="{FF2B5EF4-FFF2-40B4-BE49-F238E27FC236}">
                <a16:creationId xmlns:a16="http://schemas.microsoft.com/office/drawing/2014/main" id="{FF6F5255-AEF3-8413-9F41-D66CBD9ED9A4}"/>
              </a:ext>
            </a:extLst>
          </p:cNvPr>
          <p:cNvSpPr txBox="1"/>
          <p:nvPr/>
        </p:nvSpPr>
        <p:spPr>
          <a:xfrm>
            <a:off x="10888217" y="6201232"/>
            <a:ext cx="1161288" cy="230832"/>
          </a:xfrm>
          <a:prstGeom prst="rect">
            <a:avLst/>
          </a:prstGeom>
          <a:solidFill>
            <a:srgbClr val="C65A98">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創新研發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graphicFrame>
        <p:nvGraphicFramePr>
          <p:cNvPr id="7" name="Table 4">
            <a:extLst>
              <a:ext uri="{FF2B5EF4-FFF2-40B4-BE49-F238E27FC236}">
                <a16:creationId xmlns:a16="http://schemas.microsoft.com/office/drawing/2014/main" id="{5F52064C-94AA-A4AF-4A1D-FAA746F04716}"/>
              </a:ext>
            </a:extLst>
          </p:cNvPr>
          <p:cNvGraphicFramePr>
            <a:graphicFrameLocks noGrp="1"/>
          </p:cNvGraphicFramePr>
          <p:nvPr/>
        </p:nvGraphicFramePr>
        <p:xfrm>
          <a:off x="609600" y="1185999"/>
          <a:ext cx="9966960" cy="4772907"/>
        </p:xfrm>
        <a:graphic>
          <a:graphicData uri="http://schemas.openxmlformats.org/drawingml/2006/table">
            <a:tbl>
              <a:tblPr firstRow="1" bandRow="1">
                <a:tableStyleId>{5940675A-B579-460E-94D1-54222C63F5DA}</a:tableStyleId>
              </a:tblPr>
              <a:tblGrid>
                <a:gridCol w="2043113">
                  <a:extLst>
                    <a:ext uri="{9D8B030D-6E8A-4147-A177-3AD203B41FA5}">
                      <a16:colId xmlns:a16="http://schemas.microsoft.com/office/drawing/2014/main" val="270881897"/>
                    </a:ext>
                  </a:extLst>
                </a:gridCol>
                <a:gridCol w="7923847">
                  <a:extLst>
                    <a:ext uri="{9D8B030D-6E8A-4147-A177-3AD203B41FA5}">
                      <a16:colId xmlns:a16="http://schemas.microsoft.com/office/drawing/2014/main" val="4232878379"/>
                    </a:ext>
                  </a:extLst>
                </a:gridCol>
              </a:tblGrid>
              <a:tr h="991529">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kern="1200" dirty="0">
                          <a:solidFill>
                            <a:schemeClr val="accent1"/>
                          </a:solidFill>
                          <a:latin typeface="+mn-lt"/>
                          <a:ea typeface="+mn-ea"/>
                          <a:cs typeface="+mn-cs"/>
                        </a:rPr>
                        <a:t>#</a:t>
                      </a:r>
                      <a:r>
                        <a:rPr lang="zh-TW" altLang="en-US" sz="1800" b="1" kern="1200" dirty="0">
                          <a:solidFill>
                            <a:schemeClr val="accent1"/>
                          </a:solidFill>
                          <a:latin typeface="+mn-lt"/>
                          <a:ea typeface="+mn-ea"/>
                          <a:cs typeface="+mn-cs"/>
                        </a:rPr>
                        <a:t>軟體出版業 </a:t>
                      </a:r>
                      <a:r>
                        <a:rPr lang="en-US" altLang="zh-TW" sz="1800" b="1" kern="1200" dirty="0">
                          <a:solidFill>
                            <a:schemeClr val="accent1"/>
                          </a:solidFill>
                          <a:latin typeface="+mn-lt"/>
                          <a:ea typeface="+mn-ea"/>
                          <a:cs typeface="+mn-cs"/>
                        </a:rPr>
                        <a:t>#</a:t>
                      </a:r>
                      <a:r>
                        <a:rPr lang="zh-TW" altLang="en-US" sz="1800" b="1" kern="1200" dirty="0">
                          <a:solidFill>
                            <a:schemeClr val="accent1"/>
                          </a:solidFill>
                          <a:latin typeface="+mn-lt"/>
                          <a:ea typeface="+mn-ea"/>
                          <a:cs typeface="+mn-cs"/>
                        </a:rPr>
                        <a:t>電腦程式設計 </a:t>
                      </a:r>
                      <a:r>
                        <a:rPr lang="en-US" altLang="zh-TW" sz="1800" b="1" kern="1200" dirty="0">
                          <a:solidFill>
                            <a:schemeClr val="accent1"/>
                          </a:solidFill>
                          <a:latin typeface="+mn-lt"/>
                          <a:ea typeface="+mn-ea"/>
                          <a:cs typeface="+mn-cs"/>
                        </a:rPr>
                        <a:t>#</a:t>
                      </a:r>
                      <a:r>
                        <a:rPr lang="zh-TW" altLang="en-US" sz="1800" b="1" kern="1200" dirty="0">
                          <a:solidFill>
                            <a:schemeClr val="accent1"/>
                          </a:solidFill>
                          <a:latin typeface="+mn-lt"/>
                          <a:ea typeface="+mn-ea"/>
                          <a:cs typeface="+mn-cs"/>
                        </a:rPr>
                        <a:t>資訊服務業</a:t>
                      </a:r>
                      <a:r>
                        <a:rPr lang="zh-TW" altLang="en-US" sz="1400" kern="1200" dirty="0">
                          <a:solidFill>
                            <a:schemeClr val="bg1">
                              <a:lumMod val="50000"/>
                            </a:schemeClr>
                          </a:solidFill>
                          <a:latin typeface="+mn-lt"/>
                          <a:ea typeface="+mn-ea"/>
                          <a:cs typeface="+mn-cs"/>
                        </a:rPr>
                        <a:t>財政部稅務行業 </a:t>
                      </a:r>
                      <a:r>
                        <a:rPr lang="en-US" altLang="zh-TW" sz="1400" kern="1200" dirty="0">
                          <a:solidFill>
                            <a:schemeClr val="bg1">
                              <a:lumMod val="50000"/>
                            </a:schemeClr>
                          </a:solidFill>
                          <a:latin typeface="+mn-lt"/>
                          <a:ea typeface="+mn-ea"/>
                          <a:cs typeface="+mn-cs"/>
                        </a:rPr>
                        <a:t>(9</a:t>
                      </a:r>
                      <a:r>
                        <a:rPr lang="en-US" altLang="zh-TW" sz="1400" kern="1200" baseline="30000" dirty="0">
                          <a:solidFill>
                            <a:schemeClr val="bg1">
                              <a:lumMod val="50000"/>
                            </a:schemeClr>
                          </a:solidFill>
                          <a:latin typeface="+mn-lt"/>
                          <a:ea typeface="+mn-ea"/>
                          <a:cs typeface="+mn-cs"/>
                        </a:rPr>
                        <a:t>th</a:t>
                      </a:r>
                      <a:r>
                        <a:rPr lang="zh-TW" altLang="en-US" sz="1400" kern="1200" dirty="0">
                          <a:solidFill>
                            <a:schemeClr val="bg1">
                              <a:lumMod val="50000"/>
                            </a:schemeClr>
                          </a:solidFill>
                          <a:latin typeface="+mn-lt"/>
                          <a:ea typeface="+mn-ea"/>
                          <a:cs typeface="+mn-cs"/>
                        </a:rPr>
                        <a:t>版</a:t>
                      </a:r>
                      <a:r>
                        <a:rPr lang="en-US" altLang="zh-TW" sz="1400" kern="1200" dirty="0">
                          <a:solidFill>
                            <a:schemeClr val="bg1">
                              <a:lumMod val="50000"/>
                            </a:schemeClr>
                          </a:solidFill>
                          <a:latin typeface="+mn-lt"/>
                          <a:ea typeface="+mn-ea"/>
                          <a:cs typeface="+mn-cs"/>
                        </a:rPr>
                        <a:t>)</a:t>
                      </a:r>
                      <a:r>
                        <a:rPr lang="zh-TW" altLang="en-US" sz="1400" kern="1200" dirty="0">
                          <a:solidFill>
                            <a:schemeClr val="bg1">
                              <a:lumMod val="50000"/>
                            </a:schemeClr>
                          </a:solidFill>
                          <a:latin typeface="+mn-lt"/>
                          <a:ea typeface="+mn-ea"/>
                          <a:cs typeface="+mn-cs"/>
                        </a:rPr>
                        <a:t>須為</a:t>
                      </a:r>
                      <a:r>
                        <a:rPr lang="en-US" altLang="zh-TW" sz="1400" kern="1200" dirty="0">
                          <a:solidFill>
                            <a:schemeClr val="bg1">
                              <a:lumMod val="50000"/>
                            </a:schemeClr>
                          </a:solidFill>
                          <a:latin typeface="+mn-lt"/>
                          <a:ea typeface="+mn-ea"/>
                          <a:cs typeface="+mn-cs"/>
                        </a:rPr>
                        <a:t>J582</a:t>
                      </a:r>
                      <a:r>
                        <a:rPr lang="zh-TW" altLang="en-US" sz="1400" kern="1200" dirty="0">
                          <a:solidFill>
                            <a:schemeClr val="bg1">
                              <a:lumMod val="50000"/>
                            </a:schemeClr>
                          </a:solidFill>
                          <a:latin typeface="+mn-lt"/>
                          <a:ea typeface="+mn-ea"/>
                          <a:cs typeface="+mn-cs"/>
                        </a:rPr>
                        <a:t>、</a:t>
                      </a:r>
                      <a:r>
                        <a:rPr lang="en-US" altLang="zh-TW" sz="1400" kern="1200" dirty="0">
                          <a:solidFill>
                            <a:schemeClr val="bg1">
                              <a:lumMod val="50000"/>
                            </a:schemeClr>
                          </a:solidFill>
                          <a:latin typeface="+mn-lt"/>
                          <a:ea typeface="+mn-ea"/>
                          <a:cs typeface="+mn-cs"/>
                        </a:rPr>
                        <a:t>J62</a:t>
                      </a:r>
                      <a:r>
                        <a:rPr lang="zh-TW" altLang="en-US" sz="1400" kern="1200" dirty="0">
                          <a:solidFill>
                            <a:schemeClr val="bg1">
                              <a:lumMod val="50000"/>
                            </a:schemeClr>
                          </a:solidFill>
                          <a:latin typeface="+mn-lt"/>
                          <a:ea typeface="+mn-ea"/>
                          <a:cs typeface="+mn-cs"/>
                        </a:rPr>
                        <a:t>、</a:t>
                      </a:r>
                      <a:r>
                        <a:rPr lang="en-US" altLang="zh-TW" sz="1400" kern="1200" dirty="0">
                          <a:solidFill>
                            <a:schemeClr val="bg1">
                              <a:lumMod val="50000"/>
                            </a:schemeClr>
                          </a:solidFill>
                          <a:latin typeface="+mn-lt"/>
                          <a:ea typeface="+mn-ea"/>
                          <a:cs typeface="+mn-cs"/>
                        </a:rPr>
                        <a:t>J63</a:t>
                      </a:r>
                      <a:endParaRPr lang="en-US" altLang="zh-TW" sz="18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200" dirty="0">
                          <a:solidFill>
                            <a:schemeClr val="tx1"/>
                          </a:solidFill>
                          <a:latin typeface="+mn-lt"/>
                          <a:ea typeface="+mn-ea"/>
                          <a:cs typeface="+mn-cs"/>
                        </a:rPr>
                        <a:t>淨值為正，非陸資，不得為本國設立及外國事業在台設立之分公司</a:t>
                      </a:r>
                      <a:endParaRPr lang="en-US" altLang="zh-TW" sz="18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TW" altLang="en-US"/>
                        <a:t>最高補助</a:t>
                      </a:r>
                      <a:r>
                        <a:rPr lang="en-US" altLang="zh-TW"/>
                        <a:t>50%</a:t>
                      </a:r>
                      <a:r>
                        <a:rPr lang="zh-TW" altLang="en-US"/>
                        <a:t>，以</a:t>
                      </a:r>
                      <a:r>
                        <a:rPr lang="en-US" altLang="zh-TW"/>
                        <a:t>NT$1500</a:t>
                      </a:r>
                      <a:r>
                        <a:rPr lang="zh-TW" altLang="en-US"/>
                        <a:t>萬為上限</a:t>
                      </a: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200">
                          <a:solidFill>
                            <a:schemeClr val="tx1"/>
                          </a:solidFill>
                          <a:latin typeface="+mn-lt"/>
                          <a:ea typeface="+mn-ea"/>
                          <a:cs typeface="+mn-cs"/>
                        </a:rPr>
                        <a:t>五項主題擇一：  </a:t>
                      </a:r>
                      <a:r>
                        <a:rPr lang="en-US" altLang="zh-TW" b="1">
                          <a:solidFill>
                            <a:schemeClr val="accent1"/>
                          </a:solidFill>
                        </a:rPr>
                        <a:t>1.</a:t>
                      </a:r>
                      <a:r>
                        <a:rPr lang="zh-TW" altLang="en-US" b="1">
                          <a:solidFill>
                            <a:schemeClr val="accent1"/>
                          </a:solidFill>
                        </a:rPr>
                        <a:t> 前瞻技術開發、</a:t>
                      </a:r>
                      <a:r>
                        <a:rPr lang="en-US" altLang="zh-TW" b="1">
                          <a:solidFill>
                            <a:schemeClr val="accent1"/>
                          </a:solidFill>
                        </a:rPr>
                        <a:t>2.</a:t>
                      </a:r>
                      <a:r>
                        <a:rPr lang="zh-TW" altLang="en-US" b="1">
                          <a:solidFill>
                            <a:schemeClr val="accent1"/>
                          </a:solidFill>
                        </a:rPr>
                        <a:t> 企業營用應用、</a:t>
                      </a:r>
                      <a:r>
                        <a:rPr lang="en-US" altLang="zh-TW" b="1">
                          <a:solidFill>
                            <a:schemeClr val="accent1"/>
                          </a:solidFill>
                        </a:rPr>
                        <a:t>3.</a:t>
                      </a:r>
                      <a:r>
                        <a:rPr lang="zh-TW" altLang="en-US" b="1">
                          <a:solidFill>
                            <a:schemeClr val="accent1"/>
                          </a:solidFill>
                        </a:rPr>
                        <a:t> 終端消費應用、</a:t>
                      </a:r>
                      <a:br>
                        <a:rPr lang="en-US" altLang="zh-TW" b="1">
                          <a:solidFill>
                            <a:schemeClr val="accent1"/>
                          </a:solidFill>
                        </a:rPr>
                      </a:br>
                      <a:r>
                        <a:rPr lang="zh-TW" altLang="en-US" b="1">
                          <a:solidFill>
                            <a:schemeClr val="accent1"/>
                          </a:solidFill>
                        </a:rPr>
                        <a:t>                           </a:t>
                      </a:r>
                      <a:r>
                        <a:rPr lang="zh-TW" altLang="en-US" sz="1800" b="1">
                          <a:solidFill>
                            <a:schemeClr val="accent1"/>
                          </a:solidFill>
                        </a:rPr>
                        <a:t> </a:t>
                      </a:r>
                      <a:r>
                        <a:rPr lang="zh-TW" altLang="en-US" sz="1100" b="1">
                          <a:solidFill>
                            <a:schemeClr val="accent1"/>
                          </a:solidFill>
                        </a:rPr>
                        <a:t> </a:t>
                      </a:r>
                      <a:r>
                        <a:rPr lang="en-US" altLang="zh-TW" b="1">
                          <a:solidFill>
                            <a:schemeClr val="accent1"/>
                          </a:solidFill>
                        </a:rPr>
                        <a:t>4.</a:t>
                      </a:r>
                      <a:r>
                        <a:rPr lang="zh-TW" altLang="en-US" b="1">
                          <a:solidFill>
                            <a:schemeClr val="accent1"/>
                          </a:solidFill>
                        </a:rPr>
                        <a:t> 永續社會應用、</a:t>
                      </a:r>
                      <a:r>
                        <a:rPr lang="en-US" altLang="zh-TW" b="1">
                          <a:solidFill>
                            <a:schemeClr val="accent1"/>
                          </a:solidFill>
                        </a:rPr>
                        <a:t>5.</a:t>
                      </a:r>
                      <a:r>
                        <a:rPr lang="zh-TW" altLang="en-US" b="1">
                          <a:solidFill>
                            <a:schemeClr val="accent1"/>
                          </a:solidFill>
                        </a:rPr>
                        <a:t> </a:t>
                      </a:r>
                      <a:r>
                        <a:rPr lang="en-US" altLang="zh-TW" sz="1800" b="1" kern="1200">
                          <a:solidFill>
                            <a:schemeClr val="accent1"/>
                          </a:solidFill>
                          <a:latin typeface="+mn-lt"/>
                          <a:ea typeface="+mn-ea"/>
                          <a:cs typeface="+mn-cs"/>
                        </a:rPr>
                        <a:t>AI </a:t>
                      </a:r>
                      <a:r>
                        <a:rPr lang="zh-TW" altLang="en-US" sz="1800" b="1" kern="1200">
                          <a:solidFill>
                            <a:schemeClr val="accent1"/>
                          </a:solidFill>
                          <a:latin typeface="+mn-lt"/>
                          <a:ea typeface="+mn-ea"/>
                          <a:cs typeface="+mn-cs"/>
                        </a:rPr>
                        <a:t>驅動數位服務</a:t>
                      </a:r>
                      <a:endParaRPr lang="en-US" sz="1800" b="1" kern="1200">
                        <a:solidFill>
                          <a:schemeClr val="accent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0">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TW" sz="1600" dirty="0"/>
                        <a:t>1.</a:t>
                      </a:r>
                      <a:r>
                        <a:rPr lang="zh-TW" altLang="en-US" sz="1600" dirty="0"/>
                        <a:t> </a:t>
                      </a:r>
                      <a:r>
                        <a:rPr lang="zh-TW" altLang="en-US" sz="1600" b="1" dirty="0"/>
                        <a:t>前瞻技術</a:t>
                      </a:r>
                      <a:r>
                        <a:rPr lang="zh-TW" altLang="en-US" sz="1600" dirty="0"/>
                        <a:t>開發：</a:t>
                      </a:r>
                      <a:r>
                        <a:rPr lang="zh-TW" altLang="en-US" sz="1400" dirty="0"/>
                        <a:t>低軌道衛星、加密通訊、量子運算、雲端運算等技術，或強化資安防護系統</a:t>
                      </a:r>
                      <a:endParaRPr lang="zh-TW" altLang="en-US" sz="1600" dirty="0"/>
                    </a:p>
                    <a:p>
                      <a:pPr algn="l"/>
                      <a:r>
                        <a:rPr lang="en-US" altLang="zh-TW" sz="1600" dirty="0"/>
                        <a:t>2.</a:t>
                      </a:r>
                      <a:r>
                        <a:rPr lang="zh-TW" altLang="en-US" sz="1600" dirty="0"/>
                        <a:t> </a:t>
                      </a:r>
                      <a:r>
                        <a:rPr lang="zh-TW" altLang="en-US" sz="1600" b="1" dirty="0"/>
                        <a:t>企業營用</a:t>
                      </a:r>
                      <a:r>
                        <a:rPr lang="zh-TW" altLang="en-US" sz="1600" dirty="0"/>
                        <a:t>應用：</a:t>
                      </a:r>
                      <a:r>
                        <a:rPr lang="zh-TW" altLang="en-US" sz="1400" dirty="0"/>
                        <a:t>可應用於生產、製程、控管等流程，或</a:t>
                      </a:r>
                      <a:r>
                        <a:rPr lang="zh-TW" altLang="en-US" sz="1400" b="1" dirty="0"/>
                        <a:t>可優化企業內部營運流程之解決方案</a:t>
                      </a:r>
                      <a:endParaRPr lang="en-US" altLang="zh-TW" sz="1600" b="1" dirty="0"/>
                    </a:p>
                    <a:p>
                      <a:pPr algn="l"/>
                      <a:r>
                        <a:rPr lang="en-US" altLang="zh-TW" sz="1600" dirty="0"/>
                        <a:t>3.</a:t>
                      </a:r>
                      <a:r>
                        <a:rPr lang="zh-TW" altLang="en-US" sz="1600" dirty="0"/>
                        <a:t> </a:t>
                      </a:r>
                      <a:r>
                        <a:rPr lang="zh-TW" altLang="en-US" sz="1600" b="1" dirty="0"/>
                        <a:t>終端消費</a:t>
                      </a:r>
                      <a:r>
                        <a:rPr lang="zh-TW" altLang="en-US" sz="1600" dirty="0"/>
                        <a:t>應用：</a:t>
                      </a:r>
                      <a:r>
                        <a:rPr lang="zh-TW" altLang="en-US" sz="1400" dirty="0"/>
                        <a:t>使用者研究、精準行銷、購物銷售等</a:t>
                      </a:r>
                      <a:r>
                        <a:rPr lang="zh-TW" altLang="en-US" sz="1400" b="1" dirty="0"/>
                        <a:t>可應用於消費者及市場端之解決方案</a:t>
                      </a:r>
                      <a:endParaRPr lang="en-US" altLang="zh-TW" sz="1600" dirty="0"/>
                    </a:p>
                    <a:p>
                      <a:pPr algn="l"/>
                      <a:r>
                        <a:rPr lang="en-US" altLang="zh-TW" sz="1600" dirty="0"/>
                        <a:t>4.</a:t>
                      </a:r>
                      <a:r>
                        <a:rPr lang="zh-TW" altLang="en-US" sz="1600" dirty="0"/>
                        <a:t> </a:t>
                      </a:r>
                      <a:r>
                        <a:rPr lang="zh-TW" altLang="en-US" sz="1600" b="1" dirty="0"/>
                        <a:t>永續社會</a:t>
                      </a:r>
                      <a:r>
                        <a:rPr lang="zh-TW" altLang="en-US" sz="1600" dirty="0"/>
                        <a:t>應用：</a:t>
                      </a:r>
                      <a:r>
                        <a:rPr lang="zh-TW" altLang="en-US" sz="1400" dirty="0"/>
                        <a:t>長照護理、行動輔助、活動監測、安全防護等</a:t>
                      </a:r>
                      <a:r>
                        <a:rPr lang="zh-TW" altLang="en-US" sz="1400" b="1" dirty="0"/>
                        <a:t>高齡</a:t>
                      </a:r>
                      <a:r>
                        <a:rPr lang="zh-TW" altLang="en-US" sz="1400" dirty="0"/>
                        <a:t>方案；</a:t>
                      </a:r>
                      <a:r>
                        <a:rPr lang="zh-TW" altLang="en-US" sz="1400" b="1" dirty="0"/>
                        <a:t>或</a:t>
                      </a:r>
                      <a:r>
                        <a:rPr lang="en-US" altLang="zh-TW" sz="1400" b="1" dirty="0"/>
                        <a:t>ESG</a:t>
                      </a:r>
                      <a:r>
                        <a:rPr lang="zh-TW" altLang="en-US" sz="1400" b="1" dirty="0"/>
                        <a:t>相關解決方案</a:t>
                      </a:r>
                      <a:endParaRPr lang="en-US" altLang="zh-TW" sz="1600" b="1" dirty="0"/>
                    </a:p>
                    <a:p>
                      <a:pPr algn="l"/>
                      <a:r>
                        <a:rPr lang="en-US" altLang="zh-TW" sz="1600" dirty="0"/>
                        <a:t>5.</a:t>
                      </a:r>
                      <a:r>
                        <a:rPr lang="zh-TW" altLang="en-US" sz="1600" dirty="0"/>
                        <a:t> </a:t>
                      </a:r>
                      <a:r>
                        <a:rPr lang="en-US" altLang="zh-TW" sz="1600" b="1" dirty="0">
                          <a:solidFill>
                            <a:srgbClr val="FF0000"/>
                          </a:solidFill>
                        </a:rPr>
                        <a:t>AI</a:t>
                      </a:r>
                      <a:r>
                        <a:rPr lang="zh-TW" altLang="en-US" sz="1600" b="1" dirty="0">
                          <a:solidFill>
                            <a:srgbClr val="FF0000"/>
                          </a:solidFill>
                        </a:rPr>
                        <a:t>驅動數位服務</a:t>
                      </a:r>
                      <a:r>
                        <a:rPr lang="zh-TW" altLang="en-US" sz="1600" dirty="0"/>
                        <a:t>：以商業應用驗證</a:t>
                      </a:r>
                      <a:r>
                        <a:rPr lang="en-US" altLang="zh-TW" sz="1600" dirty="0"/>
                        <a:t>(Proof of Business, POB)</a:t>
                      </a:r>
                      <a:r>
                        <a:rPr lang="zh-TW" altLang="en-US" sz="1600" dirty="0"/>
                        <a:t>為目標，開發可提升效能、市場普及、與國際接軌之服務與產品，例如：</a:t>
                      </a:r>
                      <a:r>
                        <a:rPr lang="zh-TW" altLang="en-US" sz="1600" b="1" kern="1200" dirty="0">
                          <a:solidFill>
                            <a:srgbClr val="FF0000"/>
                          </a:solidFill>
                          <a:latin typeface="+mn-lt"/>
                          <a:ea typeface="+mn-ea"/>
                          <a:cs typeface="+mn-cs"/>
                        </a:rPr>
                        <a:t>生成式 </a:t>
                      </a:r>
                      <a:r>
                        <a:rPr lang="en-US" altLang="zh-TW" sz="1600" b="1" kern="1200" dirty="0">
                          <a:solidFill>
                            <a:srgbClr val="FF0000"/>
                          </a:solidFill>
                          <a:latin typeface="+mn-lt"/>
                          <a:ea typeface="+mn-ea"/>
                          <a:cs typeface="+mn-cs"/>
                        </a:rPr>
                        <a:t>AI</a:t>
                      </a:r>
                      <a:r>
                        <a:rPr lang="zh-TW" altLang="en-US" sz="1600" dirty="0"/>
                        <a:t>、</a:t>
                      </a:r>
                      <a:r>
                        <a:rPr lang="zh-TW" altLang="en-US" sz="1600" b="1" kern="1200" dirty="0">
                          <a:solidFill>
                            <a:srgbClr val="FF0000"/>
                          </a:solidFill>
                          <a:latin typeface="+mn-lt"/>
                          <a:ea typeface="+mn-ea"/>
                          <a:cs typeface="+mn-cs"/>
                        </a:rPr>
                        <a:t>整合跨域 </a:t>
                      </a:r>
                      <a:r>
                        <a:rPr lang="en-US" altLang="zh-TW" sz="1600" b="1" kern="1200" dirty="0">
                          <a:solidFill>
                            <a:srgbClr val="FF0000"/>
                          </a:solidFill>
                          <a:latin typeface="+mn-lt"/>
                          <a:ea typeface="+mn-ea"/>
                          <a:cs typeface="+mn-cs"/>
                        </a:rPr>
                        <a:t>AI </a:t>
                      </a:r>
                      <a:r>
                        <a:rPr lang="zh-TW" altLang="en-US" sz="1600" b="1" kern="1200" dirty="0">
                          <a:solidFill>
                            <a:srgbClr val="FF0000"/>
                          </a:solidFill>
                          <a:latin typeface="+mn-lt"/>
                          <a:ea typeface="+mn-ea"/>
                          <a:cs typeface="+mn-cs"/>
                        </a:rPr>
                        <a:t>應用</a:t>
                      </a:r>
                      <a:r>
                        <a:rPr lang="zh-TW" altLang="en-US" sz="1600" dirty="0"/>
                        <a:t>、</a:t>
                      </a:r>
                      <a:r>
                        <a:rPr lang="zh-TW" altLang="en-US" sz="1600" b="1" kern="1200" dirty="0">
                          <a:solidFill>
                            <a:srgbClr val="FF0000"/>
                          </a:solidFill>
                          <a:latin typeface="+mn-lt"/>
                          <a:ea typeface="+mn-ea"/>
                          <a:cs typeface="+mn-cs"/>
                        </a:rPr>
                        <a:t>永續 </a:t>
                      </a:r>
                      <a:r>
                        <a:rPr lang="en-US" altLang="zh-TW" sz="1600" b="1" kern="1200" dirty="0">
                          <a:solidFill>
                            <a:srgbClr val="FF0000"/>
                          </a:solidFill>
                          <a:latin typeface="+mn-lt"/>
                          <a:ea typeface="+mn-ea"/>
                          <a:cs typeface="+mn-cs"/>
                        </a:rPr>
                        <a:t>AI</a:t>
                      </a:r>
                      <a:r>
                        <a:rPr lang="zh-TW" altLang="en-US" sz="1600" b="1" kern="1200" dirty="0">
                          <a:solidFill>
                            <a:srgbClr val="FF0000"/>
                          </a:solidFill>
                          <a:latin typeface="+mn-lt"/>
                          <a:ea typeface="+mn-ea"/>
                          <a:cs typeface="+mn-cs"/>
                        </a:rPr>
                        <a:t> </a:t>
                      </a:r>
                      <a:r>
                        <a:rPr lang="en-US" altLang="zh-TW" sz="1400" dirty="0"/>
                        <a:t>(</a:t>
                      </a:r>
                      <a:r>
                        <a:rPr lang="zh-TW" altLang="en-US" sz="1400" dirty="0"/>
                        <a:t>如 </a:t>
                      </a:r>
                      <a:r>
                        <a:rPr lang="en-US" altLang="zh-TW" sz="1400" dirty="0"/>
                        <a:t>AI </a:t>
                      </a:r>
                      <a:r>
                        <a:rPr lang="zh-TW" altLang="en-US" sz="1400" dirty="0"/>
                        <a:t>輔助碳盤查、農業與食安 </a:t>
                      </a:r>
                      <a:r>
                        <a:rPr lang="en-US" altLang="zh-TW" sz="1400" dirty="0"/>
                        <a:t>AI)</a:t>
                      </a:r>
                      <a:r>
                        <a:rPr lang="zh-TW" altLang="en-US" sz="1600" dirty="0"/>
                        <a:t>、</a:t>
                      </a:r>
                      <a:r>
                        <a:rPr lang="zh-TW" altLang="en-US" sz="1600" b="1" kern="1200" dirty="0">
                          <a:solidFill>
                            <a:srgbClr val="FF0000"/>
                          </a:solidFill>
                          <a:latin typeface="+mn-lt"/>
                          <a:ea typeface="+mn-ea"/>
                          <a:cs typeface="+mn-cs"/>
                        </a:rPr>
                        <a:t>可信任 </a:t>
                      </a:r>
                      <a:r>
                        <a:rPr lang="en-US" altLang="zh-TW" sz="1600" b="1" kern="1200" dirty="0">
                          <a:solidFill>
                            <a:srgbClr val="FF0000"/>
                          </a:solidFill>
                          <a:latin typeface="+mn-lt"/>
                          <a:ea typeface="+mn-ea"/>
                          <a:cs typeface="+mn-cs"/>
                        </a:rPr>
                        <a:t>AI</a:t>
                      </a:r>
                      <a:r>
                        <a:rPr lang="zh-TW" altLang="en-US" sz="1600" b="1" kern="1200" dirty="0">
                          <a:solidFill>
                            <a:srgbClr val="FF0000"/>
                          </a:solidFill>
                          <a:latin typeface="+mn-lt"/>
                          <a:ea typeface="+mn-ea"/>
                          <a:cs typeface="+mn-cs"/>
                        </a:rPr>
                        <a:t> </a:t>
                      </a:r>
                      <a:r>
                        <a:rPr lang="en-US" altLang="zh-TW" sz="1400" kern="1200" dirty="0">
                          <a:solidFill>
                            <a:schemeClr val="tx1"/>
                          </a:solidFill>
                          <a:latin typeface="+mn-lt"/>
                          <a:ea typeface="+mn-ea"/>
                          <a:cs typeface="+mn-cs"/>
                        </a:rPr>
                        <a:t>(</a:t>
                      </a:r>
                      <a:r>
                        <a:rPr lang="zh-TW" altLang="en-US" sz="1400" kern="1200" dirty="0">
                          <a:solidFill>
                            <a:schemeClr val="tx1"/>
                          </a:solidFill>
                          <a:latin typeface="+mn-lt"/>
                          <a:ea typeface="+mn-ea"/>
                          <a:cs typeface="+mn-cs"/>
                        </a:rPr>
                        <a:t>如 </a:t>
                      </a:r>
                      <a:r>
                        <a:rPr lang="en-US" altLang="zh-TW" sz="1400" kern="1200" dirty="0">
                          <a:solidFill>
                            <a:schemeClr val="tx1"/>
                          </a:solidFill>
                          <a:latin typeface="+mn-lt"/>
                          <a:ea typeface="+mn-ea"/>
                          <a:cs typeface="+mn-cs"/>
                        </a:rPr>
                        <a:t>AI </a:t>
                      </a:r>
                      <a:r>
                        <a:rPr lang="zh-TW" altLang="en-US" sz="1400" kern="1200" dirty="0">
                          <a:solidFill>
                            <a:schemeClr val="tx1"/>
                          </a:solidFill>
                          <a:latin typeface="+mn-lt"/>
                          <a:ea typeface="+mn-ea"/>
                          <a:cs typeface="+mn-cs"/>
                        </a:rPr>
                        <a:t>審計工具、</a:t>
                      </a:r>
                      <a:r>
                        <a:rPr lang="en-US" altLang="zh-TW" sz="1400" kern="1200" dirty="0">
                          <a:solidFill>
                            <a:schemeClr val="tx1"/>
                          </a:solidFill>
                          <a:latin typeface="+mn-lt"/>
                          <a:ea typeface="+mn-ea"/>
                          <a:cs typeface="+mn-cs"/>
                        </a:rPr>
                        <a:t>AI </a:t>
                      </a:r>
                      <a:r>
                        <a:rPr lang="zh-TW" altLang="en-US" sz="1400" kern="1200" dirty="0">
                          <a:solidFill>
                            <a:schemeClr val="tx1"/>
                          </a:solidFill>
                          <a:latin typeface="+mn-lt"/>
                          <a:ea typeface="+mn-ea"/>
                          <a:cs typeface="+mn-cs"/>
                        </a:rPr>
                        <a:t>內容驗證</a:t>
                      </a:r>
                      <a:r>
                        <a:rPr lang="en-US" altLang="zh-TW" sz="1400" kern="1200" dirty="0">
                          <a:solidFill>
                            <a:schemeClr val="tx1"/>
                          </a:solidFill>
                          <a:latin typeface="+mn-lt"/>
                          <a:ea typeface="+mn-ea"/>
                          <a:cs typeface="+mn-cs"/>
                        </a:rPr>
                        <a:t>)</a:t>
                      </a:r>
                      <a:r>
                        <a:rPr lang="zh-TW" altLang="en-US" sz="1600" kern="1200" dirty="0">
                          <a:solidFill>
                            <a:schemeClr val="tx1"/>
                          </a:solidFill>
                          <a:latin typeface="+mn-lt"/>
                          <a:ea typeface="+mn-ea"/>
                          <a:cs typeface="+mn-cs"/>
                        </a:rPr>
                        <a:t>等數位服務</a:t>
                      </a:r>
                      <a:r>
                        <a:rPr lang="zh-TW" altLang="en-US" sz="1600" dirty="0"/>
                        <a:t>應用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sp>
        <p:nvSpPr>
          <p:cNvPr id="9" name="Rectangle 8">
            <a:extLst>
              <a:ext uri="{FF2B5EF4-FFF2-40B4-BE49-F238E27FC236}">
                <a16:creationId xmlns:a16="http://schemas.microsoft.com/office/drawing/2014/main" id="{0F2787A8-1DE6-B03E-C5E5-E237491CB9BC}"/>
              </a:ext>
            </a:extLst>
          </p:cNvPr>
          <p:cNvSpPr/>
          <p:nvPr/>
        </p:nvSpPr>
        <p:spPr>
          <a:xfrm>
            <a:off x="842831" y="143760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Rectangle 9">
            <a:extLst>
              <a:ext uri="{FF2B5EF4-FFF2-40B4-BE49-F238E27FC236}">
                <a16:creationId xmlns:a16="http://schemas.microsoft.com/office/drawing/2014/main" id="{594C96F9-C529-1652-20FB-D6320856E057}"/>
              </a:ext>
            </a:extLst>
          </p:cNvPr>
          <p:cNvSpPr/>
          <p:nvPr/>
        </p:nvSpPr>
        <p:spPr>
          <a:xfrm>
            <a:off x="842831" y="23911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a:ln>
                <a:noFill/>
              </a:ln>
              <a:solidFill>
                <a:srgbClr val="FFFFFF"/>
              </a:solidFill>
              <a:effectLst/>
              <a:uLnTx/>
              <a:uFillTx/>
              <a:latin typeface="Amazon Ember"/>
              <a:ea typeface="+mn-ea"/>
              <a:cs typeface="+mn-cs"/>
            </a:endParaRPr>
          </a:p>
        </p:txBody>
      </p:sp>
      <p:sp>
        <p:nvSpPr>
          <p:cNvPr id="11" name="Rectangle 10">
            <a:extLst>
              <a:ext uri="{FF2B5EF4-FFF2-40B4-BE49-F238E27FC236}">
                <a16:creationId xmlns:a16="http://schemas.microsoft.com/office/drawing/2014/main" id="{59BEF75F-6494-E51E-96F6-443B3C0CC72D}"/>
              </a:ext>
            </a:extLst>
          </p:cNvPr>
          <p:cNvSpPr/>
          <p:nvPr/>
        </p:nvSpPr>
        <p:spPr>
          <a:xfrm>
            <a:off x="842830" y="330995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a:ln>
                <a:noFill/>
              </a:ln>
              <a:solidFill>
                <a:srgbClr val="FFFFFF"/>
              </a:solidFill>
              <a:effectLst/>
              <a:uLnTx/>
              <a:uFillTx/>
              <a:latin typeface="Amazon Ember"/>
              <a:ea typeface="+mn-ea"/>
              <a:cs typeface="+mn-cs"/>
            </a:endParaRPr>
          </a:p>
        </p:txBody>
      </p:sp>
      <p:sp>
        <p:nvSpPr>
          <p:cNvPr id="12" name="Rectangle 11">
            <a:extLst>
              <a:ext uri="{FF2B5EF4-FFF2-40B4-BE49-F238E27FC236}">
                <a16:creationId xmlns:a16="http://schemas.microsoft.com/office/drawing/2014/main" id="{265E1019-A201-04B1-8F06-1BDB0650E7C0}"/>
              </a:ext>
            </a:extLst>
          </p:cNvPr>
          <p:cNvSpPr/>
          <p:nvPr/>
        </p:nvSpPr>
        <p:spPr>
          <a:xfrm>
            <a:off x="842829" y="4266587"/>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94864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431588F-480C-56F7-63CD-F5E582A5F387}"/>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FB6090E6-1ECC-3EBD-7F5F-17A193E1DC82}"/>
              </a:ext>
            </a:extLst>
          </p:cNvPr>
          <p:cNvSpPr/>
          <p:nvPr/>
        </p:nvSpPr>
        <p:spPr>
          <a:xfrm>
            <a:off x="0" y="288760"/>
            <a:ext cx="2723949" cy="719999"/>
          </a:xfrm>
          <a:prstGeom prst="rect">
            <a:avLst/>
          </a:prstGeom>
          <a:solidFill>
            <a:srgbClr val="6D4D9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 name="Title 1">
            <a:extLst>
              <a:ext uri="{FF2B5EF4-FFF2-40B4-BE49-F238E27FC236}">
                <a16:creationId xmlns:a16="http://schemas.microsoft.com/office/drawing/2014/main" id="{86204A49-E676-CE03-2979-B3CEC9ED3F6E}"/>
              </a:ext>
            </a:extLst>
          </p:cNvPr>
          <p:cNvSpPr>
            <a:spLocks noGrp="1"/>
          </p:cNvSpPr>
          <p:nvPr>
            <p:ph type="title"/>
          </p:nvPr>
        </p:nvSpPr>
        <p:spPr/>
        <p:txBody>
          <a:bodyPr/>
          <a:lstStyle/>
          <a:p>
            <a:r>
              <a:rPr lang="en-US" altLang="zh-TW" dirty="0">
                <a:solidFill>
                  <a:schemeClr val="bg1"/>
                </a:solidFill>
              </a:rPr>
              <a:t>#</a:t>
            </a:r>
            <a:r>
              <a:rPr lang="zh-TW" altLang="en-US" dirty="0">
                <a:solidFill>
                  <a:schemeClr val="bg1"/>
                </a:solidFill>
              </a:rPr>
              <a:t>數位轉型   </a:t>
            </a:r>
            <a:r>
              <a:rPr lang="zh-TW" altLang="en-US" sz="2000" dirty="0"/>
              <a:t>相關政府補助</a:t>
            </a:r>
            <a:endParaRPr lang="en-US" sz="2000" dirty="0"/>
          </a:p>
        </p:txBody>
      </p:sp>
      <p:sp>
        <p:nvSpPr>
          <p:cNvPr id="3" name="Slide Number Placeholder 2">
            <a:extLst>
              <a:ext uri="{FF2B5EF4-FFF2-40B4-BE49-F238E27FC236}">
                <a16:creationId xmlns:a16="http://schemas.microsoft.com/office/drawing/2014/main" id="{36F966F9-7BE5-95C1-F183-4425DE9D408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05" name="TextBox 104">
            <a:extLst>
              <a:ext uri="{FF2B5EF4-FFF2-40B4-BE49-F238E27FC236}">
                <a16:creationId xmlns:a16="http://schemas.microsoft.com/office/drawing/2014/main" id="{326E830C-7BA3-50AD-0D3F-1EA63F145559}"/>
              </a:ext>
            </a:extLst>
          </p:cNvPr>
          <p:cNvSpPr txBox="1"/>
          <p:nvPr/>
        </p:nvSpPr>
        <p:spPr>
          <a:xfrm>
            <a:off x="4348189" y="503653"/>
            <a:ext cx="519056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1" u="none" strike="noStrike" kern="1200" cap="none" spc="0" normalizeH="0" baseline="0" noProof="0" dirty="0">
                <a:ln>
                  <a:noFill/>
                </a:ln>
                <a:solidFill>
                  <a:srgbClr val="FFFFFF">
                    <a:lumMod val="65000"/>
                  </a:srgbClr>
                </a:solidFill>
                <a:effectLst/>
                <a:uLnTx/>
                <a:uFillTx/>
                <a:latin typeface="Amazon Ember"/>
                <a:ea typeface="+mn-ea"/>
                <a:cs typeface="+mn-cs"/>
              </a:rPr>
              <a:t>*</a:t>
            </a:r>
            <a:r>
              <a:rPr kumimoji="0" lang="en-US" altLang="zh-TW" sz="900" b="0" i="1" u="none" strike="noStrike" kern="1200" cap="none" spc="0" normalizeH="0" baseline="0" noProof="0" dirty="0">
                <a:ln>
                  <a:noFill/>
                </a:ln>
                <a:solidFill>
                  <a:srgbClr val="FFFFFF">
                    <a:lumMod val="65000"/>
                  </a:srgbClr>
                </a:solidFill>
                <a:effectLst/>
                <a:uLnTx/>
                <a:uFillTx/>
                <a:latin typeface="Amazon Ember"/>
                <a:ea typeface="+mn-ea"/>
                <a:cs typeface="+mn-cs"/>
              </a:rPr>
              <a:t>2025.09.10</a:t>
            </a:r>
            <a:r>
              <a:rPr kumimoji="0" lang="zh-TW" altLang="en-US" sz="900" b="0" i="1" u="none" strike="noStrike" kern="1200" cap="none" spc="0" normalizeH="0" baseline="0" noProof="0" dirty="0">
                <a:ln>
                  <a:noFill/>
                </a:ln>
                <a:solidFill>
                  <a:srgbClr val="FFFFFF">
                    <a:lumMod val="65000"/>
                  </a:srgbClr>
                </a:solidFill>
                <a:effectLst/>
                <a:uLnTx/>
                <a:uFillTx/>
                <a:latin typeface="Amazon Ember"/>
                <a:ea typeface="+mn-ea"/>
                <a:cs typeface="+mn-cs"/>
              </a:rPr>
              <a:t>版本，持續更新中，不代表全部政府計畫，僅列出目前已公告且適合 </a:t>
            </a:r>
            <a:r>
              <a:rPr kumimoji="0" lang="en-US" altLang="zh-TW" sz="900" b="0" i="1" u="none" strike="noStrike" kern="1200" cap="none" spc="0" normalizeH="0" baseline="0" noProof="0" dirty="0">
                <a:ln>
                  <a:noFill/>
                </a:ln>
                <a:solidFill>
                  <a:srgbClr val="FFFFFF">
                    <a:lumMod val="65000"/>
                  </a:srgbClr>
                </a:solidFill>
                <a:effectLst/>
                <a:uLnTx/>
                <a:uFillTx/>
                <a:latin typeface="Amazon Ember"/>
                <a:ea typeface="+mn-ea"/>
                <a:cs typeface="+mn-cs"/>
              </a:rPr>
              <a:t>AWS</a:t>
            </a:r>
            <a:r>
              <a:rPr kumimoji="0" lang="zh-TW" altLang="en-US" sz="900" b="0" i="1" u="none" strike="noStrike" kern="1200" cap="none" spc="0" normalizeH="0" baseline="0" noProof="0" dirty="0">
                <a:ln>
                  <a:noFill/>
                </a:ln>
                <a:solidFill>
                  <a:srgbClr val="FFFFFF">
                    <a:lumMod val="65000"/>
                  </a:srgbClr>
                </a:solidFill>
                <a:effectLst/>
                <a:uLnTx/>
                <a:uFillTx/>
                <a:latin typeface="Amazon Ember"/>
                <a:ea typeface="+mn-ea"/>
                <a:cs typeface="+mn-cs"/>
              </a:rPr>
              <a:t>客戶之補助，申請相關規定及是否執行計畫，請以政府公告為準。</a:t>
            </a:r>
            <a:endParaRPr kumimoji="0" lang="en-US" altLang="zh-TW" sz="1000" b="0" i="1" u="none" strike="noStrike" kern="1200" cap="none" spc="0" normalizeH="0" baseline="0" noProof="0" dirty="0">
              <a:ln>
                <a:noFill/>
              </a:ln>
              <a:solidFill>
                <a:srgbClr val="FFFFFF">
                  <a:lumMod val="65000"/>
                </a:srgbClr>
              </a:solidFill>
              <a:effectLst/>
              <a:uLnTx/>
              <a:uFillTx/>
              <a:latin typeface="Amazon Ember"/>
              <a:ea typeface="+mn-ea"/>
              <a:cs typeface="+mn-cs"/>
            </a:endParaRPr>
          </a:p>
        </p:txBody>
      </p:sp>
      <p:sp>
        <p:nvSpPr>
          <p:cNvPr id="6" name="TextBox 5">
            <a:hlinkClick r:id="rId4" action="ppaction://hlinksldjump"/>
            <a:extLst>
              <a:ext uri="{FF2B5EF4-FFF2-40B4-BE49-F238E27FC236}">
                <a16:creationId xmlns:a16="http://schemas.microsoft.com/office/drawing/2014/main" id="{3040ED8F-43DE-9093-3B3F-42663A6DD727}"/>
              </a:ext>
            </a:extLst>
          </p:cNvPr>
          <p:cNvSpPr txBox="1"/>
          <p:nvPr/>
        </p:nvSpPr>
        <p:spPr>
          <a:xfrm>
            <a:off x="10929079" y="664708"/>
            <a:ext cx="1188720" cy="230832"/>
          </a:xfrm>
          <a:prstGeom prst="rect">
            <a:avLst/>
          </a:prstGeom>
          <a:solidFill>
            <a:srgbClr val="1D72D4"/>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人才培訓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 name="TextBox 6">
            <a:extLst>
              <a:ext uri="{FF2B5EF4-FFF2-40B4-BE49-F238E27FC236}">
                <a16:creationId xmlns:a16="http://schemas.microsoft.com/office/drawing/2014/main" id="{25FC7465-C6C8-61CA-1F02-E772B11FB99F}"/>
              </a:ext>
            </a:extLst>
          </p:cNvPr>
          <p:cNvSpPr txBox="1"/>
          <p:nvPr/>
        </p:nvSpPr>
        <p:spPr>
          <a:xfrm>
            <a:off x="10441058" y="78386"/>
            <a:ext cx="1676741" cy="230832"/>
          </a:xfrm>
          <a:prstGeom prst="rect">
            <a:avLst/>
          </a:prstGeom>
          <a:noFill/>
          <a:ln>
            <a:solidFill>
              <a:schemeClr val="bg1">
                <a:lumMod val="75000"/>
              </a:schemeClr>
            </a:solidFill>
          </a:ln>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點擊計畫名稱可跳轉至簡介頁面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8" name="TextBox 7">
            <a:hlinkClick r:id="rId5" action="ppaction://hlinksldjump"/>
            <a:extLst>
              <a:ext uri="{FF2B5EF4-FFF2-40B4-BE49-F238E27FC236}">
                <a16:creationId xmlns:a16="http://schemas.microsoft.com/office/drawing/2014/main" id="{0CACB36B-D1B9-3A78-D856-750B08D42D3C}"/>
              </a:ext>
            </a:extLst>
          </p:cNvPr>
          <p:cNvSpPr txBox="1"/>
          <p:nvPr/>
        </p:nvSpPr>
        <p:spPr>
          <a:xfrm>
            <a:off x="10929079" y="371752"/>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9" name="TextBox 8">
            <a:hlinkClick r:id="rId6" action="ppaction://hlinksldjump"/>
            <a:extLst>
              <a:ext uri="{FF2B5EF4-FFF2-40B4-BE49-F238E27FC236}">
                <a16:creationId xmlns:a16="http://schemas.microsoft.com/office/drawing/2014/main" id="{16FCF78E-9C92-4A1B-2E93-F32003BBE867}"/>
              </a:ext>
            </a:extLst>
          </p:cNvPr>
          <p:cNvSpPr txBox="1"/>
          <p:nvPr/>
        </p:nvSpPr>
        <p:spPr>
          <a:xfrm>
            <a:off x="10929079" y="958484"/>
            <a:ext cx="1188720" cy="230832"/>
          </a:xfrm>
          <a:prstGeom prst="rect">
            <a:avLst/>
          </a:prstGeom>
          <a:solidFill>
            <a:srgbClr val="C65A98"/>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創新研發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8" name="Group 17">
            <a:extLst>
              <a:ext uri="{FF2B5EF4-FFF2-40B4-BE49-F238E27FC236}">
                <a16:creationId xmlns:a16="http://schemas.microsoft.com/office/drawing/2014/main" id="{242A76B2-05B6-4FD3-AED3-A120C96FB32B}"/>
              </a:ext>
            </a:extLst>
          </p:cNvPr>
          <p:cNvGrpSpPr/>
          <p:nvPr/>
        </p:nvGrpSpPr>
        <p:grpSpPr>
          <a:xfrm>
            <a:off x="400745" y="1470029"/>
            <a:ext cx="11180052" cy="2904409"/>
            <a:chOff x="400745" y="1441832"/>
            <a:chExt cx="11180052" cy="4782865"/>
          </a:xfrm>
        </p:grpSpPr>
        <p:sp>
          <p:nvSpPr>
            <p:cNvPr id="35" name="TextBox 34">
              <a:extLst>
                <a:ext uri="{FF2B5EF4-FFF2-40B4-BE49-F238E27FC236}">
                  <a16:creationId xmlns:a16="http://schemas.microsoft.com/office/drawing/2014/main" id="{AFF3F4CB-482E-4542-5423-17827162A1C3}"/>
                </a:ext>
              </a:extLst>
            </p:cNvPr>
            <p:cNvSpPr txBox="1"/>
            <p:nvPr/>
          </p:nvSpPr>
          <p:spPr>
            <a:xfrm>
              <a:off x="2682068" y="2314439"/>
              <a:ext cx="543418" cy="304101"/>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6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資本額 </a:t>
              </a:r>
              <a:r>
                <a:rPr kumimoji="0" lang="en-US" altLang="zh-TW" sz="6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&gt;</a:t>
              </a:r>
              <a:r>
                <a:rPr kumimoji="0" lang="zh-TW" altLang="en-US" sz="6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 </a:t>
              </a:r>
              <a:r>
                <a:rPr kumimoji="0" lang="en-US" altLang="zh-TW" sz="6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800</a:t>
              </a:r>
              <a:r>
                <a:rPr kumimoji="0" lang="zh-TW" altLang="en-US" sz="6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萬</a:t>
              </a:r>
              <a:endParaRPr kumimoji="0" lang="en-US" sz="600" b="1" i="0" u="none" strike="noStrike" kern="0" cap="none" spc="0" normalizeH="0" baseline="0" noProof="0" dirty="0" err="1">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p:txBody>
        </p:sp>
        <p:sp>
          <p:nvSpPr>
            <p:cNvPr id="100" name="TextBox 99">
              <a:extLst>
                <a:ext uri="{FF2B5EF4-FFF2-40B4-BE49-F238E27FC236}">
                  <a16:creationId xmlns:a16="http://schemas.microsoft.com/office/drawing/2014/main" id="{1AEBDBD1-4A7A-FE60-0087-DDCD6D05CD2A}"/>
                </a:ext>
              </a:extLst>
            </p:cNvPr>
            <p:cNvSpPr txBox="1"/>
            <p:nvPr/>
          </p:nvSpPr>
          <p:spPr>
            <a:xfrm>
              <a:off x="882294" y="4428040"/>
              <a:ext cx="461665" cy="456151"/>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00000"/>
                  </a:solidFill>
                  <a:effectLst/>
                  <a:uLnTx/>
                  <a:uFillTx/>
                  <a:latin typeface="Amazon Ember"/>
                  <a:ea typeface="+mn-ea"/>
                  <a:cs typeface="+mn-cs"/>
                </a:rPr>
                <a:t>製造業</a:t>
              </a:r>
              <a:endParaRPr kumimoji="0" lang="en-US" sz="1200" b="1" i="0" u="none" strike="noStrike" kern="1200" cap="none" spc="0" normalizeH="0" baseline="0" noProof="0" dirty="0" err="1">
                <a:ln>
                  <a:noFill/>
                </a:ln>
                <a:solidFill>
                  <a:srgbClr val="000000"/>
                </a:solidFill>
                <a:effectLst/>
                <a:uLnTx/>
                <a:uFillTx/>
                <a:latin typeface="Amazon Ember"/>
                <a:ea typeface="+mn-ea"/>
                <a:cs typeface="+mn-cs"/>
              </a:endParaRPr>
            </a:p>
          </p:txBody>
        </p:sp>
        <p:grpSp>
          <p:nvGrpSpPr>
            <p:cNvPr id="12" name="Group 11">
              <a:extLst>
                <a:ext uri="{FF2B5EF4-FFF2-40B4-BE49-F238E27FC236}">
                  <a16:creationId xmlns:a16="http://schemas.microsoft.com/office/drawing/2014/main" id="{18A4AA86-7187-1379-5DA9-9C0A382E3706}"/>
                </a:ext>
              </a:extLst>
            </p:cNvPr>
            <p:cNvGrpSpPr/>
            <p:nvPr/>
          </p:nvGrpSpPr>
          <p:grpSpPr>
            <a:xfrm>
              <a:off x="2892458" y="5365490"/>
              <a:ext cx="375484" cy="530303"/>
              <a:chOff x="2829440" y="4385754"/>
              <a:chExt cx="375484" cy="471258"/>
            </a:xfrm>
          </p:grpSpPr>
          <p:cxnSp>
            <p:nvCxnSpPr>
              <p:cNvPr id="131" name="Straight Connector 130">
                <a:extLst>
                  <a:ext uri="{FF2B5EF4-FFF2-40B4-BE49-F238E27FC236}">
                    <a16:creationId xmlns:a16="http://schemas.microsoft.com/office/drawing/2014/main" id="{A37CD636-E90A-6D5F-05CC-98969BF2B5A1}"/>
                  </a:ext>
                </a:extLst>
              </p:cNvPr>
              <p:cNvCxnSpPr>
                <a:cxnSpLocks/>
              </p:cNvCxnSpPr>
              <p:nvPr/>
            </p:nvCxnSpPr>
            <p:spPr>
              <a:xfrm>
                <a:off x="2833795" y="4385754"/>
                <a:ext cx="348424"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9EC3C9D-578E-A05D-0B9C-BBF03033D2A7}"/>
                  </a:ext>
                </a:extLst>
              </p:cNvPr>
              <p:cNvCxnSpPr>
                <a:cxnSpLocks/>
              </p:cNvCxnSpPr>
              <p:nvPr/>
            </p:nvCxnSpPr>
            <p:spPr>
              <a:xfrm flipH="1" flipV="1">
                <a:off x="2829440" y="4387027"/>
                <a:ext cx="2384" cy="469985"/>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C26FCFA-BB21-E25A-24A1-72215FA6B635}"/>
                  </a:ext>
                </a:extLst>
              </p:cNvPr>
              <p:cNvCxnSpPr>
                <a:cxnSpLocks/>
              </p:cNvCxnSpPr>
              <p:nvPr/>
            </p:nvCxnSpPr>
            <p:spPr>
              <a:xfrm>
                <a:off x="2833994" y="4856998"/>
                <a:ext cx="370930"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2B2F7FD0-8C90-962B-DA5C-A12BF29F748D}"/>
                </a:ext>
              </a:extLst>
            </p:cNvPr>
            <p:cNvSpPr txBox="1"/>
            <p:nvPr/>
          </p:nvSpPr>
          <p:spPr>
            <a:xfrm>
              <a:off x="1952248" y="1503834"/>
              <a:ext cx="527515" cy="95031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餐飲</a:t>
              </a:r>
              <a:br>
                <a:rPr kumimoji="0" lang="en-US" altLang="zh-TW" sz="105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br>
              <a:r>
                <a:rPr kumimoji="0" lang="zh-TW" altLang="en-US" sz="105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零售</a:t>
              </a:r>
              <a:br>
                <a:rPr kumimoji="0" lang="en-US" altLang="zh-TW" sz="105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br>
              <a:r>
                <a:rPr kumimoji="0" lang="zh-TW" altLang="en-US" sz="105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旅宿</a:t>
              </a:r>
              <a:r>
                <a:rPr kumimoji="0" lang="zh-TW" altLang="en-US" sz="60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等</a:t>
              </a:r>
              <a:endParaRPr kumimoji="0" lang="en-US" sz="105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p:txBody>
        </p:sp>
        <p:sp>
          <p:nvSpPr>
            <p:cNvPr id="25" name="TextBox 24">
              <a:extLst>
                <a:ext uri="{FF2B5EF4-FFF2-40B4-BE49-F238E27FC236}">
                  <a16:creationId xmlns:a16="http://schemas.microsoft.com/office/drawing/2014/main" id="{1D54A4B6-55A2-613C-0D89-8C6A9E2888FD}"/>
                </a:ext>
              </a:extLst>
            </p:cNvPr>
            <p:cNvSpPr txBox="1"/>
            <p:nvPr/>
          </p:nvSpPr>
          <p:spPr>
            <a:xfrm>
              <a:off x="1952813" y="2440009"/>
              <a:ext cx="189154" cy="329443"/>
            </a:xfrm>
            <a:prstGeom prst="rect">
              <a:avLst/>
            </a:prstGeom>
            <a:noFill/>
          </p:spPr>
          <p:txBody>
            <a:bodyPr wrap="none" lIns="0" rIns="0" rtlCol="0">
              <a:spAutoFit/>
            </a:bodyPr>
            <a:lstStyle>
              <a:defPPr>
                <a:defRPr lang="en-US"/>
              </a:defPPr>
              <a:lvl1pPr>
                <a:defRPr sz="900" b="1">
                  <a:solidFill>
                    <a:srgbClr val="FF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700" b="1" i="0" u="none" strike="noStrike" kern="1200" cap="none" spc="0" normalizeH="0" baseline="0" noProof="0" dirty="0">
                  <a:ln>
                    <a:noFill/>
                  </a:ln>
                  <a:solidFill>
                    <a:srgbClr val="FF0000"/>
                  </a:solidFill>
                  <a:effectLst/>
                  <a:uLnTx/>
                  <a:uFillTx/>
                  <a:latin typeface="Amazon Ember"/>
                  <a:ea typeface="+mn-ea"/>
                  <a:cs typeface="+mn-cs"/>
                </a:rPr>
                <a:t>#</a:t>
              </a:r>
              <a:r>
                <a:rPr kumimoji="0" lang="zh-TW" altLang="en-US" sz="700" b="1" i="0" u="none" strike="noStrike" kern="1200" cap="none" spc="0" normalizeH="0" baseline="0" noProof="0" dirty="0">
                  <a:ln>
                    <a:noFill/>
                  </a:ln>
                  <a:solidFill>
                    <a:srgbClr val="FF0000"/>
                  </a:solidFill>
                  <a:effectLst/>
                  <a:uLnTx/>
                  <a:uFillTx/>
                  <a:latin typeface="Amazon Ember"/>
                  <a:ea typeface="+mn-ea"/>
                  <a:cs typeface="+mn-cs"/>
                </a:rPr>
                <a:t> </a:t>
              </a:r>
              <a:r>
                <a:rPr kumimoji="0" lang="en-US" altLang="zh-TW" sz="700" b="1" i="0" u="none" strike="noStrike" kern="1200" cap="none" spc="0" normalizeH="0" baseline="0" noProof="0" dirty="0">
                  <a:ln>
                    <a:noFill/>
                  </a:ln>
                  <a:solidFill>
                    <a:srgbClr val="FF0000"/>
                  </a:solidFill>
                  <a:effectLst/>
                  <a:uLnTx/>
                  <a:uFillTx/>
                  <a:latin typeface="Amazon Ember"/>
                  <a:ea typeface="+mn-ea"/>
                  <a:cs typeface="+mn-cs"/>
                </a:rPr>
                <a:t>AI</a:t>
              </a:r>
              <a:r>
                <a:rPr kumimoji="0" lang="zh-TW" altLang="en-US" sz="700" b="1" i="0" u="none" strike="noStrike" kern="1200" cap="none" spc="0" normalizeH="0" baseline="0" noProof="0" dirty="0">
                  <a:ln>
                    <a:noFill/>
                  </a:ln>
                  <a:solidFill>
                    <a:srgbClr val="FF0000"/>
                  </a:solidFill>
                  <a:effectLst/>
                  <a:uLnTx/>
                  <a:uFillTx/>
                  <a:latin typeface="Amazon Ember"/>
                  <a:ea typeface="+mn-ea"/>
                  <a:cs typeface="+mn-cs"/>
                </a:rPr>
                <a:t> </a:t>
              </a:r>
              <a:endParaRPr kumimoji="0" lang="en-US" sz="700" b="1" i="0" u="none" strike="noStrike" kern="1200" cap="none" spc="0" normalizeH="0" baseline="0" noProof="0" dirty="0">
                <a:ln>
                  <a:noFill/>
                </a:ln>
                <a:solidFill>
                  <a:srgbClr val="FF0000"/>
                </a:solidFill>
                <a:effectLst/>
                <a:uLnTx/>
                <a:uFillTx/>
                <a:latin typeface="Amazon Ember"/>
                <a:ea typeface="+mn-ea"/>
                <a:cs typeface="+mn-cs"/>
              </a:endParaRPr>
            </a:p>
          </p:txBody>
        </p:sp>
        <p:sp>
          <p:nvSpPr>
            <p:cNvPr id="26" name="TextBox 25">
              <a:extLst>
                <a:ext uri="{FF2B5EF4-FFF2-40B4-BE49-F238E27FC236}">
                  <a16:creationId xmlns:a16="http://schemas.microsoft.com/office/drawing/2014/main" id="{F111E0AC-FFCD-FBAE-7DB9-8044E1825E86}"/>
                </a:ext>
              </a:extLst>
            </p:cNvPr>
            <p:cNvSpPr txBox="1"/>
            <p:nvPr/>
          </p:nvSpPr>
          <p:spPr>
            <a:xfrm>
              <a:off x="2220071" y="2448510"/>
              <a:ext cx="245260" cy="329443"/>
            </a:xfrm>
            <a:prstGeom prst="rect">
              <a:avLst/>
            </a:prstGeom>
            <a:noFill/>
          </p:spPr>
          <p:txBody>
            <a:bodyPr wrap="none" lIns="0" rIns="0" rtlCol="0">
              <a:spAutoFit/>
            </a:bodyPr>
            <a:lstStyle>
              <a:defPPr>
                <a:defRPr lang="en-US"/>
              </a:defPPr>
              <a:lvl1pPr>
                <a:defRPr sz="900" b="1">
                  <a:solidFill>
                    <a:srgbClr val="FF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700" b="1" i="0" u="none" strike="noStrike" kern="1200" cap="none" spc="0" normalizeH="0" baseline="0" noProof="0" dirty="0">
                  <a:ln>
                    <a:noFill/>
                  </a:ln>
                  <a:solidFill>
                    <a:srgbClr val="FF0000"/>
                  </a:solidFill>
                  <a:effectLst/>
                  <a:uLnTx/>
                  <a:uFillTx/>
                  <a:latin typeface="Amazon Ember"/>
                  <a:ea typeface="+mn-ea"/>
                  <a:cs typeface="+mn-cs"/>
                </a:rPr>
                <a:t>#</a:t>
              </a:r>
              <a:r>
                <a:rPr kumimoji="0" lang="zh-TW" altLang="en-US" sz="700" b="1" i="0" u="none" strike="noStrike" kern="1200" cap="none" spc="0" normalizeH="0" baseline="0" noProof="0" dirty="0">
                  <a:ln>
                    <a:noFill/>
                  </a:ln>
                  <a:solidFill>
                    <a:srgbClr val="FF0000"/>
                  </a:solidFill>
                  <a:effectLst/>
                  <a:uLnTx/>
                  <a:uFillTx/>
                  <a:latin typeface="Amazon Ember"/>
                  <a:ea typeface="+mn-ea"/>
                  <a:cs typeface="+mn-cs"/>
                </a:rPr>
                <a:t> </a:t>
              </a:r>
              <a:r>
                <a:rPr kumimoji="0" lang="en-US" altLang="zh-TW" sz="700" b="1" i="0" u="none" strike="noStrike" kern="1200" cap="none" spc="0" normalizeH="0" baseline="0" noProof="0" dirty="0">
                  <a:ln>
                    <a:noFill/>
                  </a:ln>
                  <a:solidFill>
                    <a:srgbClr val="FF0000"/>
                  </a:solidFill>
                  <a:effectLst/>
                  <a:uLnTx/>
                  <a:uFillTx/>
                  <a:latin typeface="Amazon Ember"/>
                  <a:ea typeface="+mn-ea"/>
                  <a:cs typeface="+mn-cs"/>
                </a:rPr>
                <a:t>ESG</a:t>
              </a:r>
              <a:endParaRPr kumimoji="0" lang="en-US" sz="700" b="1" i="0" u="none" strike="noStrike" kern="1200" cap="none" spc="0" normalizeH="0" baseline="0" noProof="0" dirty="0">
                <a:ln>
                  <a:noFill/>
                </a:ln>
                <a:solidFill>
                  <a:srgbClr val="FF0000"/>
                </a:solidFill>
                <a:effectLst/>
                <a:uLnTx/>
                <a:uFillTx/>
                <a:latin typeface="Amazon Ember"/>
                <a:ea typeface="+mn-ea"/>
                <a:cs typeface="+mn-cs"/>
              </a:endParaRPr>
            </a:p>
          </p:txBody>
        </p:sp>
        <p:grpSp>
          <p:nvGrpSpPr>
            <p:cNvPr id="4" name="Group 3">
              <a:extLst>
                <a:ext uri="{FF2B5EF4-FFF2-40B4-BE49-F238E27FC236}">
                  <a16:creationId xmlns:a16="http://schemas.microsoft.com/office/drawing/2014/main" id="{DC43A88C-7DE6-045F-3F7F-30B078E628B1}"/>
                </a:ext>
              </a:extLst>
            </p:cNvPr>
            <p:cNvGrpSpPr/>
            <p:nvPr/>
          </p:nvGrpSpPr>
          <p:grpSpPr>
            <a:xfrm>
              <a:off x="2616438" y="1729070"/>
              <a:ext cx="1368066" cy="1719921"/>
              <a:chOff x="3438918" y="3545763"/>
              <a:chExt cx="434350" cy="435259"/>
            </a:xfrm>
          </p:grpSpPr>
          <p:cxnSp>
            <p:nvCxnSpPr>
              <p:cNvPr id="10" name="Straight Connector 9">
                <a:extLst>
                  <a:ext uri="{FF2B5EF4-FFF2-40B4-BE49-F238E27FC236}">
                    <a16:creationId xmlns:a16="http://schemas.microsoft.com/office/drawing/2014/main" id="{3EBE4CA0-F88F-D309-178D-E77248ED0CEF}"/>
                  </a:ext>
                </a:extLst>
              </p:cNvPr>
              <p:cNvCxnSpPr>
                <a:cxnSpLocks/>
              </p:cNvCxnSpPr>
              <p:nvPr/>
            </p:nvCxnSpPr>
            <p:spPr>
              <a:xfrm>
                <a:off x="3438918" y="3545763"/>
                <a:ext cx="264001"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558F88-E3EF-20AF-6CF9-8976E8976A2B}"/>
                  </a:ext>
                </a:extLst>
              </p:cNvPr>
              <p:cNvCxnSpPr>
                <a:cxnSpLocks/>
              </p:cNvCxnSpPr>
              <p:nvPr/>
            </p:nvCxnSpPr>
            <p:spPr>
              <a:xfrm flipV="1">
                <a:off x="3438918" y="3545763"/>
                <a:ext cx="0" cy="430015"/>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5031A67-F488-A4A2-A6B2-8155DF990418}"/>
                  </a:ext>
                </a:extLst>
              </p:cNvPr>
              <p:cNvCxnSpPr>
                <a:cxnSpLocks/>
              </p:cNvCxnSpPr>
              <p:nvPr/>
            </p:nvCxnSpPr>
            <p:spPr>
              <a:xfrm flipV="1">
                <a:off x="3438918" y="3697820"/>
                <a:ext cx="433785" cy="359"/>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F32C1F5-A205-90B4-A725-6ACB986B761D}"/>
                  </a:ext>
                </a:extLst>
              </p:cNvPr>
              <p:cNvCxnSpPr>
                <a:cxnSpLocks/>
              </p:cNvCxnSpPr>
              <p:nvPr/>
            </p:nvCxnSpPr>
            <p:spPr>
              <a:xfrm>
                <a:off x="3440696" y="3979377"/>
                <a:ext cx="382831" cy="1645"/>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8E98FE4-5166-D001-AD11-441FD7A71464}"/>
                  </a:ext>
                </a:extLst>
              </p:cNvPr>
              <p:cNvCxnSpPr>
                <a:cxnSpLocks/>
              </p:cNvCxnSpPr>
              <p:nvPr/>
            </p:nvCxnSpPr>
            <p:spPr>
              <a:xfrm flipV="1">
                <a:off x="3439483" y="3843679"/>
                <a:ext cx="433785" cy="359"/>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5" name="Rectangle: Rounded Corners 14">
              <a:hlinkClick r:id="rId7" action="ppaction://hlinksldjump"/>
              <a:extLst>
                <a:ext uri="{FF2B5EF4-FFF2-40B4-BE49-F238E27FC236}">
                  <a16:creationId xmlns:a16="http://schemas.microsoft.com/office/drawing/2014/main" id="{5A320319-9085-57DF-B8A1-91A3514970D0}"/>
                </a:ext>
              </a:extLst>
            </p:cNvPr>
            <p:cNvSpPr/>
            <p:nvPr/>
          </p:nvSpPr>
          <p:spPr>
            <a:xfrm>
              <a:off x="3501996" y="3259176"/>
              <a:ext cx="4754880" cy="370565"/>
            </a:xfrm>
            <a:prstGeom prst="roundRect">
              <a:avLst/>
            </a:prstGeom>
            <a:solidFill>
              <a:schemeClr val="tx1">
                <a:lumMod val="65000"/>
                <a:lumOff val="3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商業服務業數據驅動價值創造計畫 </a:t>
              </a:r>
              <a:r>
                <a:rPr kumimoji="0" lang="zh-TW" altLang="en-US" sz="1000" b="0" i="0" u="none" strike="noStrike" kern="1200" cap="none" spc="0" normalizeH="0" baseline="0" noProof="0" dirty="0">
                  <a:ln>
                    <a:noFill/>
                  </a:ln>
                  <a:solidFill>
                    <a:srgbClr val="FFFFFF"/>
                  </a:solidFill>
                  <a:effectLst/>
                  <a:uLnTx/>
                  <a:uFillTx/>
                  <a:latin typeface="Amazon Ember"/>
                  <a:ea typeface="+mn-ea"/>
                  <a:cs typeface="+mn-cs"/>
                </a:rPr>
                <a:t>最高</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 </a:t>
              </a:r>
              <a:r>
                <a:rPr kumimoji="0" lang="en-US" altLang="zh-TW" sz="1200" b="1" i="0" u="none" strike="noStrike" kern="1200" cap="none" spc="0" normalizeH="0" baseline="0" noProof="0" dirty="0">
                  <a:ln>
                    <a:noFill/>
                  </a:ln>
                  <a:solidFill>
                    <a:srgbClr val="FFFF00"/>
                  </a:solidFill>
                  <a:effectLst/>
                  <a:uLnTx/>
                  <a:uFillTx/>
                  <a:latin typeface="Amazon Ember"/>
                  <a:ea typeface="+mn-ea"/>
                  <a:cs typeface="+mn-cs"/>
                </a:rPr>
                <a:t>600</a:t>
              </a:r>
              <a:r>
                <a:rPr kumimoji="0" lang="zh-TW" altLang="en-US" sz="1200" b="1" i="0" u="none" strike="noStrike" kern="1200" cap="none" spc="0" normalizeH="0" baseline="0" noProof="0" dirty="0">
                  <a:ln>
                    <a:noFill/>
                  </a:ln>
                  <a:solidFill>
                    <a:srgbClr val="FFFF00"/>
                  </a:solidFill>
                  <a:effectLst/>
                  <a:uLnTx/>
                  <a:uFillTx/>
                  <a:latin typeface="Amazon Ember"/>
                  <a:ea typeface="+mn-ea"/>
                  <a:cs typeface="+mn-cs"/>
                </a:rPr>
                <a:t> </a:t>
              </a:r>
              <a:r>
                <a:rPr kumimoji="0" lang="zh-TW" altLang="en-US" sz="1000" b="0" i="0" u="none" strike="noStrike" kern="1200" cap="none" spc="0" normalizeH="0" baseline="0" noProof="0" dirty="0">
                  <a:ln>
                    <a:noFill/>
                  </a:ln>
                  <a:solidFill>
                    <a:srgbClr val="FFFFFF"/>
                  </a:solidFill>
                  <a:effectLst/>
                  <a:uLnTx/>
                  <a:uFillTx/>
                  <a:latin typeface="Amazon Ember"/>
                  <a:ea typeface="+mn-ea"/>
                  <a:cs typeface="+mn-cs"/>
                </a:rPr>
                <a:t>萬</a:t>
              </a:r>
              <a:endParaRPr kumimoji="0" lang="en-US" sz="10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6" name="TextBox 15">
              <a:extLst>
                <a:ext uri="{FF2B5EF4-FFF2-40B4-BE49-F238E27FC236}">
                  <a16:creationId xmlns:a16="http://schemas.microsoft.com/office/drawing/2014/main" id="{D19FB738-3057-4472-19A3-0828A896D732}"/>
                </a:ext>
              </a:extLst>
            </p:cNvPr>
            <p:cNvSpPr txBox="1"/>
            <p:nvPr/>
          </p:nvSpPr>
          <p:spPr>
            <a:xfrm>
              <a:off x="8432971" y="3316866"/>
              <a:ext cx="1144544" cy="418139"/>
            </a:xfrm>
            <a:prstGeom prst="rect">
              <a:avLst/>
            </a:prstGeom>
            <a:noFill/>
          </p:spPr>
          <p:txBody>
            <a:bodyPr wrap="none" lIns="0" r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rgbClr val="1D72D4"/>
                  </a:solidFill>
                  <a:effectLst/>
                  <a:uLnTx/>
                  <a:uFillTx/>
                  <a:latin typeface="Amazon Embe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1200" cap="none" spc="0" normalizeH="0" baseline="0" noProof="0" dirty="0">
                  <a:ln>
                    <a:noFill/>
                  </a:ln>
                  <a:solidFill>
                    <a:srgbClr val="1D72D4"/>
                  </a:solidFill>
                  <a:effectLst/>
                  <a:uLnTx/>
                  <a:uFillTx/>
                  <a:latin typeface="Amazon Ember"/>
                  <a:ea typeface="+mn-ea"/>
                  <a:cs typeface="+mn-cs"/>
                </a:rPr>
                <a:t>預計 </a:t>
              </a:r>
              <a:r>
                <a:rPr kumimoji="0" lang="en-US" altLang="zh-TW" sz="1050" b="1" i="0" u="none" strike="noStrike" kern="1200" cap="none" spc="0" normalizeH="0" baseline="0" noProof="0" dirty="0">
                  <a:ln>
                    <a:noFill/>
                  </a:ln>
                  <a:solidFill>
                    <a:srgbClr val="1D72D4"/>
                  </a:solidFill>
                  <a:effectLst/>
                  <a:uLnTx/>
                  <a:uFillTx/>
                  <a:latin typeface="Amazon Ember"/>
                  <a:ea typeface="+mn-ea"/>
                  <a:cs typeface="+mn-cs"/>
                </a:rPr>
                <a:t>2026</a:t>
              </a:r>
              <a:r>
                <a:rPr kumimoji="0" lang="zh-TW" altLang="en-US" sz="1050" b="1" i="0" u="none" strike="noStrike" kern="1200" cap="none" spc="0" normalizeH="0" baseline="0" noProof="0" dirty="0">
                  <a:ln>
                    <a:noFill/>
                  </a:ln>
                  <a:solidFill>
                    <a:srgbClr val="1D72D4"/>
                  </a:solidFill>
                  <a:effectLst/>
                  <a:uLnTx/>
                  <a:uFillTx/>
                  <a:latin typeface="Amazon Ember"/>
                  <a:ea typeface="+mn-ea"/>
                  <a:cs typeface="+mn-cs"/>
                </a:rPr>
                <a:t> </a:t>
              </a:r>
              <a:r>
                <a:rPr kumimoji="0" lang="en-US" altLang="zh-TW" sz="1050" b="1" i="0" u="none" strike="noStrike" kern="1200" cap="none" spc="0" normalizeH="0" baseline="0" noProof="0" dirty="0">
                  <a:ln>
                    <a:noFill/>
                  </a:ln>
                  <a:solidFill>
                    <a:srgbClr val="1D72D4"/>
                  </a:solidFill>
                  <a:effectLst/>
                  <a:uLnTx/>
                  <a:uFillTx/>
                  <a:latin typeface="Amazon Ember"/>
                  <a:ea typeface="+mn-ea"/>
                  <a:cs typeface="+mn-cs"/>
                </a:rPr>
                <a:t>Q2</a:t>
              </a:r>
              <a:r>
                <a:rPr kumimoji="0" lang="zh-TW" altLang="en-US" sz="1050" b="1" i="0" u="none" strike="noStrike" kern="1200" cap="none" spc="0" normalizeH="0" baseline="0" noProof="0" dirty="0">
                  <a:ln>
                    <a:noFill/>
                  </a:ln>
                  <a:solidFill>
                    <a:srgbClr val="1D72D4"/>
                  </a:solidFill>
                  <a:effectLst/>
                  <a:uLnTx/>
                  <a:uFillTx/>
                  <a:latin typeface="Amazon Ember"/>
                  <a:ea typeface="+mn-ea"/>
                  <a:cs typeface="+mn-cs"/>
                </a:rPr>
                <a:t> 公告</a:t>
              </a:r>
            </a:p>
          </p:txBody>
        </p:sp>
        <p:grpSp>
          <p:nvGrpSpPr>
            <p:cNvPr id="74" name="Group 73">
              <a:extLst>
                <a:ext uri="{FF2B5EF4-FFF2-40B4-BE49-F238E27FC236}">
                  <a16:creationId xmlns:a16="http://schemas.microsoft.com/office/drawing/2014/main" id="{C3B48538-9F6C-5D69-952D-6A674EBCB365}"/>
                </a:ext>
              </a:extLst>
            </p:cNvPr>
            <p:cNvGrpSpPr/>
            <p:nvPr/>
          </p:nvGrpSpPr>
          <p:grpSpPr>
            <a:xfrm>
              <a:off x="400745" y="2426727"/>
              <a:ext cx="408747" cy="2163107"/>
              <a:chOff x="1077868" y="2956921"/>
              <a:chExt cx="284106" cy="798272"/>
            </a:xfrm>
          </p:grpSpPr>
          <p:cxnSp>
            <p:nvCxnSpPr>
              <p:cNvPr id="157" name="Straight Connector 156">
                <a:extLst>
                  <a:ext uri="{FF2B5EF4-FFF2-40B4-BE49-F238E27FC236}">
                    <a16:creationId xmlns:a16="http://schemas.microsoft.com/office/drawing/2014/main" id="{A65DB0DB-70DD-EFC2-C654-4890BB5FB298}"/>
                  </a:ext>
                </a:extLst>
              </p:cNvPr>
              <p:cNvCxnSpPr>
                <a:cxnSpLocks/>
              </p:cNvCxnSpPr>
              <p:nvPr/>
            </p:nvCxnSpPr>
            <p:spPr>
              <a:xfrm>
                <a:off x="1078047" y="2956921"/>
                <a:ext cx="283927"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776BC0C-1285-CE7F-AED7-CE2040D61D4C}"/>
                  </a:ext>
                </a:extLst>
              </p:cNvPr>
              <p:cNvCxnSpPr>
                <a:cxnSpLocks/>
              </p:cNvCxnSpPr>
              <p:nvPr/>
            </p:nvCxnSpPr>
            <p:spPr>
              <a:xfrm flipV="1">
                <a:off x="1077868" y="2956922"/>
                <a:ext cx="0" cy="798271"/>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5B148A9-3794-D018-1F64-8CC5B186C395}"/>
                  </a:ext>
                </a:extLst>
              </p:cNvPr>
              <p:cNvCxnSpPr>
                <a:cxnSpLocks/>
              </p:cNvCxnSpPr>
              <p:nvPr/>
            </p:nvCxnSpPr>
            <p:spPr>
              <a:xfrm>
                <a:off x="1077868" y="3755193"/>
                <a:ext cx="284106"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4079F2B7-FFFB-221B-0AEA-E5F86A411629}"/>
                </a:ext>
              </a:extLst>
            </p:cNvPr>
            <p:cNvSpPr txBox="1"/>
            <p:nvPr/>
          </p:nvSpPr>
          <p:spPr>
            <a:xfrm>
              <a:off x="838937" y="2250703"/>
              <a:ext cx="769441" cy="456151"/>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000000"/>
                  </a:solidFill>
                  <a:effectLst/>
                  <a:uLnTx/>
                  <a:uFillTx/>
                  <a:latin typeface="Amazon Ember"/>
                  <a:ea typeface="+mn-ea"/>
                  <a:cs typeface="+mn-cs"/>
                </a:rPr>
                <a:t>商業服務業</a:t>
              </a:r>
              <a:endParaRPr kumimoji="0" lang="en-US" sz="1200" b="1" i="0" u="none" strike="noStrike" kern="1200" cap="none" spc="0" normalizeH="0" baseline="0" noProof="0" dirty="0" err="1">
                <a:ln>
                  <a:noFill/>
                </a:ln>
                <a:solidFill>
                  <a:srgbClr val="000000"/>
                </a:solidFill>
                <a:effectLst/>
                <a:uLnTx/>
                <a:uFillTx/>
                <a:latin typeface="Amazon Ember"/>
                <a:ea typeface="+mn-ea"/>
                <a:cs typeface="+mn-cs"/>
              </a:endParaRPr>
            </a:p>
          </p:txBody>
        </p:sp>
        <p:cxnSp>
          <p:nvCxnSpPr>
            <p:cNvPr id="80" name="Straight Connector 79">
              <a:extLst>
                <a:ext uri="{FF2B5EF4-FFF2-40B4-BE49-F238E27FC236}">
                  <a16:creationId xmlns:a16="http://schemas.microsoft.com/office/drawing/2014/main" id="{B9907D04-CC3C-EC6D-7387-162374011E64}"/>
                </a:ext>
              </a:extLst>
            </p:cNvPr>
            <p:cNvCxnSpPr>
              <a:cxnSpLocks/>
            </p:cNvCxnSpPr>
            <p:nvPr/>
          </p:nvCxnSpPr>
          <p:spPr>
            <a:xfrm flipV="1">
              <a:off x="1947310" y="2420619"/>
              <a:ext cx="650339" cy="6109"/>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8A05EEA5-C1B1-EC09-0B93-0C148262EC64}"/>
                </a:ext>
              </a:extLst>
            </p:cNvPr>
            <p:cNvSpPr txBox="1"/>
            <p:nvPr/>
          </p:nvSpPr>
          <p:spPr>
            <a:xfrm>
              <a:off x="775664" y="4663180"/>
              <a:ext cx="891944" cy="3547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8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800" b="0" i="0" u="none" strike="noStrike" kern="1200" cap="none" spc="0" normalizeH="0" baseline="0" noProof="0" dirty="0">
                  <a:ln>
                    <a:noFill/>
                  </a:ln>
                  <a:solidFill>
                    <a:srgbClr val="FFFFFF">
                      <a:lumMod val="50000"/>
                    </a:srgbClr>
                  </a:solidFill>
                  <a:effectLst/>
                  <a:uLnTx/>
                  <a:uFillTx/>
                  <a:latin typeface="Amazon Ember"/>
                  <a:ea typeface="+mn-ea"/>
                  <a:cs typeface="+mn-cs"/>
                </a:rPr>
                <a:t>有工廠登記</a:t>
              </a:r>
              <a:r>
                <a:rPr kumimoji="0" lang="en-US" altLang="zh-TW" sz="800" b="0" i="0" u="none" strike="noStrike" kern="1200" cap="none" spc="0" normalizeH="0" baseline="0" noProof="0" dirty="0">
                  <a:ln>
                    <a:noFill/>
                  </a:ln>
                  <a:solidFill>
                    <a:srgbClr val="FFFFFF">
                      <a:lumMod val="50000"/>
                    </a:srgbClr>
                  </a:solidFill>
                  <a:effectLst/>
                  <a:uLnTx/>
                  <a:uFillTx/>
                  <a:latin typeface="Amazon Ember"/>
                  <a:ea typeface="+mn-ea"/>
                  <a:cs typeface="+mn-cs"/>
                </a:rPr>
                <a:t>)</a:t>
              </a:r>
              <a:endParaRPr kumimoji="0" lang="en-US" sz="8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cxnSp>
          <p:nvCxnSpPr>
            <p:cNvPr id="101" name="Straight Connector 100">
              <a:extLst>
                <a:ext uri="{FF2B5EF4-FFF2-40B4-BE49-F238E27FC236}">
                  <a16:creationId xmlns:a16="http://schemas.microsoft.com/office/drawing/2014/main" id="{1AD36549-5CC4-2499-833F-8FA149DA548E}"/>
                </a:ext>
              </a:extLst>
            </p:cNvPr>
            <p:cNvCxnSpPr>
              <a:cxnSpLocks/>
            </p:cNvCxnSpPr>
            <p:nvPr/>
          </p:nvCxnSpPr>
          <p:spPr>
            <a:xfrm flipV="1">
              <a:off x="1759386" y="4647788"/>
              <a:ext cx="9191" cy="823462"/>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23" name="Rectangle: Rounded Corners 122">
              <a:hlinkClick r:id="rId8" action="ppaction://hlinksldjump"/>
              <a:extLst>
                <a:ext uri="{FF2B5EF4-FFF2-40B4-BE49-F238E27FC236}">
                  <a16:creationId xmlns:a16="http://schemas.microsoft.com/office/drawing/2014/main" id="{24AC3259-2032-499F-D4C0-08D971F2A231}"/>
                </a:ext>
              </a:extLst>
            </p:cNvPr>
            <p:cNvSpPr/>
            <p:nvPr/>
          </p:nvSpPr>
          <p:spPr>
            <a:xfrm>
              <a:off x="3696532" y="4030641"/>
              <a:ext cx="5577840" cy="374904"/>
            </a:xfrm>
            <a:prstGeom prst="roundRect">
              <a:avLst/>
            </a:prstGeom>
            <a:solidFill>
              <a:schemeClr val="tx1">
                <a:lumMod val="95000"/>
                <a:lumOff val="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提升產業競爭力</a:t>
              </a: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研發轉型支持</a:t>
              </a: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個案補助</a:t>
              </a: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 </a:t>
              </a:r>
              <a:r>
                <a:rPr kumimoji="0" lang="zh-TW" altLang="en-US" sz="800" b="0" i="0" u="none" strike="noStrike" kern="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最高 </a:t>
              </a:r>
              <a:r>
                <a:rPr kumimoji="0" lang="en-US" altLang="zh-TW" sz="1200" b="1" i="0" u="none" strike="noStrike" kern="1200" cap="none" spc="0" normalizeH="0" baseline="0" noProof="0" dirty="0">
                  <a:ln>
                    <a:noFill/>
                  </a:ln>
                  <a:solidFill>
                    <a:srgbClr val="FFFF00"/>
                  </a:solidFill>
                  <a:effectLst/>
                  <a:uLnTx/>
                  <a:uFillTx/>
                  <a:latin typeface="Amazon Ember"/>
                  <a:ea typeface="+mn-ea"/>
                  <a:cs typeface="+mn-cs"/>
                </a:rPr>
                <a:t>500</a:t>
              </a:r>
              <a:r>
                <a:rPr kumimoji="0" lang="zh-TW" altLang="en-US" sz="1400" b="1" i="0" u="none" strike="noStrike" kern="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 </a:t>
              </a:r>
              <a:r>
                <a:rPr kumimoji="0" lang="zh-TW" altLang="en-US" sz="800" b="0" i="0" u="none" strike="noStrike" kern="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萬</a:t>
              </a:r>
              <a:endParaRPr kumimoji="0" lang="en-US" sz="14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25" name="TextBox 124">
              <a:extLst>
                <a:ext uri="{FF2B5EF4-FFF2-40B4-BE49-F238E27FC236}">
                  <a16:creationId xmlns:a16="http://schemas.microsoft.com/office/drawing/2014/main" id="{2C09B1B1-0D2B-F044-BA4D-3C535D842DD6}"/>
                </a:ext>
              </a:extLst>
            </p:cNvPr>
            <p:cNvSpPr txBox="1"/>
            <p:nvPr/>
          </p:nvSpPr>
          <p:spPr>
            <a:xfrm>
              <a:off x="1816702" y="4273240"/>
              <a:ext cx="673261" cy="717592"/>
            </a:xfrm>
            <a:prstGeom prst="rect">
              <a:avLst/>
            </a:prstGeom>
            <a:noFill/>
          </p:spPr>
          <p:txBody>
            <a:bodyPr wrap="non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zh-TW" altLang="en-US" sz="105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受美國關稅</a:t>
              </a:r>
              <a:endParaRPr kumimoji="0" lang="en-US" altLang="zh-TW" sz="105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zh-TW" altLang="en-US" sz="105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政策影響者</a:t>
              </a:r>
              <a:endParaRPr kumimoji="0" lang="en-US" sz="1050" b="1" i="0" u="none" strike="noStrike" kern="0" cap="none" spc="0" normalizeH="0" baseline="0" noProof="0" dirty="0" err="1">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p:txBody>
        </p:sp>
        <p:cxnSp>
          <p:nvCxnSpPr>
            <p:cNvPr id="126" name="Straight Connector 125">
              <a:extLst>
                <a:ext uri="{FF2B5EF4-FFF2-40B4-BE49-F238E27FC236}">
                  <a16:creationId xmlns:a16="http://schemas.microsoft.com/office/drawing/2014/main" id="{FBCA21B1-9A8C-CCDC-B0C0-E36BD5B5A678}"/>
                </a:ext>
              </a:extLst>
            </p:cNvPr>
            <p:cNvCxnSpPr>
              <a:cxnSpLocks/>
            </p:cNvCxnSpPr>
            <p:nvPr/>
          </p:nvCxnSpPr>
          <p:spPr>
            <a:xfrm flipV="1">
              <a:off x="1765571" y="4632036"/>
              <a:ext cx="949920" cy="4331"/>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28" name="Rectangle: Rounded Corners 127">
              <a:hlinkClick r:id="rId9" action="ppaction://hlinksldjump"/>
              <a:extLst>
                <a:ext uri="{FF2B5EF4-FFF2-40B4-BE49-F238E27FC236}">
                  <a16:creationId xmlns:a16="http://schemas.microsoft.com/office/drawing/2014/main" id="{EB28E78C-AF36-5CE6-A1C4-B8E2CAC1D4B5}"/>
                </a:ext>
              </a:extLst>
            </p:cNvPr>
            <p:cNvSpPr/>
            <p:nvPr/>
          </p:nvSpPr>
          <p:spPr>
            <a:xfrm>
              <a:off x="3182219" y="5198740"/>
              <a:ext cx="4680000" cy="374904"/>
            </a:xfrm>
            <a:prstGeom prst="roundRect">
              <a:avLst/>
            </a:prstGeom>
            <a:solidFill>
              <a:schemeClr val="tx1">
                <a:lumMod val="65000"/>
                <a:lumOff val="3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CITD </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協助傳統產業技術開發計畫 </a:t>
              </a:r>
              <a:r>
                <a:rPr kumimoji="0" lang="zh-TW" altLang="en-US" sz="800" b="0" i="0" u="none" strike="noStrike" kern="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最高 </a:t>
              </a:r>
              <a:r>
                <a:rPr kumimoji="0" lang="en-US" altLang="zh-TW" sz="1200" b="1" i="0" u="none" strike="noStrike" kern="1200" cap="none" spc="0" normalizeH="0" baseline="0" noProof="0" dirty="0">
                  <a:ln>
                    <a:noFill/>
                  </a:ln>
                  <a:solidFill>
                    <a:srgbClr val="FFFF00"/>
                  </a:solidFill>
                  <a:effectLst/>
                  <a:uLnTx/>
                  <a:uFillTx/>
                  <a:latin typeface="Amazon Ember"/>
                  <a:ea typeface="+mn-ea"/>
                  <a:cs typeface="+mn-cs"/>
                </a:rPr>
                <a:t>1000</a:t>
              </a:r>
              <a:r>
                <a:rPr kumimoji="0" lang="zh-TW" altLang="en-US" sz="1400" b="1" i="0" u="none" strike="noStrike" kern="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 </a:t>
              </a:r>
              <a:r>
                <a:rPr kumimoji="0" lang="zh-TW" altLang="en-US" sz="800" b="0" i="0" u="none" strike="noStrike" kern="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萬</a:t>
              </a:r>
              <a:endParaRPr kumimoji="0" lang="en-US" sz="14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29" name="TextBox 128">
              <a:extLst>
                <a:ext uri="{FF2B5EF4-FFF2-40B4-BE49-F238E27FC236}">
                  <a16:creationId xmlns:a16="http://schemas.microsoft.com/office/drawing/2014/main" id="{EA4F6971-95CA-FB1F-5712-F85D0CA181CE}"/>
                </a:ext>
              </a:extLst>
            </p:cNvPr>
            <p:cNvSpPr txBox="1"/>
            <p:nvPr/>
          </p:nvSpPr>
          <p:spPr>
            <a:xfrm>
              <a:off x="2790372" y="3868190"/>
              <a:ext cx="538609" cy="418139"/>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中小企業</a:t>
              </a:r>
              <a:endParaRPr kumimoji="0" lang="en-US" sz="1050" b="1" i="0" u="none" strike="noStrike" kern="0" cap="none" spc="0" normalizeH="0" baseline="0" noProof="0" dirty="0" err="1">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p:txBody>
        </p:sp>
        <p:cxnSp>
          <p:nvCxnSpPr>
            <p:cNvPr id="134" name="Straight Connector 133">
              <a:extLst>
                <a:ext uri="{FF2B5EF4-FFF2-40B4-BE49-F238E27FC236}">
                  <a16:creationId xmlns:a16="http://schemas.microsoft.com/office/drawing/2014/main" id="{C1F527F7-9CAC-E944-1475-F2861B07CE8B}"/>
                </a:ext>
              </a:extLst>
            </p:cNvPr>
            <p:cNvCxnSpPr>
              <a:cxnSpLocks/>
            </p:cNvCxnSpPr>
            <p:nvPr/>
          </p:nvCxnSpPr>
          <p:spPr>
            <a:xfrm>
              <a:off x="1755995" y="5475671"/>
              <a:ext cx="1130810"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3E624B9B-E53C-0B1D-7A8B-324569828258}"/>
                </a:ext>
              </a:extLst>
            </p:cNvPr>
            <p:cNvSpPr txBox="1"/>
            <p:nvPr/>
          </p:nvSpPr>
          <p:spPr>
            <a:xfrm>
              <a:off x="10280219" y="5228814"/>
              <a:ext cx="65" cy="405467"/>
            </a:xfrm>
            <a:prstGeom prst="rect">
              <a:avLst/>
            </a:prstGeom>
            <a:noFill/>
          </p:spPr>
          <p:txBody>
            <a:bodyPr wrap="none" lIns="0" rIns="0" rtlCol="0">
              <a:spAutoFit/>
            </a:bodyPr>
            <a:lstStyle>
              <a:defPPr>
                <a:defRPr lang="en-US"/>
              </a:defPPr>
              <a:lvl1pPr>
                <a:defRPr sz="900" b="1">
                  <a:solidFill>
                    <a:srgbClr val="FF0000"/>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000" b="1" i="0" u="none" strike="noStrike" kern="1200" cap="none" spc="0" normalizeH="0" baseline="0" noProof="0" dirty="0">
                <a:ln>
                  <a:noFill/>
                </a:ln>
                <a:solidFill>
                  <a:srgbClr val="0070C0"/>
                </a:solidFill>
                <a:effectLst/>
                <a:uLnTx/>
                <a:uFillTx/>
                <a:latin typeface="Amazon Ember"/>
                <a:ea typeface="+mn-ea"/>
                <a:cs typeface="+mn-cs"/>
              </a:endParaRPr>
            </a:p>
          </p:txBody>
        </p:sp>
        <p:sp>
          <p:nvSpPr>
            <p:cNvPr id="138" name="TextBox 137">
              <a:extLst>
                <a:ext uri="{FF2B5EF4-FFF2-40B4-BE49-F238E27FC236}">
                  <a16:creationId xmlns:a16="http://schemas.microsoft.com/office/drawing/2014/main" id="{22982D9E-ABA1-6342-89F3-815A964E88AD}"/>
                </a:ext>
              </a:extLst>
            </p:cNvPr>
            <p:cNvSpPr txBox="1"/>
            <p:nvPr/>
          </p:nvSpPr>
          <p:spPr>
            <a:xfrm>
              <a:off x="1827530" y="5467974"/>
              <a:ext cx="796693" cy="557517"/>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8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資本額 ≤ </a:t>
              </a:r>
              <a:r>
                <a:rPr kumimoji="0" lang="en-US" altLang="zh-TW" sz="8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1</a:t>
              </a:r>
              <a:r>
                <a:rPr kumimoji="0" lang="zh-TW" altLang="en-US" sz="8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億</a:t>
              </a:r>
              <a:endParaRPr kumimoji="0" lang="en-US" altLang="zh-TW" sz="8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60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或</a:t>
              </a:r>
              <a:r>
                <a:rPr kumimoji="0" lang="zh-TW" altLang="en-US" sz="8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員工數 ≤ </a:t>
              </a:r>
              <a:r>
                <a:rPr kumimoji="0" lang="en-US" altLang="zh-TW" sz="8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200</a:t>
              </a:r>
              <a:r>
                <a:rPr kumimoji="0" lang="zh-TW" altLang="en-US" sz="8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人</a:t>
              </a:r>
              <a:endParaRPr kumimoji="0" lang="en-US" sz="800" b="1" i="0" u="none" strike="noStrike" kern="0" cap="none" spc="0" normalizeH="0" baseline="0" noProof="0" dirty="0" err="1">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p:txBody>
        </p:sp>
        <p:sp>
          <p:nvSpPr>
            <p:cNvPr id="143" name="Rectangle: Rounded Corners 142">
              <a:hlinkClick r:id="rId5" action="ppaction://hlinksldjump"/>
              <a:extLst>
                <a:ext uri="{FF2B5EF4-FFF2-40B4-BE49-F238E27FC236}">
                  <a16:creationId xmlns:a16="http://schemas.microsoft.com/office/drawing/2014/main" id="{A8F553F5-0C96-1675-A67B-AE4F6E590AFE}"/>
                </a:ext>
              </a:extLst>
            </p:cNvPr>
            <p:cNvSpPr/>
            <p:nvPr/>
          </p:nvSpPr>
          <p:spPr>
            <a:xfrm>
              <a:off x="3182219" y="5737963"/>
              <a:ext cx="5943600" cy="374904"/>
            </a:xfrm>
            <a:prstGeom prst="roundRect">
              <a:avLst/>
            </a:prstGeom>
            <a:solidFill>
              <a:schemeClr val="tx1">
                <a:lumMod val="75000"/>
                <a:lumOff val="2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台灣品牌耀飛計畫 </a:t>
              </a: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中小型製造業品牌診斷專案</a:t>
              </a: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 </a:t>
              </a:r>
              <a:r>
                <a:rPr kumimoji="0" lang="zh-TW" altLang="en-US" sz="800" b="0" i="0" u="none" strike="noStrike" kern="0" cap="none" spc="0" normalizeH="0" baseline="0" noProof="0" dirty="0">
                  <a:ln>
                    <a:noFill/>
                  </a:ln>
                  <a:solidFill>
                    <a:srgbClr val="FFFF00"/>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免費</a:t>
              </a:r>
              <a:r>
                <a:rPr kumimoji="0" lang="zh-TW" altLang="en-US" sz="800" b="0" i="0" u="none" strike="noStrike" kern="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診斷</a:t>
              </a:r>
              <a:endParaRPr kumimoji="0" lang="en-US" sz="14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65" name="Rectangle: Rounded Corners 64">
              <a:hlinkClick r:id="rId10" action="ppaction://hlinksldjump"/>
              <a:extLst>
                <a:ext uri="{FF2B5EF4-FFF2-40B4-BE49-F238E27FC236}">
                  <a16:creationId xmlns:a16="http://schemas.microsoft.com/office/drawing/2014/main" id="{FDCDA334-C85B-AF75-9F81-61404528B953}"/>
                </a:ext>
              </a:extLst>
            </p:cNvPr>
            <p:cNvSpPr/>
            <p:nvPr/>
          </p:nvSpPr>
          <p:spPr>
            <a:xfrm>
              <a:off x="3696532" y="4678883"/>
              <a:ext cx="5760720" cy="374904"/>
            </a:xfrm>
            <a:prstGeom prst="roundRect">
              <a:avLst/>
            </a:prstGeom>
            <a:solidFill>
              <a:schemeClr val="tx1">
                <a:lumMod val="95000"/>
                <a:lumOff val="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提升產業競爭力</a:t>
              </a: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研發轉型支持</a:t>
              </a: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產業聯盟</a:t>
              </a: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 </a:t>
              </a:r>
              <a:r>
                <a:rPr kumimoji="0" lang="zh-TW" altLang="en-US" sz="800" b="0" i="0" u="none" strike="noStrike" kern="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最高 </a:t>
              </a:r>
              <a:r>
                <a:rPr kumimoji="0" lang="en-US" altLang="zh-TW" sz="1200" b="1" i="0" u="none" strike="noStrike" kern="1200" cap="none" spc="0" normalizeH="0" baseline="0" noProof="0" dirty="0">
                  <a:ln>
                    <a:noFill/>
                  </a:ln>
                  <a:solidFill>
                    <a:srgbClr val="FFFF00"/>
                  </a:solidFill>
                  <a:effectLst/>
                  <a:uLnTx/>
                  <a:uFillTx/>
                  <a:latin typeface="Amazon Ember"/>
                  <a:ea typeface="+mn-ea"/>
                  <a:cs typeface="+mn-cs"/>
                </a:rPr>
                <a:t>4000</a:t>
              </a:r>
              <a:r>
                <a:rPr kumimoji="0" lang="zh-TW" altLang="en-US" sz="1400" b="1" i="0" u="none" strike="noStrike" kern="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 </a:t>
              </a:r>
              <a:r>
                <a:rPr kumimoji="0" lang="zh-TW" altLang="en-US" sz="800" b="0" i="0" u="none" strike="noStrike" kern="0" cap="none" spc="0" normalizeH="0" baseline="0" noProof="0" dirty="0">
                  <a:ln>
                    <a:noFill/>
                  </a:ln>
                  <a:solidFill>
                    <a:srgbClr val="FFFFFF"/>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萬</a:t>
              </a:r>
              <a:endParaRPr kumimoji="0" lang="en-US" sz="14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78" name="TextBox 77">
              <a:extLst>
                <a:ext uri="{FF2B5EF4-FFF2-40B4-BE49-F238E27FC236}">
                  <a16:creationId xmlns:a16="http://schemas.microsoft.com/office/drawing/2014/main" id="{5634F9EC-E5FD-61AC-DAD3-E84129B8EECF}"/>
                </a:ext>
              </a:extLst>
            </p:cNvPr>
            <p:cNvSpPr txBox="1"/>
            <p:nvPr/>
          </p:nvSpPr>
          <p:spPr>
            <a:xfrm>
              <a:off x="9401064" y="4076469"/>
              <a:ext cx="1984518" cy="418139"/>
            </a:xfrm>
            <a:prstGeom prst="rect">
              <a:avLst/>
            </a:prstGeom>
            <a:noFill/>
          </p:spPr>
          <p:txBody>
            <a:bodyPr wrap="none" lIns="0" rIns="0" rtlCol="0">
              <a:spAutoFit/>
            </a:bodyPr>
            <a:lstStyle>
              <a:defPPr>
                <a:defRPr lang="en-US"/>
              </a:defPPr>
              <a:lvl1pPr>
                <a:defRPr sz="900" b="1">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Microsoft JhengHei" panose="020B0604030504040204" pitchFamily="34" charset="-120"/>
                  <a:cs typeface="Amazon Ember" panose="020B0603020204020204" pitchFamily="34" charset="0"/>
                </a:rPr>
                <a:t>2025/8/7</a:t>
              </a:r>
              <a:r>
                <a:rPr kumimoji="0" lang="en-US" altLang="zh-TW" sz="1050" b="1" i="0" u="none" strike="noStrike" kern="1200" cap="none" spc="0" normalizeH="0" baseline="0" noProof="0" dirty="0">
                  <a:ln>
                    <a:noFill/>
                  </a:ln>
                  <a:solidFill>
                    <a:srgbClr val="000000"/>
                  </a:solidFill>
                  <a:effectLst/>
                  <a:uLnTx/>
                  <a:uFillTx/>
                  <a:latin typeface="Amazon Ember"/>
                  <a:ea typeface="+mn-ea"/>
                  <a:cs typeface="+mn-cs"/>
                </a:rPr>
                <a:t> </a:t>
              </a:r>
              <a:r>
                <a:rPr kumimoji="0" lang="en-US" altLang="zh-TW" sz="1050" b="1" i="0" u="none" strike="noStrike" kern="1200" cap="none" spc="0" normalizeH="0" baseline="0" noProof="0" dirty="0">
                  <a:ln>
                    <a:noFill/>
                  </a:ln>
                  <a:solidFill>
                    <a:srgbClr val="FF0000"/>
                  </a:solidFill>
                  <a:effectLst/>
                  <a:uLnTx/>
                  <a:uFillTx/>
                  <a:latin typeface="Amazon Ember"/>
                  <a:ea typeface="+mn-ea"/>
                  <a:cs typeface="+mn-cs"/>
                </a:rPr>
                <a:t>~</a:t>
              </a:r>
              <a:r>
                <a:rPr kumimoji="0" lang="zh-TW" altLang="en-US" sz="1050" b="1" i="0" u="none" strike="noStrike" kern="1200" cap="none" spc="0" normalizeH="0" baseline="0" noProof="0" dirty="0">
                  <a:ln>
                    <a:noFill/>
                  </a:ln>
                  <a:solidFill>
                    <a:srgbClr val="FF0000"/>
                  </a:solidFill>
                  <a:effectLst/>
                  <a:uLnTx/>
                  <a:uFillTx/>
                  <a:latin typeface="Amazon Ember"/>
                  <a:ea typeface="+mn-ea"/>
                  <a:cs typeface="+mn-cs"/>
                </a:rPr>
                <a:t> </a:t>
              </a:r>
              <a:r>
                <a:rPr kumimoji="0" lang="en-US" altLang="zh-TW" sz="1050" b="1" i="0" u="none" strike="noStrike" kern="1200" cap="none" spc="0" normalizeH="0" baseline="0" noProof="0" dirty="0">
                  <a:ln>
                    <a:noFill/>
                  </a:ln>
                  <a:solidFill>
                    <a:srgbClr val="FF0000"/>
                  </a:solidFill>
                  <a:effectLst/>
                  <a:uLnTx/>
                  <a:uFillTx/>
                  <a:latin typeface="Amazon Ember"/>
                  <a:ea typeface="+mn-ea"/>
                  <a:cs typeface="+mn-cs"/>
                </a:rPr>
                <a:t>12/31</a:t>
              </a:r>
              <a:r>
                <a:rPr kumimoji="0" lang="zh-TW" altLang="en-US" sz="1050" b="1" i="0" u="none" strike="noStrike" kern="1200" cap="none" spc="0" normalizeH="0" baseline="0" noProof="0" dirty="0">
                  <a:ln>
                    <a:noFill/>
                  </a:ln>
                  <a:solidFill>
                    <a:srgbClr val="FF0000"/>
                  </a:solidFill>
                  <a:effectLst/>
                  <a:uLnTx/>
                  <a:uFillTx/>
                  <a:latin typeface="Amazon Ember"/>
                  <a:ea typeface="+mn-ea"/>
                  <a:cs typeface="+mn-cs"/>
                </a:rPr>
                <a:t> </a:t>
              </a:r>
              <a:r>
                <a:rPr kumimoji="0" lang="zh-TW" altLang="en-US" b="1"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Microsoft JhengHei" panose="020B0604030504040204" pitchFamily="34" charset="-120"/>
                  <a:cs typeface="Amazon Ember" panose="020B0603020204020204" pitchFamily="34" charset="0"/>
                </a:rPr>
                <a:t>或經費用罄截止</a:t>
              </a:r>
              <a:endParaRPr kumimoji="0" lang="zh-TW" altLang="en-US" sz="1050" b="1"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Microsoft JhengHei" panose="020B0604030504040204" pitchFamily="34" charset="-120"/>
                <a:cs typeface="Amazon Ember" panose="020B0603020204020204" pitchFamily="34" charset="0"/>
              </a:endParaRPr>
            </a:p>
          </p:txBody>
        </p:sp>
        <p:grpSp>
          <p:nvGrpSpPr>
            <p:cNvPr id="11" name="Group 10">
              <a:extLst>
                <a:ext uri="{FF2B5EF4-FFF2-40B4-BE49-F238E27FC236}">
                  <a16:creationId xmlns:a16="http://schemas.microsoft.com/office/drawing/2014/main" id="{FA853F83-D794-0991-78F5-3CF461B4F723}"/>
                </a:ext>
              </a:extLst>
            </p:cNvPr>
            <p:cNvGrpSpPr/>
            <p:nvPr/>
          </p:nvGrpSpPr>
          <p:grpSpPr>
            <a:xfrm>
              <a:off x="2722999" y="4214681"/>
              <a:ext cx="1105051" cy="651639"/>
              <a:chOff x="3429727" y="3545764"/>
              <a:chExt cx="266805" cy="444011"/>
            </a:xfrm>
          </p:grpSpPr>
          <p:cxnSp>
            <p:nvCxnSpPr>
              <p:cNvPr id="84" name="Straight Connector 83">
                <a:extLst>
                  <a:ext uri="{FF2B5EF4-FFF2-40B4-BE49-F238E27FC236}">
                    <a16:creationId xmlns:a16="http://schemas.microsoft.com/office/drawing/2014/main" id="{93E2EAC0-0B50-3EC8-C78A-088636FC9AA1}"/>
                  </a:ext>
                </a:extLst>
              </p:cNvPr>
              <p:cNvCxnSpPr>
                <a:cxnSpLocks/>
              </p:cNvCxnSpPr>
              <p:nvPr/>
            </p:nvCxnSpPr>
            <p:spPr>
              <a:xfrm>
                <a:off x="3430425" y="3989775"/>
                <a:ext cx="266107"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3200C5B-FA8E-A40A-599F-17CCED0A7510}"/>
                  </a:ext>
                </a:extLst>
              </p:cNvPr>
              <p:cNvCxnSpPr>
                <a:cxnSpLocks/>
              </p:cNvCxnSpPr>
              <p:nvPr/>
            </p:nvCxnSpPr>
            <p:spPr>
              <a:xfrm>
                <a:off x="3432531" y="3548050"/>
                <a:ext cx="264001"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E29DA3E-73CE-EB72-13A2-468D7691CC99}"/>
                  </a:ext>
                </a:extLst>
              </p:cNvPr>
              <p:cNvCxnSpPr>
                <a:cxnSpLocks/>
              </p:cNvCxnSpPr>
              <p:nvPr/>
            </p:nvCxnSpPr>
            <p:spPr>
              <a:xfrm flipV="1">
                <a:off x="3429727" y="3545764"/>
                <a:ext cx="0" cy="436088"/>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94" name="TextBox 93">
              <a:extLst>
                <a:ext uri="{FF2B5EF4-FFF2-40B4-BE49-F238E27FC236}">
                  <a16:creationId xmlns:a16="http://schemas.microsoft.com/office/drawing/2014/main" id="{31AEE707-FD56-CD80-43AB-DB6A0BC9E5B0}"/>
                </a:ext>
              </a:extLst>
            </p:cNvPr>
            <p:cNvSpPr txBox="1"/>
            <p:nvPr/>
          </p:nvSpPr>
          <p:spPr>
            <a:xfrm>
              <a:off x="9274372" y="5806558"/>
              <a:ext cx="758221" cy="418139"/>
            </a:xfrm>
            <a:prstGeom prst="rect">
              <a:avLst/>
            </a:prstGeom>
            <a:noFill/>
          </p:spPr>
          <p:txBody>
            <a:bodyPr wrap="none" lIns="0" rIns="0" rtlCol="0">
              <a:spAutoFit/>
            </a:bodyPr>
            <a:lstStyle>
              <a:defPPr>
                <a:defRPr lang="en-US"/>
              </a:defPPr>
              <a:lvl1pPr>
                <a:defRPr sz="900" b="1">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Microsoft JhengHei" panose="020B0604030504040204" pitchFamily="34" charset="-120"/>
                  <a:cs typeface="Amazon Ember" panose="020B0603020204020204" pitchFamily="34" charset="0"/>
                </a:rPr>
                <a:t>1/1 </a:t>
              </a:r>
              <a:r>
                <a:rPr kumimoji="0" lang="en-US" altLang="zh-TW" sz="1050" b="1" i="0" u="none" strike="noStrike" kern="1200" cap="none" spc="0" normalizeH="0" baseline="0" noProof="0" dirty="0">
                  <a:ln>
                    <a:noFill/>
                  </a:ln>
                  <a:solidFill>
                    <a:srgbClr val="FF0000"/>
                  </a:solidFill>
                  <a:effectLst/>
                  <a:uLnTx/>
                  <a:uFillTx/>
                  <a:latin typeface="Amazon Ember" panose="020B0603020204020204" pitchFamily="34" charset="0"/>
                  <a:ea typeface="Microsoft JhengHei" panose="020B0604030504040204" pitchFamily="34" charset="-120"/>
                  <a:cs typeface="Amazon Ember" panose="020B0603020204020204" pitchFamily="34" charset="0"/>
                </a:rPr>
                <a:t>~ 11/30</a:t>
              </a:r>
              <a:endParaRPr kumimoji="0" lang="zh-TW" altLang="en-US" sz="1050" b="1" i="0" u="none" strike="noStrike" kern="1200" cap="none" spc="0" normalizeH="0" baseline="0" noProof="0" dirty="0">
                <a:ln>
                  <a:noFill/>
                </a:ln>
                <a:solidFill>
                  <a:srgbClr val="FF0000"/>
                </a:solidFill>
                <a:effectLst/>
                <a:uLnTx/>
                <a:uFillTx/>
                <a:latin typeface="Amazon Ember" panose="020B0603020204020204" pitchFamily="34" charset="0"/>
                <a:ea typeface="Microsoft JhengHei" panose="020B0604030504040204" pitchFamily="34" charset="-120"/>
                <a:cs typeface="Amazon Ember" panose="020B0603020204020204" pitchFamily="34" charset="0"/>
              </a:endParaRPr>
            </a:p>
          </p:txBody>
        </p:sp>
        <p:sp>
          <p:nvSpPr>
            <p:cNvPr id="14" name="TextBox 13">
              <a:extLst>
                <a:ext uri="{FF2B5EF4-FFF2-40B4-BE49-F238E27FC236}">
                  <a16:creationId xmlns:a16="http://schemas.microsoft.com/office/drawing/2014/main" id="{71388ED4-11CF-4E16-FF6A-3EAE2029B6FD}"/>
                </a:ext>
              </a:extLst>
            </p:cNvPr>
            <p:cNvSpPr txBox="1"/>
            <p:nvPr/>
          </p:nvSpPr>
          <p:spPr>
            <a:xfrm>
              <a:off x="9596279" y="4718224"/>
              <a:ext cx="1984518" cy="418139"/>
            </a:xfrm>
            <a:prstGeom prst="rect">
              <a:avLst/>
            </a:prstGeom>
            <a:noFill/>
          </p:spPr>
          <p:txBody>
            <a:bodyPr wrap="none" lIns="0" rIns="0" rtlCol="0">
              <a:spAutoFit/>
            </a:bodyPr>
            <a:lstStyle>
              <a:defPPr>
                <a:defRPr lang="en-US"/>
              </a:defPPr>
              <a:lvl1pPr>
                <a:defRPr sz="900" b="1">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Microsoft JhengHei" panose="020B0604030504040204" pitchFamily="34" charset="-120"/>
                  <a:cs typeface="Amazon Ember" panose="020B0603020204020204" pitchFamily="34" charset="0"/>
                </a:rPr>
                <a:t>2025/8/7</a:t>
              </a:r>
              <a:r>
                <a:rPr kumimoji="0" lang="en-US" altLang="zh-TW" sz="1050" b="1" i="0" u="none" strike="noStrike" kern="1200" cap="none" spc="0" normalizeH="0" baseline="0" noProof="0" dirty="0">
                  <a:ln>
                    <a:noFill/>
                  </a:ln>
                  <a:solidFill>
                    <a:srgbClr val="000000"/>
                  </a:solidFill>
                  <a:effectLst/>
                  <a:uLnTx/>
                  <a:uFillTx/>
                  <a:latin typeface="Amazon Ember"/>
                  <a:ea typeface="+mn-ea"/>
                  <a:cs typeface="+mn-cs"/>
                </a:rPr>
                <a:t> </a:t>
              </a:r>
              <a:r>
                <a:rPr kumimoji="0" lang="en-US" altLang="zh-TW" sz="1050" b="1" i="0" u="none" strike="noStrike" kern="1200" cap="none" spc="0" normalizeH="0" baseline="0" noProof="0" dirty="0">
                  <a:ln>
                    <a:noFill/>
                  </a:ln>
                  <a:solidFill>
                    <a:srgbClr val="FF0000"/>
                  </a:solidFill>
                  <a:effectLst/>
                  <a:uLnTx/>
                  <a:uFillTx/>
                  <a:latin typeface="Amazon Ember"/>
                  <a:ea typeface="+mn-ea"/>
                  <a:cs typeface="+mn-cs"/>
                </a:rPr>
                <a:t>~</a:t>
              </a:r>
              <a:r>
                <a:rPr kumimoji="0" lang="zh-TW" altLang="en-US" sz="1050" b="1" i="0" u="none" strike="noStrike" kern="1200" cap="none" spc="0" normalizeH="0" baseline="0" noProof="0" dirty="0">
                  <a:ln>
                    <a:noFill/>
                  </a:ln>
                  <a:solidFill>
                    <a:srgbClr val="FF0000"/>
                  </a:solidFill>
                  <a:effectLst/>
                  <a:uLnTx/>
                  <a:uFillTx/>
                  <a:latin typeface="Amazon Ember"/>
                  <a:ea typeface="+mn-ea"/>
                  <a:cs typeface="+mn-cs"/>
                </a:rPr>
                <a:t> </a:t>
              </a:r>
              <a:r>
                <a:rPr kumimoji="0" lang="en-US" altLang="zh-TW" sz="1050" b="1" i="0" u="none" strike="noStrike" kern="1200" cap="none" spc="0" normalizeH="0" baseline="0" noProof="0" dirty="0">
                  <a:ln>
                    <a:noFill/>
                  </a:ln>
                  <a:solidFill>
                    <a:srgbClr val="FF0000"/>
                  </a:solidFill>
                  <a:effectLst/>
                  <a:uLnTx/>
                  <a:uFillTx/>
                  <a:latin typeface="Amazon Ember"/>
                  <a:ea typeface="+mn-ea"/>
                  <a:cs typeface="+mn-cs"/>
                </a:rPr>
                <a:t>12/31</a:t>
              </a:r>
              <a:r>
                <a:rPr kumimoji="0" lang="zh-TW" altLang="en-US" sz="1050" b="1" i="0" u="none" strike="noStrike" kern="1200" cap="none" spc="0" normalizeH="0" baseline="0" noProof="0" dirty="0">
                  <a:ln>
                    <a:noFill/>
                  </a:ln>
                  <a:solidFill>
                    <a:srgbClr val="FF0000"/>
                  </a:solidFill>
                  <a:effectLst/>
                  <a:uLnTx/>
                  <a:uFillTx/>
                  <a:latin typeface="Amazon Ember"/>
                  <a:ea typeface="+mn-ea"/>
                  <a:cs typeface="+mn-cs"/>
                </a:rPr>
                <a:t> </a:t>
              </a:r>
              <a:r>
                <a:rPr kumimoji="0" lang="zh-TW" altLang="en-US" b="1"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Microsoft JhengHei" panose="020B0604030504040204" pitchFamily="34" charset="-120"/>
                  <a:cs typeface="Amazon Ember" panose="020B0603020204020204" pitchFamily="34" charset="0"/>
                </a:rPr>
                <a:t>或經費用罄截止</a:t>
              </a:r>
            </a:p>
          </p:txBody>
        </p:sp>
        <p:sp>
          <p:nvSpPr>
            <p:cNvPr id="40" name="TextBox 39">
              <a:extLst>
                <a:ext uri="{FF2B5EF4-FFF2-40B4-BE49-F238E27FC236}">
                  <a16:creationId xmlns:a16="http://schemas.microsoft.com/office/drawing/2014/main" id="{95A56935-AE73-3AAC-6994-550208F06DE2}"/>
                </a:ext>
              </a:extLst>
            </p:cNvPr>
            <p:cNvSpPr txBox="1"/>
            <p:nvPr/>
          </p:nvSpPr>
          <p:spPr>
            <a:xfrm>
              <a:off x="2811699" y="4208132"/>
              <a:ext cx="545021" cy="456151"/>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6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資本額 ≤ </a:t>
              </a:r>
              <a:r>
                <a:rPr kumimoji="0" lang="en-US" altLang="zh-TW" sz="6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1</a:t>
              </a:r>
              <a:r>
                <a:rPr kumimoji="0" lang="zh-TW" altLang="en-US" sz="6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億 </a:t>
              </a:r>
              <a:r>
                <a:rPr kumimoji="0" lang="zh-TW" altLang="en-US" sz="60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或</a:t>
              </a:r>
              <a:endParaRPr kumimoji="0" lang="en-US" altLang="zh-TW" sz="60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6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員工數 ≤ </a:t>
              </a:r>
              <a:r>
                <a:rPr kumimoji="0" lang="en-US" altLang="zh-TW" sz="6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200</a:t>
              </a:r>
              <a:r>
                <a:rPr kumimoji="0" lang="zh-TW" altLang="en-US" sz="6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人</a:t>
              </a:r>
              <a:endParaRPr kumimoji="0" lang="en-US" sz="600" b="1" i="0" u="none" strike="noStrike" kern="0" cap="none" spc="0" normalizeH="0" baseline="0" noProof="0" dirty="0" err="1">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p:txBody>
        </p:sp>
        <p:sp>
          <p:nvSpPr>
            <p:cNvPr id="42" name="TextBox 41">
              <a:extLst>
                <a:ext uri="{FF2B5EF4-FFF2-40B4-BE49-F238E27FC236}">
                  <a16:creationId xmlns:a16="http://schemas.microsoft.com/office/drawing/2014/main" id="{0CC5A772-876C-B615-6D24-C55534FEC6F3}"/>
                </a:ext>
              </a:extLst>
            </p:cNvPr>
            <p:cNvSpPr txBox="1"/>
            <p:nvPr/>
          </p:nvSpPr>
          <p:spPr>
            <a:xfrm>
              <a:off x="1830691" y="5082809"/>
              <a:ext cx="538609" cy="418139"/>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中小企業</a:t>
              </a:r>
              <a:endParaRPr kumimoji="0" lang="en-US" sz="1050" b="1" i="0" u="none" strike="noStrike" kern="0" cap="none" spc="0" normalizeH="0" baseline="0" noProof="0" dirty="0" err="1">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p:txBody>
        </p:sp>
        <p:sp>
          <p:nvSpPr>
            <p:cNvPr id="43" name="TextBox 42">
              <a:extLst>
                <a:ext uri="{FF2B5EF4-FFF2-40B4-BE49-F238E27FC236}">
                  <a16:creationId xmlns:a16="http://schemas.microsoft.com/office/drawing/2014/main" id="{4EBC834E-3CA3-3584-F55A-2115752552DC}"/>
                </a:ext>
              </a:extLst>
            </p:cNvPr>
            <p:cNvSpPr txBox="1"/>
            <p:nvPr/>
          </p:nvSpPr>
          <p:spPr>
            <a:xfrm>
              <a:off x="2788702" y="4527231"/>
              <a:ext cx="673261" cy="418139"/>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0" cap="none" spc="0" normalizeH="0" baseline="0" noProof="0" dirty="0">
                  <a:ln>
                    <a:noFill/>
                  </a:ln>
                  <a:solidFill>
                    <a:srgbClr val="FF0000"/>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非</a:t>
              </a:r>
              <a:r>
                <a:rPr kumimoji="0" lang="zh-TW" altLang="en-US" sz="105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中小企業</a:t>
              </a:r>
              <a:endParaRPr kumimoji="0" lang="en-US" sz="1050" b="1" i="0" u="none" strike="noStrike" kern="0" cap="none" spc="0" normalizeH="0" baseline="0" noProof="0" dirty="0" err="1">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p:txBody>
        </p:sp>
        <p:sp>
          <p:nvSpPr>
            <p:cNvPr id="22" name="TextBox 21">
              <a:extLst>
                <a:ext uri="{FF2B5EF4-FFF2-40B4-BE49-F238E27FC236}">
                  <a16:creationId xmlns:a16="http://schemas.microsoft.com/office/drawing/2014/main" id="{1611C3D1-A66D-ECDD-ED23-AB7DCCC06896}"/>
                </a:ext>
              </a:extLst>
            </p:cNvPr>
            <p:cNvSpPr txBox="1"/>
            <p:nvPr/>
          </p:nvSpPr>
          <p:spPr>
            <a:xfrm>
              <a:off x="2676827" y="1743243"/>
              <a:ext cx="931345" cy="684226"/>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3</a:t>
              </a:r>
              <a:r>
                <a:rPr kumimoji="0" lang="zh-TW" altLang="en-US" sz="105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家聯合 </a:t>
              </a:r>
              <a:r>
                <a:rPr kumimoji="0" lang="zh-TW" altLang="en-US" sz="60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或</a:t>
              </a:r>
              <a:r>
                <a:rPr kumimoji="0" lang="zh-TW" altLang="en-US" sz="105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 </a:t>
              </a:r>
              <a:endParaRPr kumimoji="0" lang="en-US" altLang="zh-TW" sz="105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連鎖體系 </a:t>
              </a:r>
              <a:r>
                <a:rPr kumimoji="0" lang="en-US" altLang="zh-TW" sz="60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a:t>
              </a:r>
              <a:r>
                <a:rPr kumimoji="0" lang="zh-TW" altLang="en-US" sz="60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門市</a:t>
              </a:r>
              <a:r>
                <a:rPr kumimoji="0" lang="en-US" altLang="zh-TW" sz="60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10+)</a:t>
              </a:r>
              <a:endParaRPr kumimoji="0" lang="en-US" sz="60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p:txBody>
        </p:sp>
        <p:sp>
          <p:nvSpPr>
            <p:cNvPr id="19" name="Rectangle: Rounded Corners 18">
              <a:hlinkClick r:id="rId11" action="ppaction://hlinksldjump"/>
              <a:extLst>
                <a:ext uri="{FF2B5EF4-FFF2-40B4-BE49-F238E27FC236}">
                  <a16:creationId xmlns:a16="http://schemas.microsoft.com/office/drawing/2014/main" id="{A3EB341C-0669-1416-6ABC-8568D7124736}"/>
                </a:ext>
              </a:extLst>
            </p:cNvPr>
            <p:cNvSpPr/>
            <p:nvPr/>
          </p:nvSpPr>
          <p:spPr>
            <a:xfrm>
              <a:off x="3841611" y="2134851"/>
              <a:ext cx="5559453" cy="370565"/>
            </a:xfrm>
            <a:prstGeom prst="roundRect">
              <a:avLst/>
            </a:prstGeom>
            <a:solidFill>
              <a:schemeClr val="tx1">
                <a:lumMod val="65000"/>
                <a:lumOff val="3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SIIR </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服務業創新研發計畫 </a:t>
              </a: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 </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合作創新 </a:t>
              </a:r>
              <a:r>
                <a:rPr kumimoji="0" lang="zh-TW" altLang="en-US" sz="1000" b="0" i="0" u="none" strike="noStrike" kern="1200" cap="none" spc="0" normalizeH="0" baseline="0" noProof="0" dirty="0">
                  <a:ln>
                    <a:noFill/>
                  </a:ln>
                  <a:solidFill>
                    <a:srgbClr val="FFFFFF"/>
                  </a:solidFill>
                  <a:effectLst/>
                  <a:uLnTx/>
                  <a:uFillTx/>
                  <a:latin typeface="Amazon Ember"/>
                  <a:ea typeface="+mn-ea"/>
                  <a:cs typeface="+mn-cs"/>
                </a:rPr>
                <a:t>最高</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 </a:t>
              </a:r>
              <a:r>
                <a:rPr kumimoji="0" lang="en-US" altLang="zh-TW" sz="1200" b="1" i="0" u="none" strike="noStrike" kern="1200" cap="none" spc="0" normalizeH="0" baseline="0" noProof="0" dirty="0">
                  <a:ln>
                    <a:noFill/>
                  </a:ln>
                  <a:solidFill>
                    <a:srgbClr val="FFFF00"/>
                  </a:solidFill>
                  <a:effectLst/>
                  <a:uLnTx/>
                  <a:uFillTx/>
                  <a:latin typeface="Amazon Ember"/>
                  <a:ea typeface="+mn-ea"/>
                  <a:cs typeface="+mn-cs"/>
                </a:rPr>
                <a:t>800 - 1000</a:t>
              </a:r>
              <a:r>
                <a:rPr kumimoji="0" lang="zh-TW" altLang="en-US" sz="1200" b="1" i="0" u="none" strike="noStrike" kern="1200" cap="none" spc="0" normalizeH="0" baseline="0" noProof="0" dirty="0">
                  <a:ln>
                    <a:noFill/>
                  </a:ln>
                  <a:solidFill>
                    <a:srgbClr val="FFFF00"/>
                  </a:solidFill>
                  <a:effectLst/>
                  <a:uLnTx/>
                  <a:uFillTx/>
                  <a:latin typeface="Amazon Ember"/>
                  <a:ea typeface="+mn-ea"/>
                  <a:cs typeface="+mn-cs"/>
                </a:rPr>
                <a:t> </a:t>
              </a:r>
              <a:r>
                <a:rPr kumimoji="0" lang="zh-TW" altLang="en-US" sz="1000" b="0" i="0" u="none" strike="noStrike" kern="1200" cap="none" spc="0" normalizeH="0" baseline="0" noProof="0" dirty="0">
                  <a:ln>
                    <a:noFill/>
                  </a:ln>
                  <a:solidFill>
                    <a:srgbClr val="FFFFFF"/>
                  </a:solidFill>
                  <a:effectLst/>
                  <a:uLnTx/>
                  <a:uFillTx/>
                  <a:latin typeface="Amazon Ember"/>
                  <a:ea typeface="+mn-ea"/>
                  <a:cs typeface="+mn-cs"/>
                </a:rPr>
                <a:t>萬</a:t>
              </a:r>
              <a:endParaRPr kumimoji="0" lang="en-US" sz="10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20" name="TextBox 19">
              <a:extLst>
                <a:ext uri="{FF2B5EF4-FFF2-40B4-BE49-F238E27FC236}">
                  <a16:creationId xmlns:a16="http://schemas.microsoft.com/office/drawing/2014/main" id="{837FFDA0-9535-0756-6AD4-4978CBC5DE3B}"/>
                </a:ext>
              </a:extLst>
            </p:cNvPr>
            <p:cNvSpPr txBox="1"/>
            <p:nvPr/>
          </p:nvSpPr>
          <p:spPr>
            <a:xfrm>
              <a:off x="9565419" y="2196577"/>
              <a:ext cx="1354538" cy="418139"/>
            </a:xfrm>
            <a:prstGeom prst="rect">
              <a:avLst/>
            </a:prstGeom>
            <a:noFill/>
          </p:spPr>
          <p:txBody>
            <a:bodyPr wrap="none" lIns="0" rIns="0" rtlCol="0">
              <a:spAutoFit/>
            </a:bodyPr>
            <a:lstStyle>
              <a:defPPr>
                <a:defRPr lang="en-US"/>
              </a:defPPr>
              <a:lvl1pPr>
                <a:defRPr sz="900" b="1">
                  <a:solidFill>
                    <a:srgbClr val="FF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1200" cap="none" spc="0" normalizeH="0" baseline="0" noProof="0" dirty="0">
                  <a:ln>
                    <a:noFill/>
                  </a:ln>
                  <a:solidFill>
                    <a:srgbClr val="1D72D4"/>
                  </a:solidFill>
                  <a:effectLst/>
                  <a:uLnTx/>
                  <a:uFillTx/>
                  <a:latin typeface="Amazon Ember"/>
                  <a:ea typeface="+mn-ea"/>
                  <a:cs typeface="+mn-cs"/>
                </a:rPr>
                <a:t>預計 </a:t>
              </a:r>
              <a:r>
                <a:rPr kumimoji="0" lang="en-US" altLang="zh-TW" sz="1050" b="1" i="0" u="none" strike="noStrike" kern="1200" cap="none" spc="0" normalizeH="0" baseline="0" noProof="0" dirty="0">
                  <a:ln>
                    <a:noFill/>
                  </a:ln>
                  <a:solidFill>
                    <a:srgbClr val="1D72D4"/>
                  </a:solidFill>
                  <a:effectLst/>
                  <a:uLnTx/>
                  <a:uFillTx/>
                  <a:latin typeface="Amazon Ember"/>
                  <a:ea typeface="+mn-ea"/>
                  <a:cs typeface="+mn-cs"/>
                </a:rPr>
                <a:t>2025 /</a:t>
              </a:r>
              <a:r>
                <a:rPr kumimoji="0" lang="zh-TW" altLang="en-US" sz="1050" b="1" i="0" u="none" strike="noStrike" kern="1200" cap="none" spc="0" normalizeH="0" baseline="0" noProof="0" dirty="0">
                  <a:ln>
                    <a:noFill/>
                  </a:ln>
                  <a:solidFill>
                    <a:srgbClr val="1D72D4"/>
                  </a:solidFill>
                  <a:effectLst/>
                  <a:uLnTx/>
                  <a:uFillTx/>
                  <a:latin typeface="Amazon Ember"/>
                  <a:ea typeface="+mn-ea"/>
                  <a:cs typeface="+mn-cs"/>
                </a:rPr>
                <a:t> </a:t>
              </a:r>
              <a:r>
                <a:rPr kumimoji="0" lang="en-US" altLang="zh-TW" sz="1050" b="1" i="0" u="none" strike="noStrike" kern="1200" cap="none" spc="0" normalizeH="0" baseline="0" noProof="0" dirty="0">
                  <a:ln>
                    <a:noFill/>
                  </a:ln>
                  <a:solidFill>
                    <a:srgbClr val="1D72D4"/>
                  </a:solidFill>
                  <a:effectLst/>
                  <a:uLnTx/>
                  <a:uFillTx/>
                  <a:latin typeface="Amazon Ember"/>
                  <a:ea typeface="+mn-ea"/>
                  <a:cs typeface="+mn-cs"/>
                </a:rPr>
                <a:t>12</a:t>
              </a:r>
              <a:r>
                <a:rPr kumimoji="0" lang="zh-TW" altLang="en-US" sz="1050" b="1" i="0" u="none" strike="noStrike" kern="1200" cap="none" spc="0" normalizeH="0" baseline="0" noProof="0" dirty="0">
                  <a:ln>
                    <a:noFill/>
                  </a:ln>
                  <a:solidFill>
                    <a:srgbClr val="1D72D4"/>
                  </a:solidFill>
                  <a:effectLst/>
                  <a:uLnTx/>
                  <a:uFillTx/>
                  <a:latin typeface="Amazon Ember"/>
                  <a:ea typeface="+mn-ea"/>
                  <a:cs typeface="+mn-cs"/>
                </a:rPr>
                <a:t> 月公告</a:t>
              </a:r>
              <a:endParaRPr kumimoji="0" lang="en-US" sz="1050" b="1" i="0" u="none" strike="noStrike" kern="1200" cap="none" spc="0" normalizeH="0" baseline="0" noProof="0" dirty="0">
                <a:ln>
                  <a:noFill/>
                </a:ln>
                <a:solidFill>
                  <a:srgbClr val="1D72D4"/>
                </a:solidFill>
                <a:effectLst/>
                <a:uLnTx/>
                <a:uFillTx/>
                <a:latin typeface="Amazon Ember"/>
                <a:ea typeface="+mn-ea"/>
                <a:cs typeface="+mn-cs"/>
              </a:endParaRPr>
            </a:p>
          </p:txBody>
        </p:sp>
        <p:sp>
          <p:nvSpPr>
            <p:cNvPr id="34" name="TextBox 33">
              <a:extLst>
                <a:ext uri="{FF2B5EF4-FFF2-40B4-BE49-F238E27FC236}">
                  <a16:creationId xmlns:a16="http://schemas.microsoft.com/office/drawing/2014/main" id="{AC2C8BE1-ACF4-56A3-7774-0FD7BCB8F820}"/>
                </a:ext>
              </a:extLst>
            </p:cNvPr>
            <p:cNvSpPr txBox="1"/>
            <p:nvPr/>
          </p:nvSpPr>
          <p:spPr>
            <a:xfrm>
              <a:off x="2678822" y="1441832"/>
              <a:ext cx="543418" cy="304101"/>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6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資本額 </a:t>
              </a:r>
              <a:r>
                <a:rPr kumimoji="0" lang="en-US" altLang="zh-TW" sz="6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&gt;</a:t>
              </a:r>
              <a:r>
                <a:rPr kumimoji="0" lang="zh-TW" altLang="en-US" sz="6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 </a:t>
              </a:r>
              <a:r>
                <a:rPr kumimoji="0" lang="en-US" altLang="zh-TW" sz="6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150</a:t>
              </a:r>
              <a:r>
                <a:rPr kumimoji="0" lang="zh-TW" altLang="en-US" sz="6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萬</a:t>
              </a:r>
              <a:endParaRPr kumimoji="0" lang="en-US" sz="600" b="1" i="0" u="none" strike="noStrike" kern="0" cap="none" spc="0" normalizeH="0" baseline="0" noProof="0" dirty="0" err="1">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p:txBody>
        </p:sp>
        <p:sp>
          <p:nvSpPr>
            <p:cNvPr id="81" name="Rectangle: Rounded Corners 80">
              <a:hlinkClick r:id="rId11" action="ppaction://hlinksldjump"/>
              <a:extLst>
                <a:ext uri="{FF2B5EF4-FFF2-40B4-BE49-F238E27FC236}">
                  <a16:creationId xmlns:a16="http://schemas.microsoft.com/office/drawing/2014/main" id="{F325EB75-463F-E04C-AC4E-6D2E5A0EC1FB}"/>
                </a:ext>
              </a:extLst>
            </p:cNvPr>
            <p:cNvSpPr/>
            <p:nvPr/>
          </p:nvSpPr>
          <p:spPr>
            <a:xfrm>
              <a:off x="3448371" y="1528556"/>
              <a:ext cx="5559453" cy="370565"/>
            </a:xfrm>
            <a:prstGeom prst="roundRect">
              <a:avLst/>
            </a:prstGeom>
            <a:solidFill>
              <a:schemeClr val="tx1">
                <a:lumMod val="65000"/>
                <a:lumOff val="3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SIIR </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服務業創新研發計畫</a:t>
              </a: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 - </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個別創新 </a:t>
              </a:r>
              <a:r>
                <a:rPr kumimoji="0" lang="zh-TW" altLang="en-US" sz="1000" b="0" i="0" u="none" strike="noStrike" kern="1200" cap="none" spc="0" normalizeH="0" baseline="0" noProof="0" dirty="0">
                  <a:ln>
                    <a:noFill/>
                  </a:ln>
                  <a:solidFill>
                    <a:srgbClr val="FFFFFF"/>
                  </a:solidFill>
                  <a:effectLst/>
                  <a:uLnTx/>
                  <a:uFillTx/>
                  <a:latin typeface="Amazon Ember"/>
                  <a:ea typeface="+mn-ea"/>
                  <a:cs typeface="+mn-cs"/>
                </a:rPr>
                <a:t>最高</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 </a:t>
              </a:r>
              <a:r>
                <a:rPr kumimoji="0" lang="en-US" altLang="zh-TW" sz="1200" b="1" i="0" u="none" strike="noStrike" kern="1200" cap="none" spc="0" normalizeH="0" baseline="0" noProof="0" dirty="0">
                  <a:ln>
                    <a:noFill/>
                  </a:ln>
                  <a:solidFill>
                    <a:srgbClr val="FFFF00"/>
                  </a:solidFill>
                  <a:effectLst/>
                  <a:uLnTx/>
                  <a:uFillTx/>
                  <a:latin typeface="Amazon Ember"/>
                  <a:ea typeface="+mn-ea"/>
                  <a:cs typeface="+mn-cs"/>
                </a:rPr>
                <a:t>150 - 500</a:t>
              </a:r>
              <a:r>
                <a:rPr kumimoji="0" lang="zh-TW" altLang="en-US" sz="1200" b="1" i="0" u="none" strike="noStrike" kern="1200" cap="none" spc="0" normalizeH="0" baseline="0" noProof="0" dirty="0">
                  <a:ln>
                    <a:noFill/>
                  </a:ln>
                  <a:solidFill>
                    <a:srgbClr val="FFFF00"/>
                  </a:solidFill>
                  <a:effectLst/>
                  <a:uLnTx/>
                  <a:uFillTx/>
                  <a:latin typeface="Amazon Ember"/>
                  <a:ea typeface="+mn-ea"/>
                  <a:cs typeface="+mn-cs"/>
                </a:rPr>
                <a:t> </a:t>
              </a:r>
              <a:r>
                <a:rPr kumimoji="0" lang="zh-TW" altLang="en-US" sz="1000" b="0" i="0" u="none" strike="noStrike" kern="1200" cap="none" spc="0" normalizeH="0" baseline="0" noProof="0" dirty="0">
                  <a:ln>
                    <a:noFill/>
                  </a:ln>
                  <a:solidFill>
                    <a:srgbClr val="FFFFFF"/>
                  </a:solidFill>
                  <a:effectLst/>
                  <a:uLnTx/>
                  <a:uFillTx/>
                  <a:latin typeface="Amazon Ember"/>
                  <a:ea typeface="+mn-ea"/>
                  <a:cs typeface="+mn-cs"/>
                </a:rPr>
                <a:t>萬</a:t>
              </a:r>
              <a:endParaRPr kumimoji="0" lang="en-US" sz="10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44" name="Rectangle: Rounded Corners 43">
              <a:hlinkClick r:id="rId12" action="ppaction://hlinksldjump"/>
              <a:extLst>
                <a:ext uri="{FF2B5EF4-FFF2-40B4-BE49-F238E27FC236}">
                  <a16:creationId xmlns:a16="http://schemas.microsoft.com/office/drawing/2014/main" id="{49C6A1F2-811C-4D80-DE43-2BA9FDC821B9}"/>
                </a:ext>
              </a:extLst>
            </p:cNvPr>
            <p:cNvSpPr/>
            <p:nvPr/>
          </p:nvSpPr>
          <p:spPr>
            <a:xfrm>
              <a:off x="3828041" y="2689394"/>
              <a:ext cx="4846320" cy="370565"/>
            </a:xfrm>
            <a:prstGeom prst="roundRect">
              <a:avLst/>
            </a:prstGeom>
            <a:solidFill>
              <a:schemeClr val="tx1">
                <a:lumMod val="65000"/>
                <a:lumOff val="3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大南方</a:t>
              </a: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 智慧雨林產業創生補助計畫 </a:t>
              </a:r>
              <a:r>
                <a:rPr kumimoji="0" lang="zh-TW" altLang="en-US" sz="1000" b="0" i="0" u="none" strike="noStrike" kern="1200" cap="none" spc="0" normalizeH="0" baseline="0" noProof="0" dirty="0">
                  <a:ln>
                    <a:noFill/>
                  </a:ln>
                  <a:solidFill>
                    <a:srgbClr val="FFFFFF"/>
                  </a:solidFill>
                  <a:effectLst/>
                  <a:uLnTx/>
                  <a:uFillTx/>
                  <a:latin typeface="Amazon Ember"/>
                  <a:ea typeface="+mn-ea"/>
                  <a:cs typeface="+mn-cs"/>
                </a:rPr>
                <a:t>最高</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 </a:t>
              </a:r>
              <a:r>
                <a:rPr kumimoji="0" lang="en-US" altLang="zh-TW" sz="1200" b="1" i="0" u="none" strike="noStrike" kern="1200" cap="none" spc="0" normalizeH="0" baseline="0" noProof="0" dirty="0">
                  <a:ln>
                    <a:noFill/>
                  </a:ln>
                  <a:solidFill>
                    <a:srgbClr val="FFFF00"/>
                  </a:solidFill>
                  <a:effectLst/>
                  <a:uLnTx/>
                  <a:uFillTx/>
                  <a:latin typeface="Amazon Ember"/>
                  <a:ea typeface="+mn-ea"/>
                  <a:cs typeface="+mn-cs"/>
                </a:rPr>
                <a:t>500</a:t>
              </a:r>
              <a:r>
                <a:rPr kumimoji="0" lang="zh-TW" altLang="en-US" sz="1200" b="1" i="0" u="none" strike="noStrike" kern="1200" cap="none" spc="0" normalizeH="0" baseline="0" noProof="0" dirty="0">
                  <a:ln>
                    <a:noFill/>
                  </a:ln>
                  <a:solidFill>
                    <a:srgbClr val="FFFF00"/>
                  </a:solidFill>
                  <a:effectLst/>
                  <a:uLnTx/>
                  <a:uFillTx/>
                  <a:latin typeface="Amazon Ember"/>
                  <a:ea typeface="+mn-ea"/>
                  <a:cs typeface="+mn-cs"/>
                </a:rPr>
                <a:t> </a:t>
              </a:r>
              <a:r>
                <a:rPr kumimoji="0" lang="zh-TW" altLang="en-US" sz="1000" b="0" i="0" u="none" strike="noStrike" kern="1200" cap="none" spc="0" normalizeH="0" baseline="0" noProof="0" dirty="0">
                  <a:ln>
                    <a:noFill/>
                  </a:ln>
                  <a:solidFill>
                    <a:srgbClr val="FFFFFF"/>
                  </a:solidFill>
                  <a:effectLst/>
                  <a:uLnTx/>
                  <a:uFillTx/>
                  <a:latin typeface="Amazon Ember"/>
                  <a:ea typeface="+mn-ea"/>
                  <a:cs typeface="+mn-cs"/>
                </a:rPr>
                <a:t>萬</a:t>
              </a:r>
              <a:endParaRPr kumimoji="0" lang="en-US" sz="10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45" name="TextBox 44">
              <a:extLst>
                <a:ext uri="{FF2B5EF4-FFF2-40B4-BE49-F238E27FC236}">
                  <a16:creationId xmlns:a16="http://schemas.microsoft.com/office/drawing/2014/main" id="{84308BD2-5F2E-4917-869E-F3006787E9DD}"/>
                </a:ext>
              </a:extLst>
            </p:cNvPr>
            <p:cNvSpPr txBox="1"/>
            <p:nvPr/>
          </p:nvSpPr>
          <p:spPr>
            <a:xfrm>
              <a:off x="8867385" y="2756721"/>
              <a:ext cx="2625719" cy="418139"/>
            </a:xfrm>
            <a:prstGeom prst="rect">
              <a:avLst/>
            </a:prstGeom>
            <a:noFill/>
          </p:spPr>
          <p:txBody>
            <a:bodyPr wrap="none" lIns="0" r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rgbClr val="1D72D4"/>
                  </a:solidFill>
                  <a:effectLst/>
                  <a:uLnTx/>
                  <a:uFillTx/>
                  <a:latin typeface="Amazon Embe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1200" cap="none" spc="0" normalizeH="0" baseline="0" noProof="0" dirty="0">
                  <a:ln>
                    <a:noFill/>
                  </a:ln>
                  <a:solidFill>
                    <a:srgbClr val="1D72D4"/>
                  </a:solidFill>
                  <a:effectLst/>
                  <a:uLnTx/>
                  <a:uFillTx/>
                  <a:latin typeface="Amazon Ember"/>
                  <a:ea typeface="+mn-ea"/>
                  <a:cs typeface="+mn-cs"/>
                </a:rPr>
                <a:t>預計 </a:t>
              </a:r>
              <a:r>
                <a:rPr kumimoji="0" lang="en-US" altLang="zh-TW" sz="1050" b="1" i="0" u="none" strike="noStrike" kern="1200" cap="none" spc="0" normalizeH="0" baseline="0" noProof="0" dirty="0">
                  <a:ln>
                    <a:noFill/>
                  </a:ln>
                  <a:solidFill>
                    <a:srgbClr val="1D72D4"/>
                  </a:solidFill>
                  <a:effectLst/>
                  <a:uLnTx/>
                  <a:uFillTx/>
                  <a:latin typeface="Amazon Ember"/>
                  <a:ea typeface="+mn-ea"/>
                  <a:cs typeface="+mn-cs"/>
                </a:rPr>
                <a:t>2026</a:t>
              </a:r>
              <a:r>
                <a:rPr kumimoji="0" lang="zh-TW" altLang="en-US" sz="1050" b="1" i="0" u="none" strike="noStrike" kern="1200" cap="none" spc="0" normalizeH="0" baseline="0" noProof="0" dirty="0">
                  <a:ln>
                    <a:noFill/>
                  </a:ln>
                  <a:solidFill>
                    <a:srgbClr val="1D72D4"/>
                  </a:solidFill>
                  <a:effectLst/>
                  <a:uLnTx/>
                  <a:uFillTx/>
                  <a:latin typeface="Amazon Ember"/>
                  <a:ea typeface="+mn-ea"/>
                  <a:cs typeface="+mn-cs"/>
                </a:rPr>
                <a:t> </a:t>
              </a:r>
              <a:r>
                <a:rPr kumimoji="0" lang="en-US" altLang="zh-TW" sz="1050" b="1" i="0" u="none" strike="noStrike" kern="1200" cap="none" spc="0" normalizeH="0" baseline="0" noProof="0" dirty="0">
                  <a:ln>
                    <a:noFill/>
                  </a:ln>
                  <a:solidFill>
                    <a:srgbClr val="1D72D4"/>
                  </a:solidFill>
                  <a:effectLst/>
                  <a:uLnTx/>
                  <a:uFillTx/>
                  <a:latin typeface="Amazon Ember"/>
                  <a:ea typeface="+mn-ea"/>
                  <a:cs typeface="+mn-cs"/>
                </a:rPr>
                <a:t>Q1</a:t>
              </a:r>
              <a:r>
                <a:rPr kumimoji="0" lang="zh-TW" altLang="en-US" sz="1050" b="1" i="0" u="none" strike="noStrike" kern="1200" cap="none" spc="0" normalizeH="0" baseline="0" noProof="0" dirty="0">
                  <a:ln>
                    <a:noFill/>
                  </a:ln>
                  <a:solidFill>
                    <a:srgbClr val="1D72D4"/>
                  </a:solidFill>
                  <a:effectLst/>
                  <a:uLnTx/>
                  <a:uFillTx/>
                  <a:latin typeface="Amazon Ember"/>
                  <a:ea typeface="+mn-ea"/>
                  <a:cs typeface="+mn-cs"/>
                </a:rPr>
                <a:t> 公告，主題：零售業、服務業</a:t>
              </a:r>
            </a:p>
          </p:txBody>
        </p:sp>
        <p:sp>
          <p:nvSpPr>
            <p:cNvPr id="50" name="TextBox 49">
              <a:extLst>
                <a:ext uri="{FF2B5EF4-FFF2-40B4-BE49-F238E27FC236}">
                  <a16:creationId xmlns:a16="http://schemas.microsoft.com/office/drawing/2014/main" id="{8D41B46B-BD58-6FCB-131A-E8CADC1BC294}"/>
                </a:ext>
              </a:extLst>
            </p:cNvPr>
            <p:cNvSpPr txBox="1"/>
            <p:nvPr/>
          </p:nvSpPr>
          <p:spPr>
            <a:xfrm>
              <a:off x="2589568" y="2545715"/>
              <a:ext cx="1252043" cy="717592"/>
            </a:xfrm>
            <a:prstGeom prst="rect">
              <a:avLst/>
            </a:prstGeom>
            <a:noFill/>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zh-TW" altLang="en-US" sz="105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嘉義、臺南、</a:t>
              </a:r>
              <a:endParaRPr kumimoji="0" lang="en-US" altLang="zh-TW" sz="105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zh-TW" altLang="en-US" sz="105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高雄、屏東</a:t>
              </a:r>
              <a:r>
                <a:rPr kumimoji="0" lang="zh-TW" altLang="en-US" sz="60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之場域</a:t>
              </a:r>
              <a:endParaRPr kumimoji="0" lang="en-US" sz="60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p:txBody>
        </p:sp>
        <p:sp>
          <p:nvSpPr>
            <p:cNvPr id="51" name="TextBox 50">
              <a:extLst>
                <a:ext uri="{FF2B5EF4-FFF2-40B4-BE49-F238E27FC236}">
                  <a16:creationId xmlns:a16="http://schemas.microsoft.com/office/drawing/2014/main" id="{70BBB14E-09C1-0C89-2A42-9B900CDFD94B}"/>
                </a:ext>
              </a:extLst>
            </p:cNvPr>
            <p:cNvSpPr txBox="1"/>
            <p:nvPr/>
          </p:nvSpPr>
          <p:spPr>
            <a:xfrm>
              <a:off x="2697675" y="3172674"/>
              <a:ext cx="565861" cy="586767"/>
            </a:xfrm>
            <a:prstGeom prst="rect">
              <a:avLst/>
            </a:prstGeom>
            <a:noFill/>
          </p:spPr>
          <p:txBody>
            <a:bodyPr wrap="non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zh-TW" altLang="en-US" sz="8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導入 </a:t>
              </a:r>
              <a:r>
                <a:rPr kumimoji="0" lang="en-US" altLang="zh-TW" sz="8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2 </a:t>
              </a:r>
              <a:r>
                <a:rPr kumimoji="0" lang="zh-TW" altLang="en-US" sz="8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項 </a:t>
              </a:r>
              <a:endParaRPr kumimoji="0" lang="en-US" altLang="zh-TW" sz="8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zh-TW" sz="800" b="1" i="0" u="none" strike="noStrike" kern="0" cap="none" spc="0" normalizeH="0" baseline="0" noProof="0" dirty="0">
                  <a:ln>
                    <a:noFill/>
                  </a:ln>
                  <a:solidFill>
                    <a:srgbClr val="FF0000"/>
                  </a:solidFill>
                  <a:effectLst/>
                  <a:uLnTx/>
                  <a:uFillTx/>
                  <a:latin typeface="Amazon Ember"/>
                  <a:ea typeface="Microsoft JhengHei UI" panose="020B0604030504040204" pitchFamily="34" charset="-120"/>
                  <a:cs typeface="Amazon Ember" panose="020B0603020204020204" pitchFamily="34" charset="0"/>
                </a:rPr>
                <a:t>AI</a:t>
              </a:r>
              <a:r>
                <a:rPr kumimoji="0" lang="zh-TW" altLang="en-US" sz="800" b="1" i="0" u="none" strike="noStrike" kern="0" cap="none" spc="0" normalizeH="0" baseline="0" noProof="0" dirty="0">
                  <a:ln>
                    <a:noFill/>
                  </a:ln>
                  <a:solidFill>
                    <a:srgbClr val="FF0000"/>
                  </a:solidFill>
                  <a:effectLst/>
                  <a:uLnTx/>
                  <a:uFillTx/>
                  <a:latin typeface="Amazon Ember"/>
                  <a:ea typeface="Microsoft JhengHei UI" panose="020B0604030504040204" pitchFamily="34" charset="-120"/>
                  <a:cs typeface="Amazon Ember" panose="020B0603020204020204" pitchFamily="34" charset="0"/>
                </a:rPr>
                <a:t>  </a:t>
              </a:r>
              <a:r>
                <a:rPr kumimoji="0" lang="zh-TW" altLang="en-US" sz="800" b="1" i="0" u="none" strike="noStrike" kern="0" cap="none" spc="0" normalizeH="0" baseline="0" noProof="0" dirty="0">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解決方案</a:t>
              </a:r>
              <a:endParaRPr kumimoji="0" lang="en-US" sz="800" b="1" i="0" u="none" strike="noStrike" kern="0" cap="none" spc="0" normalizeH="0" baseline="0" noProof="0" dirty="0" err="1">
                <a:ln>
                  <a:noFill/>
                </a:ln>
                <a:solidFill>
                  <a:srgbClr val="6D4D93"/>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p:txBody>
        </p:sp>
        <p:sp>
          <p:nvSpPr>
            <p:cNvPr id="5" name="TextBox 4">
              <a:extLst>
                <a:ext uri="{FF2B5EF4-FFF2-40B4-BE49-F238E27FC236}">
                  <a16:creationId xmlns:a16="http://schemas.microsoft.com/office/drawing/2014/main" id="{FF36A70D-2751-4E5F-1D91-85D6371ED814}"/>
                </a:ext>
              </a:extLst>
            </p:cNvPr>
            <p:cNvSpPr txBox="1"/>
            <p:nvPr/>
          </p:nvSpPr>
          <p:spPr>
            <a:xfrm>
              <a:off x="8070603" y="5240305"/>
              <a:ext cx="1275990" cy="418139"/>
            </a:xfrm>
            <a:prstGeom prst="rect">
              <a:avLst/>
            </a:prstGeom>
            <a:noFill/>
          </p:spPr>
          <p:txBody>
            <a:bodyPr wrap="none" lIns="0" r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rgbClr val="1D72D4"/>
                  </a:solidFill>
                  <a:effectLst/>
                  <a:uLnTx/>
                  <a:uFillTx/>
                  <a:latin typeface="Amazon Embe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1200" cap="none" spc="0" normalizeH="0" baseline="0" noProof="0" dirty="0">
                  <a:ln>
                    <a:noFill/>
                  </a:ln>
                  <a:solidFill>
                    <a:srgbClr val="1D72D4"/>
                  </a:solidFill>
                  <a:effectLst/>
                  <a:uLnTx/>
                  <a:uFillTx/>
                  <a:latin typeface="Amazon Ember"/>
                  <a:ea typeface="+mn-ea"/>
                  <a:cs typeface="+mn-cs"/>
                </a:rPr>
                <a:t>預計 </a:t>
              </a:r>
              <a:r>
                <a:rPr kumimoji="0" lang="en-US" altLang="zh-TW" sz="1050" b="1" i="0" u="none" strike="noStrike" kern="1200" cap="none" spc="0" normalizeH="0" baseline="0" noProof="0" dirty="0">
                  <a:ln>
                    <a:noFill/>
                  </a:ln>
                  <a:solidFill>
                    <a:srgbClr val="1D72D4"/>
                  </a:solidFill>
                  <a:effectLst/>
                  <a:uLnTx/>
                  <a:uFillTx/>
                  <a:latin typeface="Amazon Ember"/>
                  <a:ea typeface="+mn-ea"/>
                  <a:cs typeface="+mn-cs"/>
                </a:rPr>
                <a:t>2026</a:t>
              </a:r>
              <a:r>
                <a:rPr kumimoji="0" lang="zh-TW" altLang="en-US" sz="1050" b="1" i="0" u="none" strike="noStrike" kern="1200" cap="none" spc="0" normalizeH="0" baseline="0" noProof="0" dirty="0">
                  <a:ln>
                    <a:noFill/>
                  </a:ln>
                  <a:solidFill>
                    <a:srgbClr val="1D72D4"/>
                  </a:solidFill>
                  <a:effectLst/>
                  <a:uLnTx/>
                  <a:uFillTx/>
                  <a:latin typeface="Amazon Ember"/>
                  <a:ea typeface="+mn-ea"/>
                  <a:cs typeface="+mn-cs"/>
                </a:rPr>
                <a:t> </a:t>
              </a:r>
              <a:r>
                <a:rPr kumimoji="0" lang="en-US" altLang="zh-TW" sz="1050" b="1" i="0" u="none" strike="noStrike" kern="1200" cap="none" spc="0" normalizeH="0" baseline="0" noProof="0" dirty="0">
                  <a:ln>
                    <a:noFill/>
                  </a:ln>
                  <a:solidFill>
                    <a:srgbClr val="1D72D4"/>
                  </a:solidFill>
                  <a:effectLst/>
                  <a:uLnTx/>
                  <a:uFillTx/>
                  <a:latin typeface="Amazon Ember"/>
                  <a:ea typeface="+mn-ea"/>
                  <a:cs typeface="+mn-cs"/>
                </a:rPr>
                <a:t>/ 3 </a:t>
              </a:r>
              <a:r>
                <a:rPr kumimoji="0" lang="zh-TW" altLang="en-US" sz="1050" b="1" i="0" u="none" strike="noStrike" kern="1200" cap="none" spc="0" normalizeH="0" baseline="0" noProof="0" dirty="0">
                  <a:ln>
                    <a:noFill/>
                  </a:ln>
                  <a:solidFill>
                    <a:srgbClr val="1D72D4"/>
                  </a:solidFill>
                  <a:effectLst/>
                  <a:uLnTx/>
                  <a:uFillTx/>
                  <a:latin typeface="Amazon Ember"/>
                  <a:ea typeface="+mn-ea"/>
                  <a:cs typeface="+mn-cs"/>
                </a:rPr>
                <a:t>月公告</a:t>
              </a:r>
            </a:p>
          </p:txBody>
        </p:sp>
        <p:sp>
          <p:nvSpPr>
            <p:cNvPr id="17" name="TextBox 16">
              <a:extLst>
                <a:ext uri="{FF2B5EF4-FFF2-40B4-BE49-F238E27FC236}">
                  <a16:creationId xmlns:a16="http://schemas.microsoft.com/office/drawing/2014/main" id="{9A0244EE-F3B4-7258-7D71-030FEF057B88}"/>
                </a:ext>
              </a:extLst>
            </p:cNvPr>
            <p:cNvSpPr txBox="1"/>
            <p:nvPr/>
          </p:nvSpPr>
          <p:spPr>
            <a:xfrm>
              <a:off x="9193124" y="1581389"/>
              <a:ext cx="1354538" cy="418139"/>
            </a:xfrm>
            <a:prstGeom prst="rect">
              <a:avLst/>
            </a:prstGeom>
            <a:noFill/>
          </p:spPr>
          <p:txBody>
            <a:bodyPr wrap="none" lIns="0" rIns="0" rtlCol="0">
              <a:spAutoFit/>
            </a:bodyPr>
            <a:lstStyle>
              <a:defPPr>
                <a:defRPr lang="en-US"/>
              </a:defPPr>
              <a:lvl1pPr>
                <a:defRPr sz="900" b="1">
                  <a:solidFill>
                    <a:srgbClr val="FF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1200" cap="none" spc="0" normalizeH="0" baseline="0" noProof="0" dirty="0">
                  <a:ln>
                    <a:noFill/>
                  </a:ln>
                  <a:solidFill>
                    <a:srgbClr val="1D72D4"/>
                  </a:solidFill>
                  <a:effectLst/>
                  <a:uLnTx/>
                  <a:uFillTx/>
                  <a:latin typeface="Amazon Ember"/>
                  <a:ea typeface="+mn-ea"/>
                  <a:cs typeface="+mn-cs"/>
                </a:rPr>
                <a:t>預計 </a:t>
              </a:r>
              <a:r>
                <a:rPr kumimoji="0" lang="en-US" altLang="zh-TW" sz="1050" b="1" i="0" u="none" strike="noStrike" kern="1200" cap="none" spc="0" normalizeH="0" baseline="0" noProof="0" dirty="0">
                  <a:ln>
                    <a:noFill/>
                  </a:ln>
                  <a:solidFill>
                    <a:srgbClr val="1D72D4"/>
                  </a:solidFill>
                  <a:effectLst/>
                  <a:uLnTx/>
                  <a:uFillTx/>
                  <a:latin typeface="Amazon Ember"/>
                  <a:ea typeface="+mn-ea"/>
                  <a:cs typeface="+mn-cs"/>
                </a:rPr>
                <a:t>2025 /</a:t>
              </a:r>
              <a:r>
                <a:rPr kumimoji="0" lang="zh-TW" altLang="en-US" sz="1050" b="1" i="0" u="none" strike="noStrike" kern="1200" cap="none" spc="0" normalizeH="0" baseline="0" noProof="0" dirty="0">
                  <a:ln>
                    <a:noFill/>
                  </a:ln>
                  <a:solidFill>
                    <a:srgbClr val="1D72D4"/>
                  </a:solidFill>
                  <a:effectLst/>
                  <a:uLnTx/>
                  <a:uFillTx/>
                  <a:latin typeface="Amazon Ember"/>
                  <a:ea typeface="+mn-ea"/>
                  <a:cs typeface="+mn-cs"/>
                </a:rPr>
                <a:t> </a:t>
              </a:r>
              <a:r>
                <a:rPr kumimoji="0" lang="en-US" altLang="zh-TW" sz="1050" b="1" i="0" u="none" strike="noStrike" kern="1200" cap="none" spc="0" normalizeH="0" baseline="0" noProof="0" dirty="0">
                  <a:ln>
                    <a:noFill/>
                  </a:ln>
                  <a:solidFill>
                    <a:srgbClr val="1D72D4"/>
                  </a:solidFill>
                  <a:effectLst/>
                  <a:uLnTx/>
                  <a:uFillTx/>
                  <a:latin typeface="Amazon Ember"/>
                  <a:ea typeface="+mn-ea"/>
                  <a:cs typeface="+mn-cs"/>
                </a:rPr>
                <a:t>12</a:t>
              </a:r>
              <a:r>
                <a:rPr kumimoji="0" lang="zh-TW" altLang="en-US" sz="1050" b="1" i="0" u="none" strike="noStrike" kern="1200" cap="none" spc="0" normalizeH="0" baseline="0" noProof="0" dirty="0">
                  <a:ln>
                    <a:noFill/>
                  </a:ln>
                  <a:solidFill>
                    <a:srgbClr val="1D72D4"/>
                  </a:solidFill>
                  <a:effectLst/>
                  <a:uLnTx/>
                  <a:uFillTx/>
                  <a:latin typeface="Amazon Ember"/>
                  <a:ea typeface="+mn-ea"/>
                  <a:cs typeface="+mn-cs"/>
                </a:rPr>
                <a:t> 月公告</a:t>
              </a:r>
              <a:endParaRPr kumimoji="0" lang="en-US" sz="1050" b="1" i="0" u="none" strike="noStrike" kern="1200" cap="none" spc="0" normalizeH="0" baseline="0" noProof="0" dirty="0">
                <a:ln>
                  <a:noFill/>
                </a:ln>
                <a:solidFill>
                  <a:srgbClr val="1D72D4"/>
                </a:solidFill>
                <a:effectLst/>
                <a:uLnTx/>
                <a:uFillTx/>
                <a:latin typeface="Amazon Ember"/>
                <a:ea typeface="+mn-ea"/>
                <a:cs typeface="+mn-cs"/>
              </a:endParaRPr>
            </a:p>
          </p:txBody>
        </p:sp>
      </p:grpSp>
    </p:spTree>
    <p:custDataLst>
      <p:tags r:id="rId1"/>
    </p:custDataLst>
    <p:extLst>
      <p:ext uri="{BB962C8B-B14F-4D97-AF65-F5344CB8AC3E}">
        <p14:creationId xmlns:p14="http://schemas.microsoft.com/office/powerpoint/2010/main" val="75341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DDCDEEA-E76E-381D-E6A6-287B75FDB324}"/>
            </a:ext>
          </a:extLst>
        </p:cNvPr>
        <p:cNvGrpSpPr/>
        <p:nvPr/>
      </p:nvGrpSpPr>
      <p:grpSpPr>
        <a:xfrm>
          <a:off x="0" y="0"/>
          <a:ext cx="0" cy="0"/>
          <a:chOff x="0" y="0"/>
          <a:chExt cx="0" cy="0"/>
        </a:xfrm>
      </p:grpSpPr>
      <p:sp>
        <p:nvSpPr>
          <p:cNvPr id="71" name="TextBox 70">
            <a:hlinkClick r:id="rId4" action="ppaction://hlinksldjump"/>
            <a:extLst>
              <a:ext uri="{FF2B5EF4-FFF2-40B4-BE49-F238E27FC236}">
                <a16:creationId xmlns:a16="http://schemas.microsoft.com/office/drawing/2014/main" id="{202B3CDA-CB6E-9E43-0DFA-B4818E7C6A80}"/>
              </a:ext>
            </a:extLst>
          </p:cNvPr>
          <p:cNvSpPr txBox="1"/>
          <p:nvPr/>
        </p:nvSpPr>
        <p:spPr>
          <a:xfrm>
            <a:off x="10929079" y="963095"/>
            <a:ext cx="1188720" cy="230832"/>
          </a:xfrm>
          <a:prstGeom prst="rect">
            <a:avLst/>
          </a:prstGeom>
          <a:solidFill>
            <a:srgbClr val="1D72D4"/>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人才培訓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4044A1AD-0399-64AD-E1C9-FCE4F900E331}"/>
              </a:ext>
            </a:extLst>
          </p:cNvPr>
          <p:cNvSpPr/>
          <p:nvPr/>
        </p:nvSpPr>
        <p:spPr>
          <a:xfrm>
            <a:off x="0" y="298387"/>
            <a:ext cx="2723949" cy="719999"/>
          </a:xfrm>
          <a:prstGeom prst="rect">
            <a:avLst/>
          </a:prstGeom>
          <a:solidFill>
            <a:srgbClr val="C65A98"/>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 name="Title 1">
            <a:extLst>
              <a:ext uri="{FF2B5EF4-FFF2-40B4-BE49-F238E27FC236}">
                <a16:creationId xmlns:a16="http://schemas.microsoft.com/office/drawing/2014/main" id="{15CA2B3B-53CF-170B-35BD-20D2E994F0BA}"/>
              </a:ext>
            </a:extLst>
          </p:cNvPr>
          <p:cNvSpPr>
            <a:spLocks noGrp="1"/>
          </p:cNvSpPr>
          <p:nvPr>
            <p:ph type="title"/>
          </p:nvPr>
        </p:nvSpPr>
        <p:spPr/>
        <p:txBody>
          <a:bodyPr/>
          <a:lstStyle/>
          <a:p>
            <a:r>
              <a:rPr lang="en-US" altLang="zh-TW" dirty="0">
                <a:solidFill>
                  <a:schemeClr val="bg1"/>
                </a:solidFill>
              </a:rPr>
              <a:t>#</a:t>
            </a:r>
            <a:r>
              <a:rPr lang="zh-TW" altLang="en-US" dirty="0">
                <a:solidFill>
                  <a:schemeClr val="bg1"/>
                </a:solidFill>
              </a:rPr>
              <a:t>創新研發</a:t>
            </a:r>
            <a:r>
              <a:rPr lang="en-US" altLang="zh-TW" dirty="0">
                <a:solidFill>
                  <a:schemeClr val="bg1"/>
                </a:solidFill>
              </a:rPr>
              <a:t>   </a:t>
            </a:r>
            <a:r>
              <a:rPr lang="zh-TW" altLang="en-US" sz="2000" dirty="0"/>
              <a:t>相關政府補助</a:t>
            </a:r>
            <a:endParaRPr lang="en-US" sz="2000" dirty="0"/>
          </a:p>
        </p:txBody>
      </p:sp>
      <p:sp>
        <p:nvSpPr>
          <p:cNvPr id="3" name="Slide Number Placeholder 2">
            <a:extLst>
              <a:ext uri="{FF2B5EF4-FFF2-40B4-BE49-F238E27FC236}">
                <a16:creationId xmlns:a16="http://schemas.microsoft.com/office/drawing/2014/main" id="{988D8C78-349D-6159-16BF-8C96998218C1}"/>
              </a:ext>
            </a:extLst>
          </p:cNvPr>
          <p:cNvSpPr>
            <a:spLocks noGrp="1"/>
          </p:cNvSpPr>
          <p:nvPr>
            <p:ph type="sldNum" sz="quarter" idx="12"/>
          </p:nvPr>
        </p:nvSpPr>
        <p:spPr>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900" b="0" i="0" u="none" strike="noStrike" kern="1200" cap="none" spc="0" normalizeH="0" baseline="0" noProof="0">
              <a:ln>
                <a:noFill/>
              </a:ln>
              <a:solidFill>
                <a:srgbClr val="232F3E"/>
              </a:solidFill>
              <a:effectLst/>
              <a:uLnTx/>
              <a:uFillTx/>
              <a:latin typeface="Amazon Ember"/>
              <a:ea typeface="+mn-ea"/>
              <a:cs typeface="+mn-cs"/>
            </a:endParaRPr>
          </a:p>
        </p:txBody>
      </p:sp>
      <p:sp>
        <p:nvSpPr>
          <p:cNvPr id="107" name="TextBox 106">
            <a:extLst>
              <a:ext uri="{FF2B5EF4-FFF2-40B4-BE49-F238E27FC236}">
                <a16:creationId xmlns:a16="http://schemas.microsoft.com/office/drawing/2014/main" id="{3124BBF9-9094-B5F3-A2A0-73355E4A31BA}"/>
              </a:ext>
            </a:extLst>
          </p:cNvPr>
          <p:cNvSpPr txBox="1"/>
          <p:nvPr/>
        </p:nvSpPr>
        <p:spPr>
          <a:xfrm>
            <a:off x="10430937" y="78386"/>
            <a:ext cx="1676741" cy="230832"/>
          </a:xfrm>
          <a:prstGeom prst="rect">
            <a:avLst/>
          </a:prstGeom>
          <a:noFill/>
          <a:ln>
            <a:solidFill>
              <a:schemeClr val="bg1">
                <a:lumMod val="75000"/>
              </a:schemeClr>
            </a:solidFill>
          </a:ln>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點擊計畫名稱可跳轉至簡介頁面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125" name="TextBox 124">
            <a:extLst>
              <a:ext uri="{FF2B5EF4-FFF2-40B4-BE49-F238E27FC236}">
                <a16:creationId xmlns:a16="http://schemas.microsoft.com/office/drawing/2014/main" id="{CC268AFB-7001-093E-C2DC-BFD328656901}"/>
              </a:ext>
            </a:extLst>
          </p:cNvPr>
          <p:cNvSpPr txBox="1"/>
          <p:nvPr/>
        </p:nvSpPr>
        <p:spPr>
          <a:xfrm>
            <a:off x="4348189" y="503653"/>
            <a:ext cx="519056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1" u="none" strike="noStrike" kern="1200" cap="none" spc="0" normalizeH="0" baseline="0" noProof="0" dirty="0">
                <a:ln>
                  <a:noFill/>
                </a:ln>
                <a:solidFill>
                  <a:srgbClr val="FFFFFF">
                    <a:lumMod val="65000"/>
                  </a:srgbClr>
                </a:solidFill>
                <a:effectLst/>
                <a:uLnTx/>
                <a:uFillTx/>
                <a:latin typeface="Amazon Ember"/>
                <a:ea typeface="+mn-ea"/>
                <a:cs typeface="+mn-cs"/>
              </a:rPr>
              <a:t>*</a:t>
            </a:r>
            <a:r>
              <a:rPr kumimoji="0" lang="en-US" altLang="zh-TW" sz="900" b="0" i="1" u="none" strike="noStrike" kern="1200" cap="none" spc="0" normalizeH="0" baseline="0" noProof="0" dirty="0">
                <a:ln>
                  <a:noFill/>
                </a:ln>
                <a:solidFill>
                  <a:srgbClr val="FFFFFF">
                    <a:lumMod val="65000"/>
                  </a:srgbClr>
                </a:solidFill>
                <a:effectLst/>
                <a:uLnTx/>
                <a:uFillTx/>
                <a:latin typeface="Amazon Ember"/>
                <a:ea typeface="+mn-ea"/>
                <a:cs typeface="+mn-cs"/>
              </a:rPr>
              <a:t>2025.10.20 </a:t>
            </a:r>
            <a:r>
              <a:rPr kumimoji="0" lang="zh-TW" altLang="en-US" sz="900" b="0" i="1" u="none" strike="noStrike" kern="1200" cap="none" spc="0" normalizeH="0" baseline="0" noProof="0" dirty="0">
                <a:ln>
                  <a:noFill/>
                </a:ln>
                <a:solidFill>
                  <a:srgbClr val="FFFFFF">
                    <a:lumMod val="65000"/>
                  </a:srgbClr>
                </a:solidFill>
                <a:effectLst/>
                <a:uLnTx/>
                <a:uFillTx/>
                <a:latin typeface="Amazon Ember"/>
                <a:ea typeface="+mn-ea"/>
                <a:cs typeface="+mn-cs"/>
              </a:rPr>
              <a:t>版本，持續更新中，不代表全部政府計畫，僅列出目前已公告且適合 </a:t>
            </a:r>
            <a:r>
              <a:rPr kumimoji="0" lang="en-US" altLang="zh-TW" sz="900" b="0" i="1" u="none" strike="noStrike" kern="1200" cap="none" spc="0" normalizeH="0" baseline="0" noProof="0" dirty="0">
                <a:ln>
                  <a:noFill/>
                </a:ln>
                <a:solidFill>
                  <a:srgbClr val="FFFFFF">
                    <a:lumMod val="65000"/>
                  </a:srgbClr>
                </a:solidFill>
                <a:effectLst/>
                <a:uLnTx/>
                <a:uFillTx/>
                <a:latin typeface="Amazon Ember"/>
                <a:ea typeface="+mn-ea"/>
                <a:cs typeface="+mn-cs"/>
              </a:rPr>
              <a:t>AWS</a:t>
            </a:r>
            <a:r>
              <a:rPr kumimoji="0" lang="zh-TW" altLang="en-US" sz="900" b="0" i="1" u="none" strike="noStrike" kern="1200" cap="none" spc="0" normalizeH="0" baseline="0" noProof="0" dirty="0">
                <a:ln>
                  <a:noFill/>
                </a:ln>
                <a:solidFill>
                  <a:srgbClr val="FFFFFF">
                    <a:lumMod val="65000"/>
                  </a:srgbClr>
                </a:solidFill>
                <a:effectLst/>
                <a:uLnTx/>
                <a:uFillTx/>
                <a:latin typeface="Amazon Ember"/>
                <a:ea typeface="+mn-ea"/>
                <a:cs typeface="+mn-cs"/>
              </a:rPr>
              <a:t>客戶之補助，申請相關規定及是否執行計畫，請以政府公告為準。</a:t>
            </a:r>
            <a:endParaRPr kumimoji="0" lang="en-US" altLang="zh-TW" sz="1000" b="0" i="1" u="none" strike="noStrike" kern="1200" cap="none" spc="0" normalizeH="0" baseline="0" noProof="0" dirty="0">
              <a:ln>
                <a:noFill/>
              </a:ln>
              <a:solidFill>
                <a:srgbClr val="FFFFFF">
                  <a:lumMod val="65000"/>
                </a:srgbClr>
              </a:solidFill>
              <a:effectLst/>
              <a:uLnTx/>
              <a:uFillTx/>
              <a:latin typeface="Amazon Ember"/>
              <a:ea typeface="+mn-ea"/>
              <a:cs typeface="+mn-cs"/>
            </a:endParaRPr>
          </a:p>
        </p:txBody>
      </p:sp>
      <p:sp>
        <p:nvSpPr>
          <p:cNvPr id="66" name="TextBox 65">
            <a:hlinkClick r:id="rId5" action="ppaction://hlinksldjump"/>
            <a:extLst>
              <a:ext uri="{FF2B5EF4-FFF2-40B4-BE49-F238E27FC236}">
                <a16:creationId xmlns:a16="http://schemas.microsoft.com/office/drawing/2014/main" id="{E8ECC000-980D-28AA-196C-FC9FF618C24F}"/>
              </a:ext>
            </a:extLst>
          </p:cNvPr>
          <p:cNvSpPr txBox="1"/>
          <p:nvPr/>
        </p:nvSpPr>
        <p:spPr>
          <a:xfrm>
            <a:off x="10929079" y="371752"/>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7" name="TextBox 66">
            <a:hlinkClick r:id="rId6" action="ppaction://hlinksldjump"/>
            <a:extLst>
              <a:ext uri="{FF2B5EF4-FFF2-40B4-BE49-F238E27FC236}">
                <a16:creationId xmlns:a16="http://schemas.microsoft.com/office/drawing/2014/main" id="{2CE973C2-98C8-2D30-7DB5-B15170881E2B}"/>
              </a:ext>
            </a:extLst>
          </p:cNvPr>
          <p:cNvSpPr txBox="1"/>
          <p:nvPr/>
        </p:nvSpPr>
        <p:spPr>
          <a:xfrm>
            <a:off x="10929079" y="665118"/>
            <a:ext cx="1188720" cy="230832"/>
          </a:xfrm>
          <a:prstGeom prst="rect">
            <a:avLst/>
          </a:prstGeom>
          <a:solidFill>
            <a:srgbClr val="6D4D93"/>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數位轉型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6" name="TextBox 75">
            <a:extLst>
              <a:ext uri="{FF2B5EF4-FFF2-40B4-BE49-F238E27FC236}">
                <a16:creationId xmlns:a16="http://schemas.microsoft.com/office/drawing/2014/main" id="{41CB240F-9B06-9501-40ED-E09223B9DB7E}"/>
              </a:ext>
            </a:extLst>
          </p:cNvPr>
          <p:cNvSpPr txBox="1"/>
          <p:nvPr/>
        </p:nvSpPr>
        <p:spPr>
          <a:xfrm>
            <a:off x="2956397" y="3571910"/>
            <a:ext cx="835165" cy="229564"/>
          </a:xfrm>
          <a:prstGeom prst="rect">
            <a:avLst/>
          </a:prstGeom>
          <a:noFill/>
        </p:spPr>
        <p:txBody>
          <a:bodyPr wrap="none" lIns="0" r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rgbClr val="FFFFFF">
                    <a:lumMod val="50000"/>
                  </a:srgbClr>
                </a:solidFill>
                <a:effectLst/>
                <a:uLnTx/>
                <a:uFillTx/>
                <a:latin typeface="Amazon Embe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srgbClr val="FF0000"/>
                </a:solidFill>
                <a:effectLst/>
                <a:uLnTx/>
                <a:uFillTx/>
                <a:latin typeface="Amazon Ember"/>
                <a:ea typeface="+mn-ea"/>
                <a:cs typeface="+mn-cs"/>
              </a:rPr>
              <a:t>AI</a:t>
            </a:r>
            <a:r>
              <a:rPr kumimoji="0" lang="zh-TW" altLang="en-US" sz="1050" b="1" i="0" u="none" strike="noStrike" kern="1200" cap="none" spc="0" normalizeH="0" baseline="0" noProof="0" dirty="0">
                <a:ln>
                  <a:noFill/>
                </a:ln>
                <a:solidFill>
                  <a:srgbClr val="FF0000"/>
                </a:solidFill>
                <a:effectLst/>
                <a:uLnTx/>
                <a:uFillTx/>
                <a:latin typeface="Amazon Ember"/>
                <a:ea typeface="+mn-ea"/>
                <a:cs typeface="+mn-cs"/>
              </a:rPr>
              <a:t> </a:t>
            </a:r>
            <a:r>
              <a:rPr kumimoji="0" lang="en-US" altLang="zh-TW" sz="1050" b="1" i="0" u="none" strike="noStrike" kern="1200" cap="none" spc="0" normalizeH="0" baseline="0" noProof="0" dirty="0">
                <a:ln>
                  <a:noFill/>
                </a:ln>
                <a:solidFill>
                  <a:srgbClr val="FF0000"/>
                </a:solidFill>
                <a:effectLst/>
                <a:uLnTx/>
                <a:uFillTx/>
                <a:latin typeface="Amazon Ember"/>
                <a:ea typeface="+mn-ea"/>
                <a:cs typeface="+mn-cs"/>
              </a:rPr>
              <a:t>SaaS</a:t>
            </a:r>
            <a:r>
              <a:rPr kumimoji="0" lang="zh-TW" altLang="en-US" sz="1050" b="1" i="0" u="none" strike="noStrike" kern="1200" cap="none" spc="0" normalizeH="0" baseline="0" noProof="0" dirty="0">
                <a:ln>
                  <a:noFill/>
                </a:ln>
                <a:solidFill>
                  <a:srgbClr val="FF0000"/>
                </a:solidFill>
                <a:effectLst/>
                <a:uLnTx/>
                <a:uFillTx/>
                <a:latin typeface="Amazon Ember"/>
                <a:ea typeface="+mn-ea"/>
                <a:cs typeface="+mn-cs"/>
              </a:rPr>
              <a:t> </a:t>
            </a:r>
            <a:r>
              <a:rPr kumimoji="0" lang="zh-TW" altLang="en-US" sz="1050" b="1" i="0" u="none" strike="noStrike" kern="1200" cap="none" spc="0" normalizeH="0" baseline="0" noProof="0" dirty="0">
                <a:ln>
                  <a:noFill/>
                </a:ln>
                <a:solidFill>
                  <a:srgbClr val="FFFFFF">
                    <a:lumMod val="50000"/>
                  </a:srgbClr>
                </a:solidFill>
                <a:effectLst/>
                <a:uLnTx/>
                <a:uFillTx/>
                <a:latin typeface="Amazon Ember"/>
                <a:ea typeface="+mn-ea"/>
                <a:cs typeface="+mn-cs"/>
              </a:rPr>
              <a:t>研發</a:t>
            </a:r>
            <a:endParaRPr kumimoji="0" lang="en-US" altLang="zh-TW" sz="1050" b="1" i="0" u="none" strike="noStrike" kern="1200" cap="none" spc="0" normalizeH="0" baseline="0" noProof="0" dirty="0">
              <a:ln>
                <a:noFill/>
              </a:ln>
              <a:solidFill>
                <a:srgbClr val="FFFFFF">
                  <a:lumMod val="50000"/>
                </a:srgbClr>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lumMod val="50000"/>
                  </a:srgbClr>
                </a:solidFill>
                <a:effectLst/>
                <a:uLnTx/>
                <a:uFillTx/>
                <a:latin typeface="Amazon Ember"/>
                <a:ea typeface="+mn-ea"/>
                <a:cs typeface="+mn-cs"/>
              </a:rPr>
              <a:t>出海</a:t>
            </a:r>
            <a:r>
              <a:rPr kumimoji="0" lang="en-US" altLang="zh-TW" sz="1000" b="1"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1000" b="1" i="0" u="none" strike="noStrike" kern="1200" cap="none" spc="0" normalizeH="0" baseline="0" noProof="0" dirty="0">
                <a:ln>
                  <a:noFill/>
                </a:ln>
                <a:solidFill>
                  <a:srgbClr val="FFFFFF">
                    <a:lumMod val="50000"/>
                  </a:srgbClr>
                </a:solidFill>
                <a:effectLst/>
                <a:uLnTx/>
                <a:uFillTx/>
                <a:latin typeface="Amazon Ember"/>
                <a:ea typeface="+mn-ea"/>
                <a:cs typeface="+mn-cs"/>
              </a:rPr>
              <a:t>海外訂單</a:t>
            </a:r>
            <a:endParaRPr kumimoji="0" lang="en-US" sz="1000" b="1" i="0" u="none" strike="noStrike" kern="1200" cap="none" spc="0" normalizeH="0" baseline="0" noProof="0" dirty="0" err="1">
              <a:ln>
                <a:noFill/>
              </a:ln>
              <a:solidFill>
                <a:srgbClr val="FFFFFF">
                  <a:lumMod val="50000"/>
                </a:srgbClr>
              </a:solidFill>
              <a:effectLst/>
              <a:uLnTx/>
              <a:uFillTx/>
              <a:latin typeface="Amazon Ember"/>
              <a:ea typeface="+mn-ea"/>
              <a:cs typeface="+mn-cs"/>
            </a:endParaRPr>
          </a:p>
        </p:txBody>
      </p:sp>
      <p:cxnSp>
        <p:nvCxnSpPr>
          <p:cNvPr id="100" name="Straight Connector 99">
            <a:extLst>
              <a:ext uri="{FF2B5EF4-FFF2-40B4-BE49-F238E27FC236}">
                <a16:creationId xmlns:a16="http://schemas.microsoft.com/office/drawing/2014/main" id="{6569616B-D7C8-158D-C68B-34040884D392}"/>
              </a:ext>
            </a:extLst>
          </p:cNvPr>
          <p:cNvCxnSpPr>
            <a:cxnSpLocks/>
          </p:cNvCxnSpPr>
          <p:nvPr/>
        </p:nvCxnSpPr>
        <p:spPr>
          <a:xfrm flipV="1">
            <a:off x="2004115" y="3949506"/>
            <a:ext cx="0" cy="915548"/>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0A1AFAD-9BD2-3CF7-9073-F4EA9611C1D9}"/>
              </a:ext>
            </a:extLst>
          </p:cNvPr>
          <p:cNvSpPr txBox="1"/>
          <p:nvPr/>
        </p:nvSpPr>
        <p:spPr>
          <a:xfrm>
            <a:off x="2041538" y="3581161"/>
            <a:ext cx="1005347" cy="324855"/>
          </a:xfrm>
          <a:prstGeom prst="rect">
            <a:avLst/>
          </a:prstGeom>
          <a:noFill/>
        </p:spPr>
        <p:txBody>
          <a:bodyPr wrap="square" lIns="0" rIns="0"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rgbClr val="C65A98"/>
                </a:solidFill>
                <a:effectLst/>
                <a:uLnTx/>
                <a:uFillTx/>
                <a:latin typeface="Amazon Embe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1200" cap="none" spc="0" normalizeH="0" baseline="0" noProof="0" dirty="0">
                <a:ln>
                  <a:noFill/>
                </a:ln>
                <a:solidFill>
                  <a:srgbClr val="FF0000"/>
                </a:solidFill>
                <a:effectLst/>
                <a:uLnTx/>
                <a:uFillTx/>
                <a:latin typeface="Amazon Ember"/>
                <a:ea typeface="+mn-ea"/>
                <a:cs typeface="+mn-cs"/>
              </a:rPr>
              <a:t>限 </a:t>
            </a:r>
            <a:r>
              <a:rPr kumimoji="0" lang="zh-TW" altLang="en-US" sz="1050" b="1" i="0" u="none" strike="noStrike" kern="1200" cap="none" spc="0" normalizeH="0" baseline="0" noProof="0" dirty="0">
                <a:ln>
                  <a:noFill/>
                </a:ln>
                <a:solidFill>
                  <a:srgbClr val="C65A98"/>
                </a:solidFill>
                <a:effectLst/>
                <a:uLnTx/>
                <a:uFillTx/>
                <a:latin typeface="Amazon Ember"/>
                <a:ea typeface="+mn-ea"/>
                <a:cs typeface="+mn-cs"/>
              </a:rPr>
              <a:t>軟體出版業</a:t>
            </a:r>
            <a:endParaRPr kumimoji="0" lang="en-US" altLang="zh-TW" sz="1050" b="1" i="0" u="none" strike="noStrike" kern="1200" cap="none" spc="0" normalizeH="0" baseline="0" noProof="0" dirty="0">
              <a:ln>
                <a:noFill/>
              </a:ln>
              <a:solidFill>
                <a:srgbClr val="C65A98"/>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1200" cap="none" spc="0" normalizeH="0" baseline="0" noProof="0" dirty="0">
                <a:ln>
                  <a:noFill/>
                </a:ln>
                <a:solidFill>
                  <a:srgbClr val="C65A98"/>
                </a:solidFill>
                <a:effectLst/>
                <a:uLnTx/>
                <a:uFillTx/>
                <a:latin typeface="Amazon Ember"/>
                <a:ea typeface="+mn-ea"/>
                <a:cs typeface="+mn-cs"/>
              </a:rPr>
              <a:t>電腦程式設計 </a:t>
            </a:r>
            <a:endParaRPr kumimoji="0" lang="en-US" altLang="zh-TW" sz="1050" b="1" i="0" u="none" strike="noStrike" kern="1200" cap="none" spc="0" normalizeH="0" baseline="0" noProof="0" dirty="0">
              <a:ln>
                <a:noFill/>
              </a:ln>
              <a:solidFill>
                <a:srgbClr val="C65A98"/>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1200" cap="none" spc="0" normalizeH="0" baseline="0" noProof="0" dirty="0">
                <a:ln>
                  <a:noFill/>
                </a:ln>
                <a:solidFill>
                  <a:srgbClr val="C65A98"/>
                </a:solidFill>
                <a:effectLst/>
                <a:uLnTx/>
                <a:uFillTx/>
                <a:latin typeface="Amazon Ember"/>
                <a:ea typeface="+mn-ea"/>
                <a:cs typeface="+mn-cs"/>
              </a:rPr>
              <a:t>資訊服務業</a:t>
            </a:r>
            <a:endParaRPr kumimoji="0" lang="en-US" sz="1050" b="1" i="0" u="none" strike="noStrike" kern="1200" cap="none" spc="0" normalizeH="0" baseline="0" noProof="0" dirty="0" err="1">
              <a:ln>
                <a:noFill/>
              </a:ln>
              <a:solidFill>
                <a:srgbClr val="C65A98"/>
              </a:solidFill>
              <a:effectLst/>
              <a:uLnTx/>
              <a:uFillTx/>
              <a:latin typeface="Amazon Ember"/>
              <a:ea typeface="+mn-ea"/>
              <a:cs typeface="+mn-cs"/>
            </a:endParaRPr>
          </a:p>
        </p:txBody>
      </p:sp>
      <p:sp>
        <p:nvSpPr>
          <p:cNvPr id="30" name="TextBox 29">
            <a:extLst>
              <a:ext uri="{FF2B5EF4-FFF2-40B4-BE49-F238E27FC236}">
                <a16:creationId xmlns:a16="http://schemas.microsoft.com/office/drawing/2014/main" id="{CFABDAC6-47D0-DE01-A4E5-94516BAAA408}"/>
              </a:ext>
            </a:extLst>
          </p:cNvPr>
          <p:cNvSpPr txBox="1"/>
          <p:nvPr/>
        </p:nvSpPr>
        <p:spPr>
          <a:xfrm>
            <a:off x="747787" y="2512891"/>
            <a:ext cx="718145" cy="173256"/>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0000"/>
                </a:solidFill>
                <a:effectLst/>
                <a:uLnTx/>
                <a:uFillTx/>
                <a:latin typeface="Amazon Ember"/>
                <a:ea typeface="+mn-ea"/>
                <a:cs typeface="+mn-cs"/>
              </a:rPr>
              <a:t>限</a:t>
            </a:r>
            <a:r>
              <a:rPr kumimoji="0" lang="zh-TW" altLang="en-US" sz="1400" b="1" i="0" u="none" strike="noStrike" kern="1200" cap="none" spc="0" normalizeH="0" baseline="0" noProof="0" dirty="0">
                <a:ln>
                  <a:noFill/>
                </a:ln>
                <a:solidFill>
                  <a:srgbClr val="000000"/>
                </a:solidFill>
                <a:effectLst/>
                <a:uLnTx/>
                <a:uFillTx/>
                <a:latin typeface="Amazon Ember"/>
                <a:ea typeface="+mn-ea"/>
                <a:cs typeface="+mn-cs"/>
              </a:rPr>
              <a:t>台北市</a:t>
            </a:r>
            <a:endParaRPr kumimoji="0" lang="en-US" sz="1400" b="1" i="0" u="none" strike="noStrike" kern="1200" cap="none" spc="0" normalizeH="0" baseline="0" noProof="0" dirty="0" err="1">
              <a:ln>
                <a:noFill/>
              </a:ln>
              <a:solidFill>
                <a:srgbClr val="000000"/>
              </a:solidFill>
              <a:effectLst/>
              <a:uLnTx/>
              <a:uFillTx/>
              <a:latin typeface="Amazon Ember"/>
              <a:ea typeface="+mn-ea"/>
              <a:cs typeface="+mn-cs"/>
            </a:endParaRPr>
          </a:p>
        </p:txBody>
      </p:sp>
      <p:grpSp>
        <p:nvGrpSpPr>
          <p:cNvPr id="8" name="Group 7">
            <a:extLst>
              <a:ext uri="{FF2B5EF4-FFF2-40B4-BE49-F238E27FC236}">
                <a16:creationId xmlns:a16="http://schemas.microsoft.com/office/drawing/2014/main" id="{902A4103-DE99-D1E7-5981-7C2395F1E403}"/>
              </a:ext>
            </a:extLst>
          </p:cNvPr>
          <p:cNvGrpSpPr/>
          <p:nvPr/>
        </p:nvGrpSpPr>
        <p:grpSpPr>
          <a:xfrm>
            <a:off x="354786" y="2603966"/>
            <a:ext cx="286737" cy="1552927"/>
            <a:chOff x="664891" y="2285023"/>
            <a:chExt cx="252004" cy="1467035"/>
          </a:xfrm>
        </p:grpSpPr>
        <p:cxnSp>
          <p:nvCxnSpPr>
            <p:cNvPr id="31" name="Straight Connector 30">
              <a:extLst>
                <a:ext uri="{FF2B5EF4-FFF2-40B4-BE49-F238E27FC236}">
                  <a16:creationId xmlns:a16="http://schemas.microsoft.com/office/drawing/2014/main" id="{5BE9B2C2-3A16-51D9-FDE1-1869D05D297C}"/>
                </a:ext>
              </a:extLst>
            </p:cNvPr>
            <p:cNvCxnSpPr>
              <a:cxnSpLocks/>
            </p:cNvCxnSpPr>
            <p:nvPr/>
          </p:nvCxnSpPr>
          <p:spPr>
            <a:xfrm>
              <a:off x="664891" y="2285023"/>
              <a:ext cx="3" cy="1467035"/>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7FE876-39F8-21BD-605C-2B9C40D939CF}"/>
                </a:ext>
              </a:extLst>
            </p:cNvPr>
            <p:cNvCxnSpPr>
              <a:cxnSpLocks/>
            </p:cNvCxnSpPr>
            <p:nvPr/>
          </p:nvCxnSpPr>
          <p:spPr>
            <a:xfrm>
              <a:off x="664895" y="2285023"/>
              <a:ext cx="252000"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A57D8BF-6847-B535-22DE-31319252CF5D}"/>
                </a:ext>
              </a:extLst>
            </p:cNvPr>
            <p:cNvCxnSpPr>
              <a:cxnSpLocks/>
            </p:cNvCxnSpPr>
            <p:nvPr/>
          </p:nvCxnSpPr>
          <p:spPr>
            <a:xfrm>
              <a:off x="664894" y="3752058"/>
              <a:ext cx="252000"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74" name="TextBox 73">
            <a:extLst>
              <a:ext uri="{FF2B5EF4-FFF2-40B4-BE49-F238E27FC236}">
                <a16:creationId xmlns:a16="http://schemas.microsoft.com/office/drawing/2014/main" id="{461EA3A7-1FBE-4FCC-1B07-1F052176F74F}"/>
              </a:ext>
            </a:extLst>
          </p:cNvPr>
          <p:cNvSpPr txBox="1"/>
          <p:nvPr/>
        </p:nvSpPr>
        <p:spPr>
          <a:xfrm>
            <a:off x="701177" y="4049859"/>
            <a:ext cx="718145" cy="173256"/>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000000"/>
                </a:solidFill>
                <a:effectLst/>
                <a:uLnTx/>
                <a:uFillTx/>
                <a:latin typeface="Amazon Ember"/>
                <a:ea typeface="+mn-ea"/>
                <a:cs typeface="+mn-cs"/>
              </a:rPr>
              <a:t>不限台北</a:t>
            </a:r>
            <a:endParaRPr kumimoji="0" lang="en-US" sz="1400" b="1" i="0" u="none" strike="noStrike" kern="1200" cap="none" spc="0" normalizeH="0" baseline="0" noProof="0" dirty="0" err="1">
              <a:ln>
                <a:noFill/>
              </a:ln>
              <a:solidFill>
                <a:srgbClr val="000000"/>
              </a:solidFill>
              <a:effectLst/>
              <a:uLnTx/>
              <a:uFillTx/>
              <a:latin typeface="Amazon Ember"/>
              <a:ea typeface="+mn-ea"/>
              <a:cs typeface="+mn-cs"/>
            </a:endParaRPr>
          </a:p>
        </p:txBody>
      </p:sp>
      <p:grpSp>
        <p:nvGrpSpPr>
          <p:cNvPr id="58" name="Group 57">
            <a:extLst>
              <a:ext uri="{FF2B5EF4-FFF2-40B4-BE49-F238E27FC236}">
                <a16:creationId xmlns:a16="http://schemas.microsoft.com/office/drawing/2014/main" id="{FC7A2753-3682-F224-C76F-07E8ABEC3FCE}"/>
              </a:ext>
            </a:extLst>
          </p:cNvPr>
          <p:cNvGrpSpPr/>
          <p:nvPr/>
        </p:nvGrpSpPr>
        <p:grpSpPr>
          <a:xfrm>
            <a:off x="1751216" y="3223742"/>
            <a:ext cx="1018113" cy="1077779"/>
            <a:chOff x="2483288" y="5340109"/>
            <a:chExt cx="461031" cy="611500"/>
          </a:xfrm>
        </p:grpSpPr>
        <p:cxnSp>
          <p:nvCxnSpPr>
            <p:cNvPr id="53" name="Straight Connector 52">
              <a:extLst>
                <a:ext uri="{FF2B5EF4-FFF2-40B4-BE49-F238E27FC236}">
                  <a16:creationId xmlns:a16="http://schemas.microsoft.com/office/drawing/2014/main" id="{D4BAE729-988E-A532-5857-D13557D99575}"/>
                </a:ext>
              </a:extLst>
            </p:cNvPr>
            <p:cNvCxnSpPr>
              <a:cxnSpLocks/>
            </p:cNvCxnSpPr>
            <p:nvPr/>
          </p:nvCxnSpPr>
          <p:spPr>
            <a:xfrm>
              <a:off x="2488846" y="5340109"/>
              <a:ext cx="455473"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6E75351-469F-455B-5F0E-CB5F5079C037}"/>
                </a:ext>
              </a:extLst>
            </p:cNvPr>
            <p:cNvCxnSpPr>
              <a:cxnSpLocks/>
            </p:cNvCxnSpPr>
            <p:nvPr/>
          </p:nvCxnSpPr>
          <p:spPr>
            <a:xfrm>
              <a:off x="2483288" y="5342840"/>
              <a:ext cx="223" cy="608769"/>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9286B92-7846-4413-6C82-0E0EA205ABD1}"/>
                </a:ext>
              </a:extLst>
            </p:cNvPr>
            <p:cNvCxnSpPr>
              <a:cxnSpLocks/>
            </p:cNvCxnSpPr>
            <p:nvPr/>
          </p:nvCxnSpPr>
          <p:spPr>
            <a:xfrm>
              <a:off x="2483288" y="5951609"/>
              <a:ext cx="116889"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ED6E00D7-3AA5-CA60-FB62-8E996A0E0B86}"/>
              </a:ext>
            </a:extLst>
          </p:cNvPr>
          <p:cNvSpPr txBox="1"/>
          <p:nvPr/>
        </p:nvSpPr>
        <p:spPr>
          <a:xfrm>
            <a:off x="1851848" y="2375915"/>
            <a:ext cx="538609" cy="262736"/>
          </a:xfrm>
          <a:prstGeom prst="rect">
            <a:avLst/>
          </a:prstGeom>
          <a:noFill/>
        </p:spPr>
        <p:txBody>
          <a:bodyPr wrap="none" lIns="0" rIns="0"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TW" altLang="en-US" sz="1050" b="1" i="0" u="none" strike="noStrike" kern="1200" cap="none" spc="0" normalizeH="0" baseline="0" noProof="0" dirty="0">
                <a:ln>
                  <a:noFill/>
                </a:ln>
                <a:solidFill>
                  <a:srgbClr val="FFFFFF">
                    <a:lumMod val="50000"/>
                  </a:srgbClr>
                </a:solidFill>
                <a:effectLst/>
                <a:uLnTx/>
                <a:uFillTx/>
                <a:latin typeface="Amazon Ember"/>
                <a:ea typeface="+mn-ea"/>
                <a:cs typeface="+mn-cs"/>
              </a:rPr>
              <a:t>公司登記</a:t>
            </a:r>
            <a:endParaRPr kumimoji="0" lang="en-US" altLang="zh-TW" sz="1050" b="1" i="0" u="none" strike="noStrike" kern="1200" cap="none" spc="0" normalizeH="0" baseline="0" noProof="0" dirty="0">
              <a:ln>
                <a:noFill/>
              </a:ln>
              <a:solidFill>
                <a:srgbClr val="FFFFFF">
                  <a:lumMod val="50000"/>
                </a:srgbClr>
              </a:solidFill>
              <a:effectLst/>
              <a:uLnTx/>
              <a:uFillTx/>
              <a:latin typeface="Amazon Ember"/>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TW" altLang="en-US" sz="1050" b="1" i="0" u="none" strike="noStrike" kern="1200" cap="none" spc="0" normalizeH="0" baseline="0" noProof="0" dirty="0">
                <a:ln>
                  <a:noFill/>
                </a:ln>
                <a:solidFill>
                  <a:srgbClr val="FFFFFF">
                    <a:lumMod val="50000"/>
                  </a:srgbClr>
                </a:solidFill>
                <a:effectLst/>
                <a:uLnTx/>
                <a:uFillTx/>
                <a:latin typeface="Amazon Ember"/>
                <a:ea typeface="+mn-ea"/>
                <a:cs typeface="+mn-cs"/>
              </a:rPr>
              <a:t>於</a:t>
            </a:r>
            <a:r>
              <a:rPr kumimoji="0" lang="zh-TW" altLang="en-US" sz="1050" b="1" i="0" u="none" strike="noStrike" kern="1200" cap="none" spc="0" normalizeH="0" baseline="0" noProof="0" dirty="0">
                <a:ln>
                  <a:noFill/>
                </a:ln>
                <a:solidFill>
                  <a:srgbClr val="C65A98"/>
                </a:solidFill>
                <a:effectLst/>
                <a:uLnTx/>
                <a:uFillTx/>
                <a:latin typeface="Amazon Ember"/>
                <a:ea typeface="+mn-ea"/>
                <a:cs typeface="+mn-cs"/>
              </a:rPr>
              <a:t>台北市</a:t>
            </a:r>
            <a:endParaRPr kumimoji="0" lang="en-US" sz="1050" b="1" i="0" u="none" strike="noStrike" kern="1200" cap="none" spc="0" normalizeH="0" baseline="0" noProof="0" dirty="0" err="1">
              <a:ln>
                <a:noFill/>
              </a:ln>
              <a:solidFill>
                <a:srgbClr val="C65A98"/>
              </a:solidFill>
              <a:effectLst/>
              <a:uLnTx/>
              <a:uFillTx/>
              <a:latin typeface="Amazon Ember"/>
              <a:ea typeface="+mn-ea"/>
              <a:cs typeface="+mn-cs"/>
            </a:endParaRPr>
          </a:p>
        </p:txBody>
      </p:sp>
      <p:cxnSp>
        <p:nvCxnSpPr>
          <p:cNvPr id="11" name="Straight Connector 10">
            <a:extLst>
              <a:ext uri="{FF2B5EF4-FFF2-40B4-BE49-F238E27FC236}">
                <a16:creationId xmlns:a16="http://schemas.microsoft.com/office/drawing/2014/main" id="{312B0B91-F185-48D5-11AC-252680BEBC46}"/>
              </a:ext>
            </a:extLst>
          </p:cNvPr>
          <p:cNvCxnSpPr>
            <a:cxnSpLocks/>
          </p:cNvCxnSpPr>
          <p:nvPr/>
        </p:nvCxnSpPr>
        <p:spPr>
          <a:xfrm flipV="1">
            <a:off x="1758742" y="2611772"/>
            <a:ext cx="1188720" cy="486"/>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3C3ED151-CE69-41C6-84C7-EA305EF181B3}"/>
              </a:ext>
            </a:extLst>
          </p:cNvPr>
          <p:cNvGrpSpPr/>
          <p:nvPr/>
        </p:nvGrpSpPr>
        <p:grpSpPr>
          <a:xfrm>
            <a:off x="2952713" y="2498322"/>
            <a:ext cx="761534" cy="301479"/>
            <a:chOff x="2975375" y="1400962"/>
            <a:chExt cx="761534" cy="535556"/>
          </a:xfrm>
        </p:grpSpPr>
        <p:cxnSp>
          <p:nvCxnSpPr>
            <p:cNvPr id="13" name="Straight Connector 12">
              <a:extLst>
                <a:ext uri="{FF2B5EF4-FFF2-40B4-BE49-F238E27FC236}">
                  <a16:creationId xmlns:a16="http://schemas.microsoft.com/office/drawing/2014/main" id="{559CDFD1-380B-79B8-78C9-E6DC536E06D9}"/>
                </a:ext>
              </a:extLst>
            </p:cNvPr>
            <p:cNvCxnSpPr>
              <a:cxnSpLocks/>
            </p:cNvCxnSpPr>
            <p:nvPr/>
          </p:nvCxnSpPr>
          <p:spPr>
            <a:xfrm>
              <a:off x="2975375" y="1400962"/>
              <a:ext cx="565306"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1909FC2-9123-2A88-31A2-2C938ADBA3AE}"/>
                </a:ext>
              </a:extLst>
            </p:cNvPr>
            <p:cNvCxnSpPr>
              <a:cxnSpLocks/>
            </p:cNvCxnSpPr>
            <p:nvPr/>
          </p:nvCxnSpPr>
          <p:spPr>
            <a:xfrm>
              <a:off x="2975375" y="1400962"/>
              <a:ext cx="0" cy="523203"/>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5ADCF2-99AA-AC18-721B-BE7B878BA327}"/>
                </a:ext>
              </a:extLst>
            </p:cNvPr>
            <p:cNvCxnSpPr>
              <a:cxnSpLocks/>
            </p:cNvCxnSpPr>
            <p:nvPr/>
          </p:nvCxnSpPr>
          <p:spPr>
            <a:xfrm>
              <a:off x="2982930" y="1936518"/>
              <a:ext cx="753979"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864E3CC4-F935-1CDD-83DD-B1A0A248B16A}"/>
              </a:ext>
            </a:extLst>
          </p:cNvPr>
          <p:cNvSpPr txBox="1"/>
          <p:nvPr/>
        </p:nvSpPr>
        <p:spPr>
          <a:xfrm>
            <a:off x="1827276" y="2993660"/>
            <a:ext cx="706925" cy="142936"/>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0" cap="none" spc="0" normalizeH="0" baseline="0" noProof="0" dirty="0">
                <a:ln>
                  <a:noFill/>
                </a:ln>
                <a:solidFill>
                  <a:srgbClr val="FF0000"/>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限</a:t>
            </a:r>
            <a:r>
              <a:rPr kumimoji="0" lang="zh-TW" altLang="en-US" sz="105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 </a:t>
            </a:r>
            <a:r>
              <a:rPr kumimoji="0" lang="zh-TW" altLang="en-US" sz="1050" b="1" i="0" u="none" strike="noStrike" kern="0" cap="none" spc="0" normalizeH="0" baseline="0" noProof="0" dirty="0">
                <a:ln>
                  <a:noFill/>
                </a:ln>
                <a:solidFill>
                  <a:srgbClr val="C65A98"/>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中小企業</a:t>
            </a:r>
            <a:endParaRPr kumimoji="0" lang="en-US" sz="1050" b="1" i="0" u="none" strike="noStrike" kern="0" cap="none" spc="0" normalizeH="0" baseline="0" noProof="0" dirty="0">
              <a:ln>
                <a:noFill/>
              </a:ln>
              <a:solidFill>
                <a:srgbClr val="C65A98"/>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p:txBody>
      </p:sp>
      <p:sp>
        <p:nvSpPr>
          <p:cNvPr id="90" name="Rectangle: Rounded Corners 89">
            <a:hlinkClick r:id="rId7" action="ppaction://hlinksldjump"/>
            <a:extLst>
              <a:ext uri="{FF2B5EF4-FFF2-40B4-BE49-F238E27FC236}">
                <a16:creationId xmlns:a16="http://schemas.microsoft.com/office/drawing/2014/main" id="{2D53991A-F51C-FBF2-0082-5409B6311546}"/>
              </a:ext>
            </a:extLst>
          </p:cNvPr>
          <p:cNvSpPr/>
          <p:nvPr/>
        </p:nvSpPr>
        <p:spPr>
          <a:xfrm>
            <a:off x="3288300" y="4445894"/>
            <a:ext cx="4156279" cy="205896"/>
          </a:xfrm>
          <a:prstGeom prst="roundRect">
            <a:avLst/>
          </a:prstGeom>
          <a:solidFill>
            <a:schemeClr val="tx1">
              <a:lumMod val="75000"/>
              <a:lumOff val="2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TIIP</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 產業升級創新平台輔導計畫 </a:t>
            </a:r>
            <a:r>
              <a:rPr kumimoji="0" lang="zh-TW" altLang="en-US" sz="1100" b="1" i="0" u="none" strike="noStrike" kern="1200" cap="none" spc="0" normalizeH="0" baseline="0" noProof="0" dirty="0">
                <a:ln>
                  <a:noFill/>
                </a:ln>
                <a:solidFill>
                  <a:srgbClr val="FFFF00"/>
                </a:solidFill>
                <a:effectLst/>
                <a:uLnTx/>
                <a:uFillTx/>
                <a:latin typeface="Amazon Ember"/>
                <a:ea typeface="+mn-ea"/>
                <a:cs typeface="+mn-cs"/>
              </a:rPr>
              <a:t>無上限</a:t>
            </a:r>
            <a:endParaRPr kumimoji="0" lang="en-US" sz="14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96" name="TextBox 95">
            <a:extLst>
              <a:ext uri="{FF2B5EF4-FFF2-40B4-BE49-F238E27FC236}">
                <a16:creationId xmlns:a16="http://schemas.microsoft.com/office/drawing/2014/main" id="{C8E4B459-ABB5-9B1A-441A-56F4B024653E}"/>
              </a:ext>
            </a:extLst>
          </p:cNvPr>
          <p:cNvSpPr txBox="1"/>
          <p:nvPr/>
        </p:nvSpPr>
        <p:spPr>
          <a:xfrm>
            <a:off x="2070619" y="4380885"/>
            <a:ext cx="876843" cy="142936"/>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1200" cap="none" spc="0" normalizeH="0" baseline="0" noProof="0" dirty="0">
                <a:ln>
                  <a:noFill/>
                </a:ln>
                <a:solidFill>
                  <a:srgbClr val="FFFFFF">
                    <a:lumMod val="50000"/>
                  </a:srgbClr>
                </a:solidFill>
                <a:effectLst/>
                <a:uLnTx/>
                <a:uFillTx/>
                <a:latin typeface="Amazon Ember"/>
                <a:ea typeface="+mn-ea"/>
                <a:cs typeface="+mn-cs"/>
              </a:rPr>
              <a:t>產品</a:t>
            </a:r>
            <a:r>
              <a:rPr kumimoji="0" lang="en-US" altLang="zh-TW" sz="1050" b="1"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1050" b="1" i="0" u="none" strike="noStrike" kern="1200" cap="none" spc="0" normalizeH="0" baseline="0" noProof="0" dirty="0">
                <a:ln>
                  <a:noFill/>
                </a:ln>
                <a:solidFill>
                  <a:srgbClr val="FFFFFF">
                    <a:lumMod val="50000"/>
                  </a:srgbClr>
                </a:solidFill>
                <a:effectLst/>
                <a:uLnTx/>
                <a:uFillTx/>
                <a:latin typeface="Amazon Ember"/>
                <a:ea typeface="+mn-ea"/>
                <a:cs typeface="+mn-cs"/>
              </a:rPr>
              <a:t>技術開發</a:t>
            </a:r>
            <a:endParaRPr kumimoji="0" lang="en-US" sz="1050" b="1" i="0" u="none" strike="noStrike" kern="1200" cap="none" spc="0" normalizeH="0" baseline="0" noProof="0" dirty="0" err="1">
              <a:ln>
                <a:noFill/>
              </a:ln>
              <a:solidFill>
                <a:srgbClr val="FFFFFF">
                  <a:lumMod val="50000"/>
                </a:srgbClr>
              </a:solidFill>
              <a:effectLst/>
              <a:uLnTx/>
              <a:uFillTx/>
              <a:latin typeface="Amazon Ember"/>
              <a:ea typeface="+mn-ea"/>
              <a:cs typeface="+mn-cs"/>
            </a:endParaRPr>
          </a:p>
        </p:txBody>
      </p:sp>
      <p:sp>
        <p:nvSpPr>
          <p:cNvPr id="97" name="TextBox 96">
            <a:extLst>
              <a:ext uri="{FF2B5EF4-FFF2-40B4-BE49-F238E27FC236}">
                <a16:creationId xmlns:a16="http://schemas.microsoft.com/office/drawing/2014/main" id="{BF1CBDAF-FE07-1E0F-4989-2A63B65D479F}"/>
              </a:ext>
            </a:extLst>
          </p:cNvPr>
          <p:cNvSpPr txBox="1"/>
          <p:nvPr/>
        </p:nvSpPr>
        <p:spPr>
          <a:xfrm>
            <a:off x="2098713" y="4876998"/>
            <a:ext cx="1077218" cy="142936"/>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1200" cap="none" spc="0" normalizeH="0" baseline="0" noProof="0" dirty="0">
                <a:ln>
                  <a:noFill/>
                </a:ln>
                <a:solidFill>
                  <a:srgbClr val="FFFFFF">
                    <a:lumMod val="50000"/>
                  </a:srgbClr>
                </a:solidFill>
                <a:effectLst/>
                <a:uLnTx/>
                <a:uFillTx/>
                <a:latin typeface="Amazon Ember"/>
                <a:ea typeface="+mn-ea"/>
                <a:cs typeface="+mn-cs"/>
              </a:rPr>
              <a:t>前瞻技術研發單位</a:t>
            </a:r>
            <a:endParaRPr kumimoji="0" lang="en-US" sz="1050" b="1" i="0" u="none" strike="noStrike" kern="1200" cap="none" spc="0" normalizeH="0" baseline="0" noProof="0" dirty="0" err="1">
              <a:ln>
                <a:noFill/>
              </a:ln>
              <a:solidFill>
                <a:srgbClr val="FFFFFF">
                  <a:lumMod val="50000"/>
                </a:srgbClr>
              </a:solidFill>
              <a:effectLst/>
              <a:uLnTx/>
              <a:uFillTx/>
              <a:latin typeface="Amazon Ember"/>
              <a:ea typeface="+mn-ea"/>
              <a:cs typeface="+mn-cs"/>
            </a:endParaRPr>
          </a:p>
        </p:txBody>
      </p:sp>
      <p:cxnSp>
        <p:nvCxnSpPr>
          <p:cNvPr id="98" name="Straight Connector 97">
            <a:extLst>
              <a:ext uri="{FF2B5EF4-FFF2-40B4-BE49-F238E27FC236}">
                <a16:creationId xmlns:a16="http://schemas.microsoft.com/office/drawing/2014/main" id="{EF7819D6-3F7B-4D5D-58E5-2188D3CBF71C}"/>
              </a:ext>
            </a:extLst>
          </p:cNvPr>
          <p:cNvCxnSpPr>
            <a:cxnSpLocks/>
          </p:cNvCxnSpPr>
          <p:nvPr/>
        </p:nvCxnSpPr>
        <p:spPr>
          <a:xfrm>
            <a:off x="2017618" y="4586942"/>
            <a:ext cx="1262056"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B5BE28C-D0F5-3F1F-2922-B6DEFDD6F13E}"/>
              </a:ext>
            </a:extLst>
          </p:cNvPr>
          <p:cNvCxnSpPr>
            <a:cxnSpLocks/>
          </p:cNvCxnSpPr>
          <p:nvPr/>
        </p:nvCxnSpPr>
        <p:spPr>
          <a:xfrm flipV="1">
            <a:off x="2014622" y="4865054"/>
            <a:ext cx="1729919" cy="3685"/>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7F02B7E3-0259-472D-EA10-C41AF60EF5E1}"/>
              </a:ext>
            </a:extLst>
          </p:cNvPr>
          <p:cNvSpPr txBox="1"/>
          <p:nvPr/>
        </p:nvSpPr>
        <p:spPr>
          <a:xfrm>
            <a:off x="7571673" y="4479540"/>
            <a:ext cx="410369" cy="121279"/>
          </a:xfrm>
          <a:prstGeom prst="rect">
            <a:avLst/>
          </a:prstGeom>
          <a:noFill/>
        </p:spPr>
        <p:txBody>
          <a:bodyPr wrap="none" lIns="0" rIns="0" rtlCol="0">
            <a:spAutoFit/>
          </a:bodyPr>
          <a:lstStyle>
            <a:defPPr>
              <a:defRPr lang="en-US"/>
            </a:defPPr>
            <a:lvl1pPr>
              <a:defRPr sz="800" b="1">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b="1" i="0" u="none" strike="noStrike" kern="1200" cap="none" spc="0" normalizeH="0" baseline="0" noProof="0" dirty="0">
                <a:ln>
                  <a:noFill/>
                </a:ln>
                <a:solidFill>
                  <a:srgbClr val="FF0000"/>
                </a:solidFill>
                <a:effectLst/>
                <a:uLnTx/>
                <a:uFillTx/>
                <a:latin typeface="Amazon Ember"/>
                <a:ea typeface="+mn-ea"/>
                <a:cs typeface="+mn-cs"/>
              </a:rPr>
              <a:t>隨到隨審</a:t>
            </a:r>
            <a:endParaRPr kumimoji="0" lang="en-US" b="1" i="0" u="none" strike="noStrike" kern="1200" cap="none" spc="0" normalizeH="0" baseline="0" noProof="0" dirty="0">
              <a:ln>
                <a:noFill/>
              </a:ln>
              <a:solidFill>
                <a:srgbClr val="FF0000"/>
              </a:solidFill>
              <a:effectLst/>
              <a:uLnTx/>
              <a:uFillTx/>
              <a:latin typeface="Amazon Ember"/>
              <a:ea typeface="+mn-ea"/>
              <a:cs typeface="+mn-cs"/>
            </a:endParaRPr>
          </a:p>
        </p:txBody>
      </p:sp>
      <p:sp>
        <p:nvSpPr>
          <p:cNvPr id="123" name="TextBox 122">
            <a:extLst>
              <a:ext uri="{FF2B5EF4-FFF2-40B4-BE49-F238E27FC236}">
                <a16:creationId xmlns:a16="http://schemas.microsoft.com/office/drawing/2014/main" id="{8F961BB9-9F03-5A95-73B3-82E920ADBA1D}"/>
              </a:ext>
            </a:extLst>
          </p:cNvPr>
          <p:cNvSpPr txBox="1"/>
          <p:nvPr/>
        </p:nvSpPr>
        <p:spPr>
          <a:xfrm>
            <a:off x="7116116" y="4778062"/>
            <a:ext cx="410369" cy="121279"/>
          </a:xfrm>
          <a:prstGeom prst="rect">
            <a:avLst/>
          </a:prstGeom>
          <a:noFill/>
        </p:spPr>
        <p:txBody>
          <a:bodyPr wrap="none" lIns="0" rIns="0" rtlCol="0">
            <a:spAutoFit/>
          </a:bodyPr>
          <a:lstStyle>
            <a:defPPr>
              <a:defRPr lang="en-US"/>
            </a:defPPr>
            <a:lvl1pPr>
              <a:defRPr sz="800" b="1">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b="1" i="0" u="none" strike="noStrike" kern="1200" cap="none" spc="0" normalizeH="0" baseline="0" noProof="0" dirty="0">
                <a:ln>
                  <a:noFill/>
                </a:ln>
                <a:solidFill>
                  <a:srgbClr val="FF0000"/>
                </a:solidFill>
                <a:effectLst/>
                <a:uLnTx/>
                <a:uFillTx/>
                <a:latin typeface="Amazon Ember"/>
                <a:ea typeface="+mn-ea"/>
                <a:cs typeface="+mn-cs"/>
              </a:rPr>
              <a:t>隨到隨審</a:t>
            </a:r>
            <a:endParaRPr kumimoji="0" lang="en-US" b="1" i="0" u="none" strike="noStrike" kern="1200" cap="none" spc="0" normalizeH="0" baseline="0" noProof="0" dirty="0">
              <a:ln>
                <a:noFill/>
              </a:ln>
              <a:solidFill>
                <a:srgbClr val="FF0000"/>
              </a:solidFill>
              <a:effectLst/>
              <a:uLnTx/>
              <a:uFillTx/>
              <a:latin typeface="Amazon Ember"/>
              <a:ea typeface="+mn-ea"/>
              <a:cs typeface="+mn-cs"/>
            </a:endParaRPr>
          </a:p>
        </p:txBody>
      </p:sp>
      <p:sp>
        <p:nvSpPr>
          <p:cNvPr id="91" name="Rectangle: Rounded Corners 90">
            <a:hlinkClick r:id="rId8" action="ppaction://hlinksldjump"/>
            <a:extLst>
              <a:ext uri="{FF2B5EF4-FFF2-40B4-BE49-F238E27FC236}">
                <a16:creationId xmlns:a16="http://schemas.microsoft.com/office/drawing/2014/main" id="{9CF78C7A-F39F-6E04-C09C-6CBD9E967CAD}"/>
              </a:ext>
            </a:extLst>
          </p:cNvPr>
          <p:cNvSpPr/>
          <p:nvPr/>
        </p:nvSpPr>
        <p:spPr>
          <a:xfrm>
            <a:off x="3423020" y="4814038"/>
            <a:ext cx="3534644" cy="205896"/>
          </a:xfrm>
          <a:prstGeom prst="roundRect">
            <a:avLst/>
          </a:prstGeom>
          <a:solidFill>
            <a:schemeClr val="tx1">
              <a:lumMod val="75000"/>
              <a:lumOff val="2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A+</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 企業創新研發淬鍊計畫 </a:t>
            </a:r>
            <a:r>
              <a:rPr kumimoji="0" lang="zh-TW" altLang="en-US" sz="1100" b="1" i="0" u="none" strike="noStrike" kern="1200" cap="none" spc="0" normalizeH="0" baseline="0" noProof="0" dirty="0">
                <a:ln>
                  <a:noFill/>
                </a:ln>
                <a:solidFill>
                  <a:srgbClr val="FFFF00"/>
                </a:solidFill>
                <a:effectLst/>
                <a:uLnTx/>
                <a:uFillTx/>
                <a:latin typeface="Amazon Ember"/>
                <a:ea typeface="+mn-ea"/>
                <a:cs typeface="+mn-cs"/>
              </a:rPr>
              <a:t>無上限</a:t>
            </a:r>
            <a:endParaRPr kumimoji="0" lang="en-US" sz="14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20" name="Rectangle: Rounded Corners 19">
            <a:hlinkClick r:id="rId9" action="ppaction://hlinksldjump"/>
            <a:extLst>
              <a:ext uri="{FF2B5EF4-FFF2-40B4-BE49-F238E27FC236}">
                <a16:creationId xmlns:a16="http://schemas.microsoft.com/office/drawing/2014/main" id="{D64666D2-E888-CF41-27F7-216E80216E5D}"/>
              </a:ext>
            </a:extLst>
          </p:cNvPr>
          <p:cNvSpPr/>
          <p:nvPr/>
        </p:nvSpPr>
        <p:spPr>
          <a:xfrm>
            <a:off x="4165344" y="3828538"/>
            <a:ext cx="3875316" cy="214170"/>
          </a:xfrm>
          <a:prstGeom prst="roundRect">
            <a:avLst/>
          </a:prstGeom>
          <a:solidFill>
            <a:schemeClr val="tx1">
              <a:lumMod val="75000"/>
              <a:lumOff val="2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mn-cs"/>
              </a:rPr>
              <a:t> 數位雲服務</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研發補助計畫 </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最高</a:t>
            </a:r>
            <a:r>
              <a:rPr kumimoji="0" lang="zh-TW" altLang="en-US" sz="1100" b="1" i="0" u="none" strike="noStrike" kern="1200" cap="none" spc="0" normalizeH="0" baseline="0" noProof="0" dirty="0">
                <a:ln>
                  <a:noFill/>
                </a:ln>
                <a:solidFill>
                  <a:srgbClr val="FFFF00"/>
                </a:solidFill>
                <a:effectLst/>
                <a:uLnTx/>
                <a:uFillTx/>
                <a:latin typeface="Amazon Ember"/>
                <a:ea typeface="+mn-ea"/>
                <a:cs typeface="+mn-cs"/>
              </a:rPr>
              <a:t> </a:t>
            </a:r>
            <a:r>
              <a:rPr kumimoji="0" lang="en-US" altLang="zh-TW" sz="1200" b="1" i="0" u="none" strike="noStrike" kern="1200" cap="none" spc="0" normalizeH="0" baseline="0" noProof="0" dirty="0">
                <a:ln>
                  <a:noFill/>
                </a:ln>
                <a:solidFill>
                  <a:srgbClr val="FFFF00"/>
                </a:solidFill>
                <a:effectLst/>
                <a:uLnTx/>
                <a:uFillTx/>
                <a:latin typeface="Amazon Ember"/>
                <a:ea typeface="+mn-ea"/>
                <a:cs typeface="+mn-cs"/>
              </a:rPr>
              <a:t>2000</a:t>
            </a:r>
            <a:r>
              <a:rPr kumimoji="0" lang="zh-TW" altLang="en-US" sz="1100" b="1" i="0" u="none" strike="noStrike" kern="1200" cap="none" spc="0" normalizeH="0" baseline="0" noProof="0" dirty="0">
                <a:ln>
                  <a:noFill/>
                </a:ln>
                <a:solidFill>
                  <a:srgbClr val="FFFF00"/>
                </a:solidFill>
                <a:effectLst/>
                <a:uLnTx/>
                <a:uFillTx/>
                <a:latin typeface="Amazon Ember"/>
                <a:ea typeface="+mn-ea"/>
                <a:cs typeface="+mn-cs"/>
              </a:rPr>
              <a:t> </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萬</a:t>
            </a:r>
            <a:endParaRPr kumimoji="0" lang="en-US" sz="11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22" name="Straight Connector 21">
            <a:extLst>
              <a:ext uri="{FF2B5EF4-FFF2-40B4-BE49-F238E27FC236}">
                <a16:creationId xmlns:a16="http://schemas.microsoft.com/office/drawing/2014/main" id="{2916FC63-9ECA-99B6-0A08-6CE0401A643B}"/>
              </a:ext>
            </a:extLst>
          </p:cNvPr>
          <p:cNvCxnSpPr>
            <a:cxnSpLocks/>
          </p:cNvCxnSpPr>
          <p:nvPr/>
        </p:nvCxnSpPr>
        <p:spPr>
          <a:xfrm flipV="1">
            <a:off x="2011440" y="3937612"/>
            <a:ext cx="2160657" cy="8864"/>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3AFAFF3-6BAD-FB18-5BB7-76E46ECC4A4A}"/>
              </a:ext>
            </a:extLst>
          </p:cNvPr>
          <p:cNvSpPr txBox="1"/>
          <p:nvPr/>
        </p:nvSpPr>
        <p:spPr>
          <a:xfrm>
            <a:off x="8168549" y="3862683"/>
            <a:ext cx="1218282" cy="138604"/>
          </a:xfrm>
          <a:prstGeom prst="rect">
            <a:avLst/>
          </a:prstGeom>
          <a:noFill/>
        </p:spPr>
        <p:txBody>
          <a:bodyPr wrap="none" lIns="0" rIns="0" rtlCol="0">
            <a:spAutoFit/>
          </a:bodyPr>
          <a:lstStyle>
            <a:defPPr>
              <a:defRPr lang="en-US"/>
            </a:defPPr>
            <a:lvl1pPr marR="0" lvl="0" indent="0" fontAlgn="auto">
              <a:lnSpc>
                <a:spcPct val="100000"/>
              </a:lnSpc>
              <a:spcBef>
                <a:spcPts val="0"/>
              </a:spcBef>
              <a:spcAft>
                <a:spcPts val="0"/>
              </a:spcAft>
              <a:buClrTx/>
              <a:buSzTx/>
              <a:buFontTx/>
              <a:buNone/>
              <a:tabLst/>
              <a:defRPr kumimoji="0" sz="1100" b="1" i="0" u="none" strike="noStrike" cap="none" spc="0" normalizeH="0" baseline="0">
                <a:ln>
                  <a:noFill/>
                </a:ln>
                <a:solidFill>
                  <a:srgbClr val="1D72D4"/>
                </a:solidFill>
                <a:effectLst/>
                <a:uLnTx/>
                <a:uFillTx/>
                <a:latin typeface="Amazon Embe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1D72D4"/>
                </a:solidFill>
                <a:effectLst/>
                <a:uLnTx/>
                <a:uFillTx/>
                <a:latin typeface="Amazon Ember"/>
                <a:ea typeface="+mn-ea"/>
                <a:cs typeface="+mn-cs"/>
              </a:rPr>
              <a:t>預計 </a:t>
            </a:r>
            <a:r>
              <a:rPr kumimoji="0" lang="en-US" altLang="zh-TW" sz="1000" b="1" i="0" u="none" strike="noStrike" kern="1200" cap="none" spc="0" normalizeH="0" baseline="0" noProof="0" dirty="0">
                <a:ln>
                  <a:noFill/>
                </a:ln>
                <a:solidFill>
                  <a:srgbClr val="1D72D4"/>
                </a:solidFill>
                <a:effectLst/>
                <a:uLnTx/>
                <a:uFillTx/>
                <a:latin typeface="Amazon Ember"/>
                <a:ea typeface="+mn-ea"/>
                <a:cs typeface="+mn-cs"/>
              </a:rPr>
              <a:t>2026 / 2</a:t>
            </a:r>
            <a:r>
              <a:rPr kumimoji="0" lang="zh-TW" altLang="en-US" sz="1000" b="1" i="0" u="none" strike="noStrike" kern="1200" cap="none" spc="0" normalizeH="0" baseline="0" noProof="0" dirty="0">
                <a:ln>
                  <a:noFill/>
                </a:ln>
                <a:solidFill>
                  <a:srgbClr val="1D72D4"/>
                </a:solidFill>
                <a:effectLst/>
                <a:uLnTx/>
                <a:uFillTx/>
                <a:latin typeface="Amazon Ember"/>
                <a:ea typeface="+mn-ea"/>
                <a:cs typeface="+mn-cs"/>
              </a:rPr>
              <a:t> 月公告</a:t>
            </a:r>
            <a:endParaRPr kumimoji="0" lang="en-US" altLang="zh-TW" sz="1000" b="1" i="0" u="none" strike="noStrike" kern="1200" cap="none" spc="0" normalizeH="0" baseline="0" noProof="0" dirty="0">
              <a:ln>
                <a:noFill/>
              </a:ln>
              <a:solidFill>
                <a:srgbClr val="1D72D4"/>
              </a:solidFill>
              <a:effectLst/>
              <a:uLnTx/>
              <a:uFillTx/>
              <a:latin typeface="Amazon Ember"/>
              <a:ea typeface="+mn-ea"/>
              <a:cs typeface="+mn-cs"/>
            </a:endParaRPr>
          </a:p>
        </p:txBody>
      </p:sp>
      <p:sp>
        <p:nvSpPr>
          <p:cNvPr id="51" name="TextBox 50">
            <a:extLst>
              <a:ext uri="{FF2B5EF4-FFF2-40B4-BE49-F238E27FC236}">
                <a16:creationId xmlns:a16="http://schemas.microsoft.com/office/drawing/2014/main" id="{5942A70C-B849-EC82-1FAD-7A1015143E43}"/>
              </a:ext>
            </a:extLst>
          </p:cNvPr>
          <p:cNvSpPr txBox="1"/>
          <p:nvPr/>
        </p:nvSpPr>
        <p:spPr>
          <a:xfrm>
            <a:off x="8857841" y="2652088"/>
            <a:ext cx="1243930" cy="246221"/>
          </a:xfrm>
          <a:prstGeom prst="rect">
            <a:avLst/>
          </a:prstGeom>
          <a:noFill/>
        </p:spPr>
        <p:txBody>
          <a:bodyPr wrap="none" lIns="0" rIns="0" rtlCol="0">
            <a:spAutoFit/>
          </a:bodyPr>
          <a:lstStyle>
            <a:defPPr>
              <a:defRPr lang="en-US"/>
            </a:defPPr>
            <a:lvl1pPr>
              <a:defRPr sz="900" b="1">
                <a:solidFill>
                  <a:srgbClr val="FF0000"/>
                </a:solidFill>
              </a:defRPr>
            </a:lvl1pPr>
          </a:lstStyle>
          <a:p>
            <a:pPr lvl="0" algn="ctr">
              <a:defRPr/>
            </a:pPr>
            <a:r>
              <a:rPr lang="en-US" altLang="zh-TW" sz="1000" dirty="0">
                <a:solidFill>
                  <a:srgbClr val="000000">
                    <a:lumMod val="50000"/>
                    <a:lumOff val="50000"/>
                  </a:srgbClr>
                </a:solidFill>
              </a:rPr>
              <a:t>2025/10/15 </a:t>
            </a:r>
            <a:r>
              <a:rPr lang="en-US" altLang="zh-TW" sz="1000" dirty="0"/>
              <a:t>~ 11/14</a:t>
            </a:r>
          </a:p>
        </p:txBody>
      </p:sp>
      <p:sp>
        <p:nvSpPr>
          <p:cNvPr id="4" name="Rectangle: Rounded Corners 3">
            <a:hlinkClick r:id="rId10" action="ppaction://hlinksldjump"/>
            <a:extLst>
              <a:ext uri="{FF2B5EF4-FFF2-40B4-BE49-F238E27FC236}">
                <a16:creationId xmlns:a16="http://schemas.microsoft.com/office/drawing/2014/main" id="{518D5CC6-B71F-FFF0-BCD1-C955B9456796}"/>
              </a:ext>
            </a:extLst>
          </p:cNvPr>
          <p:cNvSpPr/>
          <p:nvPr/>
        </p:nvSpPr>
        <p:spPr>
          <a:xfrm>
            <a:off x="3318280" y="2405681"/>
            <a:ext cx="4572000" cy="205896"/>
          </a:xfrm>
          <a:prstGeom prst="roundRect">
            <a:avLst/>
          </a:prstGeom>
          <a:solidFill>
            <a:schemeClr val="tx1">
              <a:lumMod val="75000"/>
              <a:lumOff val="2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SITI</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 台北市產業展獎勵補助計畫 </a:t>
            </a:r>
            <a:r>
              <a:rPr kumimoji="0" lang="zh-TW" altLang="en-US" sz="1050" b="0" i="0" u="none" strike="noStrike" kern="1200" cap="none" spc="0" normalizeH="0" baseline="0" noProof="0" dirty="0">
                <a:ln>
                  <a:noFill/>
                </a:ln>
                <a:solidFill>
                  <a:srgbClr val="FFFFFF"/>
                </a:solidFill>
                <a:effectLst/>
                <a:uLnTx/>
                <a:uFillTx/>
                <a:latin typeface="Amazon Ember"/>
                <a:ea typeface="+mn-ea"/>
                <a:cs typeface="+mn-cs"/>
              </a:rPr>
              <a:t>最高 </a:t>
            </a:r>
            <a:r>
              <a:rPr kumimoji="0" lang="en-US" altLang="zh-TW" sz="1200" b="1" i="0" u="none" strike="noStrike" kern="1200" cap="none" spc="0" normalizeH="0" baseline="0" noProof="0" dirty="0">
                <a:ln>
                  <a:noFill/>
                </a:ln>
                <a:solidFill>
                  <a:srgbClr val="FFFF00"/>
                </a:solidFill>
                <a:effectLst/>
                <a:uLnTx/>
                <a:uFillTx/>
                <a:latin typeface="Amazon Ember"/>
                <a:ea typeface="+mn-ea"/>
                <a:cs typeface="+mn-cs"/>
              </a:rPr>
              <a:t>1500</a:t>
            </a:r>
            <a:r>
              <a:rPr kumimoji="0" lang="zh-TW" altLang="en-US" sz="1100" b="1" i="0" u="none" strike="noStrike" kern="1200" cap="none" spc="0" normalizeH="0" baseline="0" noProof="0" dirty="0">
                <a:ln>
                  <a:noFill/>
                </a:ln>
                <a:solidFill>
                  <a:srgbClr val="FFFFFF"/>
                </a:solidFill>
                <a:effectLst/>
                <a:uLnTx/>
                <a:uFillTx/>
                <a:latin typeface="Amazon Ember"/>
                <a:ea typeface="+mn-ea"/>
                <a:cs typeface="+mn-cs"/>
              </a:rPr>
              <a:t> </a:t>
            </a:r>
            <a:r>
              <a:rPr kumimoji="0" lang="zh-TW" altLang="en-US" sz="1050" b="0" i="0" u="none" strike="noStrike" kern="1200" cap="none" spc="0" normalizeH="0" baseline="0" noProof="0" dirty="0">
                <a:ln>
                  <a:noFill/>
                </a:ln>
                <a:solidFill>
                  <a:srgbClr val="FFFFFF"/>
                </a:solidFill>
                <a:effectLst/>
                <a:uLnTx/>
                <a:uFillTx/>
                <a:latin typeface="Amazon Ember"/>
                <a:ea typeface="+mn-ea"/>
                <a:cs typeface="+mn-cs"/>
              </a:rPr>
              <a:t>萬</a:t>
            </a:r>
            <a:endParaRPr kumimoji="0" lang="en-US" sz="14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50" name="Rectangle: Rounded Corners 49">
            <a:hlinkClick r:id="rId11" action="ppaction://hlinksldjump"/>
            <a:extLst>
              <a:ext uri="{FF2B5EF4-FFF2-40B4-BE49-F238E27FC236}">
                <a16:creationId xmlns:a16="http://schemas.microsoft.com/office/drawing/2014/main" id="{222A37DC-982D-7C49-AEFB-8CF8B9B4535D}"/>
              </a:ext>
            </a:extLst>
          </p:cNvPr>
          <p:cNvSpPr/>
          <p:nvPr/>
        </p:nvSpPr>
        <p:spPr>
          <a:xfrm>
            <a:off x="3314823" y="2676949"/>
            <a:ext cx="5394960" cy="205896"/>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SITI</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 台北市主題式研發補助：</a:t>
            </a: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AI</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創新應用 </a:t>
            </a:r>
            <a:r>
              <a:rPr kumimoji="0" lang="zh-TW" altLang="en-US" sz="1050" b="0" i="0" u="none" strike="noStrike" kern="1200" cap="none" spc="0" normalizeH="0" baseline="0" noProof="0" dirty="0">
                <a:ln>
                  <a:noFill/>
                </a:ln>
                <a:solidFill>
                  <a:srgbClr val="FFFFFF"/>
                </a:solidFill>
                <a:effectLst/>
                <a:uLnTx/>
                <a:uFillTx/>
                <a:latin typeface="Amazon Ember"/>
                <a:ea typeface="+mn-ea"/>
                <a:cs typeface="+mn-cs"/>
              </a:rPr>
              <a:t>每案 </a:t>
            </a:r>
            <a:r>
              <a:rPr kumimoji="0" lang="en-US" altLang="zh-TW" sz="1200" b="1" i="0" u="none" strike="noStrike" kern="1200" cap="none" spc="0" normalizeH="0" baseline="0" noProof="0" dirty="0">
                <a:ln>
                  <a:noFill/>
                </a:ln>
                <a:solidFill>
                  <a:srgbClr val="FFFF00"/>
                </a:solidFill>
                <a:effectLst/>
                <a:uLnTx/>
                <a:uFillTx/>
                <a:latin typeface="Amazon Ember"/>
                <a:ea typeface="+mn-ea"/>
                <a:cs typeface="+mn-cs"/>
              </a:rPr>
              <a:t>200</a:t>
            </a:r>
            <a:r>
              <a:rPr kumimoji="0" lang="zh-TW" altLang="en-US" sz="1100" b="1" i="0" u="none" strike="noStrike" kern="1200" cap="none" spc="0" normalizeH="0" baseline="0" noProof="0" dirty="0">
                <a:ln>
                  <a:noFill/>
                </a:ln>
                <a:solidFill>
                  <a:srgbClr val="FFFFFF"/>
                </a:solidFill>
                <a:effectLst/>
                <a:uLnTx/>
                <a:uFillTx/>
                <a:latin typeface="Amazon Ember"/>
                <a:ea typeface="+mn-ea"/>
                <a:cs typeface="+mn-cs"/>
              </a:rPr>
              <a:t> </a:t>
            </a:r>
            <a:r>
              <a:rPr kumimoji="0" lang="zh-TW" altLang="en-US" sz="1050" b="0" i="0" u="none" strike="noStrike" kern="1200" cap="none" spc="0" normalizeH="0" baseline="0" noProof="0" dirty="0">
                <a:ln>
                  <a:noFill/>
                </a:ln>
                <a:solidFill>
                  <a:srgbClr val="FFFFFF"/>
                </a:solidFill>
                <a:effectLst/>
                <a:uLnTx/>
                <a:uFillTx/>
                <a:latin typeface="Amazon Ember"/>
                <a:ea typeface="+mn-ea"/>
                <a:cs typeface="+mn-cs"/>
              </a:rPr>
              <a:t>萬</a:t>
            </a:r>
            <a:endParaRPr kumimoji="0" lang="en-US" sz="14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14" name="TextBox 113">
            <a:extLst>
              <a:ext uri="{FF2B5EF4-FFF2-40B4-BE49-F238E27FC236}">
                <a16:creationId xmlns:a16="http://schemas.microsoft.com/office/drawing/2014/main" id="{C1D6D04C-7C6F-82E9-FF1C-410A4E145E48}"/>
              </a:ext>
            </a:extLst>
          </p:cNvPr>
          <p:cNvSpPr txBox="1"/>
          <p:nvPr/>
        </p:nvSpPr>
        <p:spPr>
          <a:xfrm>
            <a:off x="8029621" y="2445277"/>
            <a:ext cx="410369" cy="121279"/>
          </a:xfrm>
          <a:prstGeom prst="rect">
            <a:avLst/>
          </a:prstGeom>
          <a:noFill/>
        </p:spPr>
        <p:txBody>
          <a:bodyPr wrap="none" lIns="0" rIns="0" rtlCol="0">
            <a:spAutoFit/>
          </a:bodyPr>
          <a:lstStyle>
            <a:defPPr>
              <a:defRPr lang="en-US"/>
            </a:defPPr>
            <a:lvl1pPr>
              <a:defRPr sz="800" b="1">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b="1" i="0" u="none" strike="noStrike" kern="1200" cap="none" spc="0" normalizeH="0" baseline="0" noProof="0" dirty="0">
                <a:ln>
                  <a:noFill/>
                </a:ln>
                <a:solidFill>
                  <a:srgbClr val="FF0000"/>
                </a:solidFill>
                <a:effectLst/>
                <a:uLnTx/>
                <a:uFillTx/>
                <a:latin typeface="Amazon Ember"/>
                <a:ea typeface="+mn-ea"/>
                <a:cs typeface="+mn-cs"/>
              </a:rPr>
              <a:t>隨到隨審</a:t>
            </a:r>
            <a:endParaRPr kumimoji="0" lang="en-US" b="1" i="0" u="none" strike="noStrike" kern="1200" cap="none" spc="0" normalizeH="0" baseline="0" noProof="0" dirty="0">
              <a:ln>
                <a:noFill/>
              </a:ln>
              <a:solidFill>
                <a:srgbClr val="FF0000"/>
              </a:solidFill>
              <a:effectLst/>
              <a:uLnTx/>
              <a:uFillTx/>
              <a:latin typeface="Amazon Ember"/>
              <a:ea typeface="+mn-ea"/>
              <a:cs typeface="+mn-cs"/>
            </a:endParaRPr>
          </a:p>
        </p:txBody>
      </p:sp>
      <p:grpSp>
        <p:nvGrpSpPr>
          <p:cNvPr id="81" name="Group 80">
            <a:extLst>
              <a:ext uri="{FF2B5EF4-FFF2-40B4-BE49-F238E27FC236}">
                <a16:creationId xmlns:a16="http://schemas.microsoft.com/office/drawing/2014/main" id="{7075DD17-5BF3-60B0-B957-0B90852D703E}"/>
              </a:ext>
            </a:extLst>
          </p:cNvPr>
          <p:cNvGrpSpPr/>
          <p:nvPr/>
        </p:nvGrpSpPr>
        <p:grpSpPr>
          <a:xfrm>
            <a:off x="1825674" y="3225592"/>
            <a:ext cx="842393" cy="195321"/>
            <a:chOff x="2136634" y="3400580"/>
            <a:chExt cx="842393" cy="346973"/>
          </a:xfrm>
        </p:grpSpPr>
        <p:sp>
          <p:nvSpPr>
            <p:cNvPr id="45" name="TextBox 44">
              <a:extLst>
                <a:ext uri="{FF2B5EF4-FFF2-40B4-BE49-F238E27FC236}">
                  <a16:creationId xmlns:a16="http://schemas.microsoft.com/office/drawing/2014/main" id="{42C048CD-3305-5BD1-171C-36270D4BD4E8}"/>
                </a:ext>
              </a:extLst>
            </p:cNvPr>
            <p:cNvSpPr txBox="1"/>
            <p:nvPr/>
          </p:nvSpPr>
          <p:spPr>
            <a:xfrm>
              <a:off x="2136634" y="3408999"/>
              <a:ext cx="708527" cy="338554"/>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800" b="1" i="0" u="none" strike="noStrike" kern="1200" cap="none" spc="0" normalizeH="0" baseline="0" noProof="0" dirty="0">
                  <a:ln>
                    <a:noFill/>
                  </a:ln>
                  <a:solidFill>
                    <a:srgbClr val="000000"/>
                  </a:solidFill>
                  <a:effectLst/>
                  <a:uLnTx/>
                  <a:uFillTx/>
                  <a:latin typeface="Amazon Ember"/>
                  <a:ea typeface="+mn-ea"/>
                  <a:cs typeface="+mn-cs"/>
                </a:rPr>
                <a:t>資本額 ≤ </a:t>
              </a:r>
              <a:r>
                <a:rPr kumimoji="0" lang="en-US" altLang="zh-TW" sz="800" b="1" i="0" u="none" strike="noStrike" kern="1200" cap="none" spc="0" normalizeH="0" baseline="0" noProof="0" dirty="0">
                  <a:ln>
                    <a:noFill/>
                  </a:ln>
                  <a:solidFill>
                    <a:srgbClr val="000000"/>
                  </a:solidFill>
                  <a:effectLst/>
                  <a:uLnTx/>
                  <a:uFillTx/>
                  <a:latin typeface="Amazon Ember"/>
                  <a:ea typeface="+mn-ea"/>
                  <a:cs typeface="+mn-cs"/>
                </a:rPr>
                <a:t>1</a:t>
              </a:r>
              <a:r>
                <a:rPr kumimoji="0" lang="zh-TW" altLang="en-US" sz="800" b="1" i="0" u="none" strike="noStrike" kern="1200" cap="none" spc="0" normalizeH="0" baseline="0" noProof="0" dirty="0">
                  <a:ln>
                    <a:noFill/>
                  </a:ln>
                  <a:solidFill>
                    <a:srgbClr val="000000"/>
                  </a:solidFill>
                  <a:effectLst/>
                  <a:uLnTx/>
                  <a:uFillTx/>
                  <a:latin typeface="Amazon Ember"/>
                  <a:ea typeface="+mn-ea"/>
                  <a:cs typeface="+mn-cs"/>
                </a:rPr>
                <a:t>億</a:t>
              </a:r>
              <a:endParaRPr kumimoji="0" lang="en-US" altLang="zh-TW" sz="800" b="1" i="0" u="none" strike="noStrike" kern="1200" cap="none" spc="0" normalizeH="0" baseline="0" noProof="0" dirty="0">
                <a:ln>
                  <a:noFill/>
                </a:ln>
                <a:solidFill>
                  <a:srgbClr val="000000"/>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800" b="1" i="0" u="none" strike="noStrike" kern="1200" cap="none" spc="0" normalizeH="0" baseline="0" noProof="0" dirty="0">
                  <a:ln>
                    <a:noFill/>
                  </a:ln>
                  <a:solidFill>
                    <a:srgbClr val="000000"/>
                  </a:solidFill>
                  <a:effectLst/>
                  <a:uLnTx/>
                  <a:uFillTx/>
                  <a:latin typeface="Amazon Ember"/>
                  <a:ea typeface="+mn-ea"/>
                  <a:cs typeface="+mn-cs"/>
                </a:rPr>
                <a:t>員工數 ≤ </a:t>
              </a:r>
              <a:r>
                <a:rPr kumimoji="0" lang="en-US" altLang="zh-TW" sz="800" b="1" i="0" u="none" strike="noStrike" kern="1200" cap="none" spc="0" normalizeH="0" baseline="0" noProof="0" dirty="0">
                  <a:ln>
                    <a:noFill/>
                  </a:ln>
                  <a:solidFill>
                    <a:srgbClr val="000000"/>
                  </a:solidFill>
                  <a:effectLst/>
                  <a:uLnTx/>
                  <a:uFillTx/>
                  <a:latin typeface="Amazon Ember"/>
                  <a:ea typeface="+mn-ea"/>
                  <a:cs typeface="+mn-cs"/>
                </a:rPr>
                <a:t>200</a:t>
              </a:r>
              <a:r>
                <a:rPr kumimoji="0" lang="zh-TW" altLang="en-US" sz="800" b="1" i="0" u="none" strike="noStrike" kern="1200" cap="none" spc="0" normalizeH="0" baseline="0" noProof="0" dirty="0">
                  <a:ln>
                    <a:noFill/>
                  </a:ln>
                  <a:solidFill>
                    <a:srgbClr val="000000"/>
                  </a:solidFill>
                  <a:effectLst/>
                  <a:uLnTx/>
                  <a:uFillTx/>
                  <a:latin typeface="Amazon Ember"/>
                  <a:ea typeface="+mn-ea"/>
                  <a:cs typeface="+mn-cs"/>
                </a:rPr>
                <a:t>人</a:t>
              </a:r>
              <a:endParaRPr kumimoji="0" lang="en-US" sz="800" b="1" i="0" u="none" strike="noStrike" kern="1200" cap="none" spc="0" normalizeH="0" baseline="0" noProof="0" dirty="0" err="1">
                <a:ln>
                  <a:noFill/>
                </a:ln>
                <a:solidFill>
                  <a:srgbClr val="000000"/>
                </a:solidFill>
                <a:effectLst/>
                <a:uLnTx/>
                <a:uFillTx/>
                <a:latin typeface="Amazon Ember"/>
                <a:ea typeface="+mn-ea"/>
                <a:cs typeface="+mn-cs"/>
              </a:endParaRPr>
            </a:p>
          </p:txBody>
        </p:sp>
        <p:sp>
          <p:nvSpPr>
            <p:cNvPr id="80" name="TextBox 79">
              <a:extLst>
                <a:ext uri="{FF2B5EF4-FFF2-40B4-BE49-F238E27FC236}">
                  <a16:creationId xmlns:a16="http://schemas.microsoft.com/office/drawing/2014/main" id="{18B76996-FD70-8925-EA27-4D7E8B73985F}"/>
                </a:ext>
              </a:extLst>
            </p:cNvPr>
            <p:cNvSpPr txBox="1"/>
            <p:nvPr/>
          </p:nvSpPr>
          <p:spPr>
            <a:xfrm>
              <a:off x="2876435" y="3400580"/>
              <a:ext cx="102592" cy="215444"/>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80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rPr>
                <a:t>或</a:t>
              </a:r>
              <a:endParaRPr kumimoji="0" lang="en-US" sz="800" b="1" i="0" u="none" strike="noStrike" kern="0" cap="none" spc="0" normalizeH="0" baseline="0" noProof="0" dirty="0">
                <a:ln>
                  <a:noFill/>
                </a:ln>
                <a:solidFill>
                  <a:srgbClr val="FFFFFF">
                    <a:lumMod val="50000"/>
                  </a:srgbClr>
                </a:solidFill>
                <a:effectLst/>
                <a:uLnTx/>
                <a:uFillTx/>
                <a:latin typeface="Microsoft JhengHei UI" panose="020B0604030504040204" pitchFamily="34" charset="-120"/>
                <a:ea typeface="Microsoft JhengHei UI" panose="020B0604030504040204" pitchFamily="34" charset="-120"/>
                <a:cs typeface="Amazon Ember" panose="020B0603020204020204" pitchFamily="34" charset="0"/>
              </a:endParaRPr>
            </a:p>
          </p:txBody>
        </p:sp>
      </p:grpSp>
      <p:grpSp>
        <p:nvGrpSpPr>
          <p:cNvPr id="106" name="Group 105">
            <a:extLst>
              <a:ext uri="{FF2B5EF4-FFF2-40B4-BE49-F238E27FC236}">
                <a16:creationId xmlns:a16="http://schemas.microsoft.com/office/drawing/2014/main" id="{322C226B-34F9-D55E-8039-4F50D4EBB424}"/>
              </a:ext>
            </a:extLst>
          </p:cNvPr>
          <p:cNvGrpSpPr/>
          <p:nvPr/>
        </p:nvGrpSpPr>
        <p:grpSpPr>
          <a:xfrm>
            <a:off x="2781291" y="2997738"/>
            <a:ext cx="7647219" cy="537115"/>
            <a:chOff x="3048898" y="2525207"/>
            <a:chExt cx="7647219" cy="954147"/>
          </a:xfrm>
        </p:grpSpPr>
        <p:sp>
          <p:nvSpPr>
            <p:cNvPr id="69" name="TextBox 68">
              <a:extLst>
                <a:ext uri="{FF2B5EF4-FFF2-40B4-BE49-F238E27FC236}">
                  <a16:creationId xmlns:a16="http://schemas.microsoft.com/office/drawing/2014/main" id="{B55708F9-D1FD-0315-75CB-2BF5B0219241}"/>
                </a:ext>
              </a:extLst>
            </p:cNvPr>
            <p:cNvSpPr txBox="1"/>
            <p:nvPr/>
          </p:nvSpPr>
          <p:spPr>
            <a:xfrm>
              <a:off x="9527528" y="2525207"/>
              <a:ext cx="1168589" cy="437394"/>
            </a:xfrm>
            <a:prstGeom prst="rect">
              <a:avLst/>
            </a:prstGeom>
            <a:noFill/>
          </p:spPr>
          <p:txBody>
            <a:bodyPr wrap="none" lIns="0" rIns="0" rtlCol="0">
              <a:spAutoFit/>
            </a:bodyPr>
            <a:lstStyle>
              <a:defPPr>
                <a:defRPr lang="en-US"/>
              </a:defPPr>
              <a:lvl1pPr>
                <a:defRPr sz="900" b="1">
                  <a:solidFill>
                    <a:srgbClr val="FF0000"/>
                  </a:solidFill>
                </a:defRPr>
              </a:lvl1pPr>
            </a:lstStyle>
            <a:p>
              <a:pPr lvl="0" algn="ctr" fontAlgn="ctr">
                <a:defRPr/>
              </a:pPr>
              <a:r>
                <a:rPr lang="en-US" altLang="zh-TW" sz="1000" dirty="0">
                  <a:solidFill>
                    <a:schemeClr val="tx1">
                      <a:lumMod val="50000"/>
                      <a:lumOff val="50000"/>
                    </a:schemeClr>
                  </a:solidFill>
                </a:rPr>
                <a:t>2025/10/20</a:t>
              </a:r>
              <a:r>
                <a:rPr lang="zh-TW" altLang="en-US" sz="1000" dirty="0">
                  <a:solidFill>
                    <a:schemeClr val="tx1">
                      <a:lumMod val="50000"/>
                      <a:lumOff val="50000"/>
                    </a:schemeClr>
                  </a:solidFill>
                </a:rPr>
                <a:t> </a:t>
              </a:r>
              <a:r>
                <a:rPr lang="en-US" altLang="zh-TW" sz="1000" dirty="0"/>
                <a:t>~</a:t>
              </a:r>
              <a:r>
                <a:rPr lang="zh-TW" altLang="en-US" sz="1000" dirty="0">
                  <a:solidFill>
                    <a:schemeClr val="tx1"/>
                  </a:solidFill>
                  <a:latin typeface="Amazon Ember" panose="020B0603020204020204" pitchFamily="34" charset="0"/>
                  <a:ea typeface="Microsoft JhengHei" panose="020B0604030504040204" pitchFamily="34" charset="-120"/>
                  <a:cs typeface="Amazon Ember" panose="020B0603020204020204" pitchFamily="34" charset="0"/>
                </a:rPr>
                <a:t> </a:t>
              </a:r>
              <a:r>
                <a:rPr lang="en-US" altLang="zh-TW" sz="1000" dirty="0">
                  <a:latin typeface="Amazon Ember" panose="020B0603020204020204" pitchFamily="34" charset="0"/>
                  <a:ea typeface="Microsoft JhengHei" panose="020B0604030504040204" pitchFamily="34" charset="-120"/>
                  <a:cs typeface="Amazon Ember" panose="020B0603020204020204" pitchFamily="34" charset="0"/>
                </a:rPr>
                <a:t>12/9</a:t>
              </a:r>
              <a:endParaRPr lang="en-US" sz="1000" dirty="0">
                <a:latin typeface="Amazon Ember" panose="020B0603020204020204" pitchFamily="34" charset="0"/>
                <a:ea typeface="Microsoft JhengHei" panose="020B0604030504040204" pitchFamily="34" charset="-120"/>
                <a:cs typeface="Amazon Ember" panose="020B0603020204020204" pitchFamily="34" charset="0"/>
              </a:endParaRPr>
            </a:p>
          </p:txBody>
        </p:sp>
        <p:sp>
          <p:nvSpPr>
            <p:cNvPr id="116" name="TextBox 115">
              <a:extLst>
                <a:ext uri="{FF2B5EF4-FFF2-40B4-BE49-F238E27FC236}">
                  <a16:creationId xmlns:a16="http://schemas.microsoft.com/office/drawing/2014/main" id="{319E470A-A0AD-AF8A-691C-FC1E1C06A8D3}"/>
                </a:ext>
              </a:extLst>
            </p:cNvPr>
            <p:cNvSpPr txBox="1"/>
            <p:nvPr/>
          </p:nvSpPr>
          <p:spPr>
            <a:xfrm>
              <a:off x="9245969" y="3186102"/>
              <a:ext cx="410369" cy="215444"/>
            </a:xfrm>
            <a:prstGeom prst="rect">
              <a:avLst/>
            </a:prstGeom>
            <a:noFill/>
          </p:spPr>
          <p:txBody>
            <a:bodyPr wrap="none" lIns="0" rIns="0" rtlCol="0">
              <a:spAutoFit/>
            </a:bodyPr>
            <a:lstStyle>
              <a:defPPr>
                <a:defRPr lang="en-US"/>
              </a:defPPr>
              <a:lvl1pPr>
                <a:defRPr sz="800" b="1">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b="1" i="0" u="none" strike="noStrike" kern="1200" cap="none" spc="0" normalizeH="0" baseline="0" noProof="0" dirty="0">
                  <a:ln>
                    <a:noFill/>
                  </a:ln>
                  <a:solidFill>
                    <a:srgbClr val="FF0000"/>
                  </a:solidFill>
                  <a:effectLst/>
                  <a:uLnTx/>
                  <a:uFillTx/>
                  <a:latin typeface="Amazon Ember"/>
                  <a:ea typeface="+mn-ea"/>
                  <a:cs typeface="+mn-cs"/>
                </a:rPr>
                <a:t>隨到隨審</a:t>
              </a:r>
              <a:endParaRPr kumimoji="0" lang="en-US" b="1" i="0" u="none" strike="noStrike" kern="1200" cap="none" spc="0" normalizeH="0" baseline="0" noProof="0" dirty="0">
                <a:ln>
                  <a:noFill/>
                </a:ln>
                <a:solidFill>
                  <a:srgbClr val="FF0000"/>
                </a:solidFill>
                <a:effectLst/>
                <a:uLnTx/>
                <a:uFillTx/>
                <a:latin typeface="Amazon Ember"/>
                <a:ea typeface="+mn-ea"/>
                <a:cs typeface="+mn-cs"/>
              </a:endParaRPr>
            </a:p>
          </p:txBody>
        </p:sp>
        <p:grpSp>
          <p:nvGrpSpPr>
            <p:cNvPr id="32" name="Group 31">
              <a:extLst>
                <a:ext uri="{FF2B5EF4-FFF2-40B4-BE49-F238E27FC236}">
                  <a16:creationId xmlns:a16="http://schemas.microsoft.com/office/drawing/2014/main" id="{A2D78417-EE12-DBC5-2E6C-67A0235B013E}"/>
                </a:ext>
              </a:extLst>
            </p:cNvPr>
            <p:cNvGrpSpPr/>
            <p:nvPr/>
          </p:nvGrpSpPr>
          <p:grpSpPr>
            <a:xfrm>
              <a:off x="3048898" y="2743904"/>
              <a:ext cx="566987" cy="526320"/>
              <a:chOff x="2973694" y="1400962"/>
              <a:chExt cx="566987" cy="526320"/>
            </a:xfrm>
          </p:grpSpPr>
          <p:cxnSp>
            <p:nvCxnSpPr>
              <p:cNvPr id="39" name="Straight Connector 38">
                <a:extLst>
                  <a:ext uri="{FF2B5EF4-FFF2-40B4-BE49-F238E27FC236}">
                    <a16:creationId xmlns:a16="http://schemas.microsoft.com/office/drawing/2014/main" id="{D9DBA56E-49CA-5742-3E0B-BD082A307E11}"/>
                  </a:ext>
                </a:extLst>
              </p:cNvPr>
              <p:cNvCxnSpPr>
                <a:cxnSpLocks/>
              </p:cNvCxnSpPr>
              <p:nvPr/>
            </p:nvCxnSpPr>
            <p:spPr>
              <a:xfrm>
                <a:off x="2973694" y="1927282"/>
                <a:ext cx="557751"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EEBB934-F12D-0778-5DA3-E8E2036DD0B4}"/>
                  </a:ext>
                </a:extLst>
              </p:cNvPr>
              <p:cNvCxnSpPr>
                <a:cxnSpLocks/>
              </p:cNvCxnSpPr>
              <p:nvPr/>
            </p:nvCxnSpPr>
            <p:spPr>
              <a:xfrm>
                <a:off x="2975375" y="1400962"/>
                <a:ext cx="565306"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0E26F8-5D88-0416-A7D0-3D15A0F861ED}"/>
                  </a:ext>
                </a:extLst>
              </p:cNvPr>
              <p:cNvCxnSpPr>
                <a:cxnSpLocks/>
              </p:cNvCxnSpPr>
              <p:nvPr/>
            </p:nvCxnSpPr>
            <p:spPr>
              <a:xfrm>
                <a:off x="2975375" y="1400962"/>
                <a:ext cx="0" cy="523203"/>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63" name="Rectangle: Rounded Corners 62">
              <a:hlinkClick r:id="rId12" action="ppaction://hlinksldjump"/>
              <a:extLst>
                <a:ext uri="{FF2B5EF4-FFF2-40B4-BE49-F238E27FC236}">
                  <a16:creationId xmlns:a16="http://schemas.microsoft.com/office/drawing/2014/main" id="{1DB6AAE4-F5FB-433F-18D3-D2BEFC82089F}"/>
                </a:ext>
              </a:extLst>
            </p:cNvPr>
            <p:cNvSpPr/>
            <p:nvPr/>
          </p:nvSpPr>
          <p:spPr>
            <a:xfrm>
              <a:off x="3344429" y="2565615"/>
              <a:ext cx="6052361" cy="365760"/>
            </a:xfrm>
            <a:prstGeom prst="roundRect">
              <a:avLst/>
            </a:prstGeom>
            <a:solidFill>
              <a:schemeClr val="tx1">
                <a:lumMod val="95000"/>
                <a:lumOff val="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SBIR </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推動跨域研發引領中小企業升級轉型計畫</a:t>
              </a:r>
              <a:r>
                <a:rPr kumimoji="0" lang="zh-TW" altLang="en-US" sz="1100" b="1" i="0" u="none" strike="noStrike" kern="1200" cap="none" spc="0" normalizeH="0" baseline="0" noProof="0" dirty="0">
                  <a:ln>
                    <a:noFill/>
                  </a:ln>
                  <a:solidFill>
                    <a:srgbClr val="FFFFFF"/>
                  </a:solidFill>
                  <a:effectLst/>
                  <a:uLnTx/>
                  <a:uFillTx/>
                  <a:latin typeface="Amazon Ember"/>
                  <a:ea typeface="+mn-ea"/>
                  <a:cs typeface="+mn-cs"/>
                </a:rPr>
                <a:t> </a:t>
              </a:r>
              <a:r>
                <a:rPr kumimoji="0" lang="zh-TW" altLang="en-US" sz="1050" b="0" i="0" u="none" strike="noStrike" kern="1200" cap="none" spc="0" normalizeH="0" baseline="0" noProof="0" dirty="0">
                  <a:ln>
                    <a:noFill/>
                  </a:ln>
                  <a:solidFill>
                    <a:srgbClr val="FFFFFF"/>
                  </a:solidFill>
                  <a:effectLst/>
                  <a:uLnTx/>
                  <a:uFillTx/>
                  <a:latin typeface="Amazon Ember"/>
                  <a:ea typeface="+mn-ea"/>
                  <a:cs typeface="+mn-cs"/>
                </a:rPr>
                <a:t>最高</a:t>
              </a:r>
              <a:r>
                <a:rPr kumimoji="0" lang="zh-TW" altLang="en-US" sz="1200" b="0" i="0" u="none" strike="noStrike" kern="1200" cap="none" spc="0" normalizeH="0" baseline="0" noProof="0" dirty="0">
                  <a:ln>
                    <a:noFill/>
                  </a:ln>
                  <a:solidFill>
                    <a:srgbClr val="FFFFFF"/>
                  </a:solidFill>
                  <a:effectLst/>
                  <a:uLnTx/>
                  <a:uFillTx/>
                  <a:latin typeface="Amazon Ember"/>
                  <a:ea typeface="+mn-ea"/>
                  <a:cs typeface="+mn-cs"/>
                </a:rPr>
                <a:t> </a:t>
              </a:r>
              <a:r>
                <a:rPr kumimoji="0" lang="en-US" altLang="zh-TW" sz="1200" b="1" i="0" u="none" strike="noStrike" kern="1200" cap="none" spc="0" normalizeH="0" baseline="0" noProof="0" dirty="0">
                  <a:ln>
                    <a:noFill/>
                  </a:ln>
                  <a:solidFill>
                    <a:srgbClr val="FFFF00"/>
                  </a:solidFill>
                  <a:effectLst/>
                  <a:uLnTx/>
                  <a:uFillTx/>
                  <a:latin typeface="Amazon Ember"/>
                  <a:ea typeface="+mn-ea"/>
                  <a:cs typeface="+mn-cs"/>
                </a:rPr>
                <a:t>700</a:t>
              </a:r>
              <a:r>
                <a:rPr kumimoji="0" lang="en-US" altLang="zh-TW" sz="1100" b="1" i="0" u="none" strike="noStrike" kern="1200" cap="none" spc="0" normalizeH="0" baseline="0" noProof="0" dirty="0">
                  <a:ln>
                    <a:noFill/>
                  </a:ln>
                  <a:solidFill>
                    <a:srgbClr val="FFFF00"/>
                  </a:solidFill>
                  <a:effectLst/>
                  <a:uLnTx/>
                  <a:uFillTx/>
                  <a:latin typeface="Amazon Ember"/>
                  <a:ea typeface="+mn-ea"/>
                  <a:cs typeface="+mn-cs"/>
                </a:rPr>
                <a:t> </a:t>
              </a:r>
              <a:r>
                <a:rPr kumimoji="0" lang="zh-TW" altLang="en-US" sz="1050" b="0" i="0" u="none" strike="noStrike" kern="1200" cap="none" spc="0" normalizeH="0" baseline="0" noProof="0" dirty="0">
                  <a:ln>
                    <a:noFill/>
                  </a:ln>
                  <a:solidFill>
                    <a:srgbClr val="FFFFFF"/>
                  </a:solidFill>
                  <a:effectLst/>
                  <a:uLnTx/>
                  <a:uFillTx/>
                  <a:latin typeface="Amazon Ember"/>
                  <a:ea typeface="+mn-ea"/>
                  <a:cs typeface="+mn-cs"/>
                </a:rPr>
                <a:t>萬</a:t>
              </a:r>
              <a:endParaRPr kumimoji="0" lang="en-US" sz="105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37" name="Rectangle: Rounded Corners 36">
              <a:hlinkClick r:id="rId13" action="ppaction://hlinksldjump"/>
              <a:extLst>
                <a:ext uri="{FF2B5EF4-FFF2-40B4-BE49-F238E27FC236}">
                  <a16:creationId xmlns:a16="http://schemas.microsoft.com/office/drawing/2014/main" id="{AFB74828-86E2-D36E-6C81-146283609CE0}"/>
                </a:ext>
              </a:extLst>
            </p:cNvPr>
            <p:cNvSpPr/>
            <p:nvPr/>
          </p:nvSpPr>
          <p:spPr>
            <a:xfrm>
              <a:off x="3364728" y="3091657"/>
              <a:ext cx="5760720" cy="387697"/>
            </a:xfrm>
            <a:prstGeom prst="roundRect">
              <a:avLst/>
            </a:prstGeom>
            <a:solidFill>
              <a:schemeClr val="tx1">
                <a:lumMod val="75000"/>
                <a:lumOff val="2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  SBIR </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小型企業創新研發計畫 </a:t>
              </a: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常態型補助</a:t>
              </a: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 </a:t>
              </a:r>
              <a:r>
                <a:rPr kumimoji="0" lang="zh-TW" altLang="en-US" sz="1050" b="0" i="0" u="none" strike="noStrike" kern="1200" cap="none" spc="0" normalizeH="0" baseline="0" noProof="0" dirty="0">
                  <a:ln>
                    <a:noFill/>
                  </a:ln>
                  <a:solidFill>
                    <a:srgbClr val="FFFFFF"/>
                  </a:solidFill>
                  <a:effectLst/>
                  <a:uLnTx/>
                  <a:uFillTx/>
                  <a:latin typeface="Amazon Ember"/>
                  <a:ea typeface="+mn-ea"/>
                  <a:cs typeface="+mn-cs"/>
                </a:rPr>
                <a:t>最高 </a:t>
              </a:r>
              <a:r>
                <a:rPr kumimoji="0" lang="en-US" altLang="zh-TW" sz="1200" b="1" i="0" u="none" strike="noStrike" kern="1200" cap="none" spc="0" normalizeH="0" baseline="0" noProof="0" dirty="0">
                  <a:ln>
                    <a:noFill/>
                  </a:ln>
                  <a:solidFill>
                    <a:srgbClr val="FFFF00"/>
                  </a:solidFill>
                  <a:effectLst/>
                  <a:uLnTx/>
                  <a:uFillTx/>
                  <a:latin typeface="Amazon Ember"/>
                  <a:ea typeface="+mn-ea"/>
                  <a:cs typeface="+mn-cs"/>
                </a:rPr>
                <a:t>3000</a:t>
              </a:r>
              <a:r>
                <a:rPr kumimoji="0" lang="en-US" altLang="zh-TW" sz="1100" b="1" i="0" u="none" strike="noStrike" kern="1200" cap="none" spc="0" normalizeH="0" baseline="0" noProof="0" dirty="0">
                  <a:ln>
                    <a:noFill/>
                  </a:ln>
                  <a:solidFill>
                    <a:srgbClr val="FFFF00"/>
                  </a:solidFill>
                  <a:effectLst/>
                  <a:uLnTx/>
                  <a:uFillTx/>
                  <a:latin typeface="Amazon Ember"/>
                  <a:ea typeface="+mn-ea"/>
                  <a:cs typeface="+mn-cs"/>
                </a:rPr>
                <a:t> </a:t>
              </a:r>
              <a:r>
                <a:rPr kumimoji="0" lang="zh-TW" altLang="en-US" sz="1050" b="0" i="0" u="none" strike="noStrike" kern="1200" cap="none" spc="0" normalizeH="0" baseline="0" noProof="0" dirty="0">
                  <a:ln>
                    <a:noFill/>
                  </a:ln>
                  <a:solidFill>
                    <a:srgbClr val="FFFFFF"/>
                  </a:solidFill>
                  <a:effectLst/>
                  <a:uLnTx/>
                  <a:uFillTx/>
                  <a:latin typeface="Amazon Ember"/>
                  <a:ea typeface="+mn-ea"/>
                  <a:cs typeface="+mn-cs"/>
                </a:rPr>
                <a:t>萬</a:t>
              </a:r>
              <a:endParaRPr kumimoji="0" lang="en-US" sz="1050" b="0" i="0" u="none" strike="noStrike" kern="1200" cap="none" spc="0" normalizeH="0" baseline="0" noProof="0" dirty="0" err="1">
                <a:ln>
                  <a:noFill/>
                </a:ln>
                <a:solidFill>
                  <a:srgbClr val="FFFFFF"/>
                </a:solidFill>
                <a:effectLst/>
                <a:uLnTx/>
                <a:uFillTx/>
                <a:latin typeface="Amazon Ember"/>
                <a:ea typeface="+mn-ea"/>
                <a:cs typeface="+mn-cs"/>
              </a:endParaRPr>
            </a:p>
          </p:txBody>
        </p:sp>
      </p:grpSp>
      <p:grpSp>
        <p:nvGrpSpPr>
          <p:cNvPr id="14" name="Group 13">
            <a:extLst>
              <a:ext uri="{FF2B5EF4-FFF2-40B4-BE49-F238E27FC236}">
                <a16:creationId xmlns:a16="http://schemas.microsoft.com/office/drawing/2014/main" id="{38878046-87B8-C009-BD65-2A3EC4AB06F7}"/>
              </a:ext>
            </a:extLst>
          </p:cNvPr>
          <p:cNvGrpSpPr/>
          <p:nvPr/>
        </p:nvGrpSpPr>
        <p:grpSpPr>
          <a:xfrm>
            <a:off x="2009347" y="4057762"/>
            <a:ext cx="9427860" cy="273108"/>
            <a:chOff x="2077910" y="5823708"/>
            <a:chExt cx="9427860" cy="485157"/>
          </a:xfrm>
        </p:grpSpPr>
        <p:sp>
          <p:nvSpPr>
            <p:cNvPr id="9" name="Rectangle: Rounded Corners 8">
              <a:hlinkClick r:id="rId14" action="ppaction://hlinksldjump"/>
              <a:extLst>
                <a:ext uri="{FF2B5EF4-FFF2-40B4-BE49-F238E27FC236}">
                  <a16:creationId xmlns:a16="http://schemas.microsoft.com/office/drawing/2014/main" id="{0ED95D1E-626B-D2A1-A22E-4A927EAADAD6}"/>
                </a:ext>
              </a:extLst>
            </p:cNvPr>
            <p:cNvSpPr/>
            <p:nvPr/>
          </p:nvSpPr>
          <p:spPr>
            <a:xfrm>
              <a:off x="3631911" y="5943105"/>
              <a:ext cx="5852160" cy="365760"/>
            </a:xfrm>
            <a:prstGeom prst="roundRect">
              <a:avLst/>
            </a:prstGeom>
            <a:solidFill>
              <a:schemeClr val="tx1">
                <a:lumMod val="75000"/>
                <a:lumOff val="25000"/>
              </a:schemeClr>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A+</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 企業創新研發淬鍊計畫 </a:t>
              </a: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 AI</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 應用躍昇計畫 </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最高</a:t>
              </a:r>
              <a:r>
                <a:rPr kumimoji="0" lang="zh-TW" altLang="en-US" sz="1100" b="1" i="0" u="none" strike="noStrike" kern="1200" cap="none" spc="0" normalizeH="0" baseline="0" noProof="0" dirty="0">
                  <a:ln>
                    <a:noFill/>
                  </a:ln>
                  <a:solidFill>
                    <a:srgbClr val="FFFF00"/>
                  </a:solidFill>
                  <a:effectLst/>
                  <a:uLnTx/>
                  <a:uFillTx/>
                  <a:latin typeface="Amazon Ember"/>
                  <a:ea typeface="+mn-ea"/>
                  <a:cs typeface="+mn-cs"/>
                </a:rPr>
                <a:t> </a:t>
              </a:r>
              <a:r>
                <a:rPr kumimoji="0" lang="en-US" altLang="zh-TW" sz="1100" b="1" i="0" u="none" strike="noStrike" kern="1200" cap="none" spc="0" normalizeH="0" baseline="0" noProof="0" dirty="0">
                  <a:ln>
                    <a:noFill/>
                  </a:ln>
                  <a:solidFill>
                    <a:srgbClr val="FFFF00"/>
                  </a:solidFill>
                  <a:effectLst/>
                  <a:uLnTx/>
                  <a:uFillTx/>
                  <a:latin typeface="Amazon Ember"/>
                  <a:ea typeface="+mn-ea"/>
                  <a:cs typeface="+mn-cs"/>
                </a:rPr>
                <a:t>3000</a:t>
              </a:r>
              <a:r>
                <a:rPr kumimoji="0" lang="zh-TW" altLang="en-US" sz="1100" b="1" i="0" u="none" strike="noStrike" kern="1200" cap="none" spc="0" normalizeH="0" baseline="0" noProof="0" dirty="0">
                  <a:ln>
                    <a:noFill/>
                  </a:ln>
                  <a:solidFill>
                    <a:srgbClr val="FFFF00"/>
                  </a:solidFill>
                  <a:effectLst/>
                  <a:uLnTx/>
                  <a:uFillTx/>
                  <a:latin typeface="Amazon Ember"/>
                  <a:ea typeface="+mn-ea"/>
                  <a:cs typeface="+mn-cs"/>
                </a:rPr>
                <a:t> </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萬</a:t>
              </a:r>
              <a:endParaRPr kumimoji="0" lang="en-US" sz="11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6" name="TextBox 15">
              <a:extLst>
                <a:ext uri="{FF2B5EF4-FFF2-40B4-BE49-F238E27FC236}">
                  <a16:creationId xmlns:a16="http://schemas.microsoft.com/office/drawing/2014/main" id="{D22BD8EC-8ED5-C248-C271-B54BA00B7858}"/>
                </a:ext>
              </a:extLst>
            </p:cNvPr>
            <p:cNvSpPr txBox="1"/>
            <p:nvPr/>
          </p:nvSpPr>
          <p:spPr>
            <a:xfrm>
              <a:off x="2133890" y="5823708"/>
              <a:ext cx="1011495" cy="253916"/>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srgbClr val="FF0000"/>
                  </a:solidFill>
                  <a:effectLst/>
                  <a:uLnTx/>
                  <a:uFillTx/>
                  <a:latin typeface="Amazon Ember"/>
                  <a:ea typeface="+mn-ea"/>
                  <a:cs typeface="+mn-cs"/>
                </a:rPr>
                <a:t>AI</a:t>
              </a:r>
              <a:r>
                <a:rPr kumimoji="0" lang="zh-TW" altLang="en-US" sz="1050" b="1" i="0" u="none" strike="noStrike" kern="1200" cap="none" spc="0" normalizeH="0" baseline="0" noProof="0" dirty="0">
                  <a:ln>
                    <a:noFill/>
                  </a:ln>
                  <a:solidFill>
                    <a:srgbClr val="FF0000"/>
                  </a:solidFill>
                  <a:effectLst/>
                  <a:uLnTx/>
                  <a:uFillTx/>
                  <a:latin typeface="Amazon Ember"/>
                  <a:ea typeface="+mn-ea"/>
                  <a:cs typeface="+mn-cs"/>
                </a:rPr>
                <a:t> 應用 </a:t>
              </a:r>
              <a:r>
                <a:rPr kumimoji="0" lang="zh-TW" altLang="en-US" sz="1050" b="1" i="0" u="none" strike="noStrike" kern="1200" cap="none" spc="0" normalizeH="0" baseline="0" noProof="0" dirty="0">
                  <a:ln>
                    <a:noFill/>
                  </a:ln>
                  <a:solidFill>
                    <a:srgbClr val="FFFFFF">
                      <a:lumMod val="50000"/>
                    </a:srgbClr>
                  </a:solidFill>
                  <a:effectLst/>
                  <a:uLnTx/>
                  <a:uFillTx/>
                  <a:latin typeface="Amazon Ember"/>
                  <a:ea typeface="+mn-ea"/>
                  <a:cs typeface="+mn-cs"/>
                </a:rPr>
                <a:t>研發單位</a:t>
              </a:r>
              <a:endParaRPr kumimoji="0" lang="en-US" sz="1050" b="1"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41" name="TextBox 40">
              <a:extLst>
                <a:ext uri="{FF2B5EF4-FFF2-40B4-BE49-F238E27FC236}">
                  <a16:creationId xmlns:a16="http://schemas.microsoft.com/office/drawing/2014/main" id="{A5E73182-4128-1ACF-8167-949B5DEA3065}"/>
                </a:ext>
              </a:extLst>
            </p:cNvPr>
            <p:cNvSpPr txBox="1"/>
            <p:nvPr/>
          </p:nvSpPr>
          <p:spPr>
            <a:xfrm>
              <a:off x="9710407" y="6023434"/>
              <a:ext cx="1795363" cy="246221"/>
            </a:xfrm>
            <a:prstGeom prst="rect">
              <a:avLst/>
            </a:prstGeom>
            <a:noFill/>
          </p:spPr>
          <p:txBody>
            <a:bodyPr wrap="none" lIns="0" rIns="0" rtlCol="0">
              <a:spAutoFit/>
            </a:bodyPr>
            <a:lstStyle>
              <a:defPPr>
                <a:defRPr lang="en-US"/>
              </a:defPPr>
              <a:lvl1pPr>
                <a:defRPr sz="800" b="1">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000000">
                      <a:lumMod val="50000"/>
                      <a:lumOff val="50000"/>
                    </a:srgbClr>
                  </a:solidFill>
                  <a:effectLst/>
                  <a:uLnTx/>
                  <a:uFillTx/>
                  <a:latin typeface="Amazon Ember"/>
                  <a:ea typeface="+mn-ea"/>
                  <a:cs typeface="+mn-cs"/>
                </a:rPr>
                <a:t>2025/8/19 </a:t>
              </a:r>
              <a:r>
                <a:rPr kumimoji="0" lang="en-US" altLang="zh-TW" sz="1000" b="1" i="0" u="none" strike="noStrike" kern="1200" cap="none" spc="0" normalizeH="0" baseline="0" noProof="0" dirty="0">
                  <a:ln>
                    <a:noFill/>
                  </a:ln>
                  <a:solidFill>
                    <a:srgbClr val="FF0000"/>
                  </a:solidFill>
                  <a:effectLst/>
                  <a:uLnTx/>
                  <a:uFillTx/>
                  <a:latin typeface="Amazon Ember"/>
                  <a:ea typeface="+mn-ea"/>
                  <a:cs typeface="+mn-cs"/>
                </a:rPr>
                <a:t>~ 11/28 </a:t>
              </a:r>
              <a:r>
                <a:rPr kumimoji="0" lang="en-US" altLang="zh-TW" sz="1000" b="0" i="0" u="none" strike="noStrike" kern="1200" cap="none" spc="0" normalizeH="0" baseline="0" noProof="0" dirty="0">
                  <a:ln>
                    <a:noFill/>
                  </a:ln>
                  <a:solidFill>
                    <a:srgbClr val="000000">
                      <a:lumMod val="50000"/>
                      <a:lumOff val="50000"/>
                    </a:srgbClr>
                  </a:solidFill>
                  <a:effectLst/>
                  <a:uLnTx/>
                  <a:uFillTx/>
                  <a:latin typeface="Amazon Ember"/>
                  <a:ea typeface="+mn-ea"/>
                  <a:cs typeface="+mn-cs"/>
                </a:rPr>
                <a:t>(</a:t>
              </a:r>
              <a:r>
                <a:rPr kumimoji="0" lang="zh-TW" altLang="en-US" sz="1000" b="0" i="0" u="none" strike="noStrike" kern="1200" cap="none" spc="0" normalizeH="0" baseline="0" noProof="0" dirty="0">
                  <a:ln>
                    <a:noFill/>
                  </a:ln>
                  <a:solidFill>
                    <a:srgbClr val="000000">
                      <a:lumMod val="50000"/>
                      <a:lumOff val="50000"/>
                    </a:srgbClr>
                  </a:solidFill>
                  <a:effectLst/>
                  <a:uLnTx/>
                  <a:uFillTx/>
                  <a:latin typeface="Amazon Ember"/>
                  <a:ea typeface="+mn-ea"/>
                  <a:cs typeface="+mn-cs"/>
                </a:rPr>
                <a:t>隨到隨審</a:t>
              </a:r>
              <a:r>
                <a:rPr kumimoji="0" lang="en-US" altLang="zh-TW" sz="1000" b="0" i="0" u="none" strike="noStrike" kern="1200" cap="none" spc="0" normalizeH="0" baseline="0" noProof="0" dirty="0">
                  <a:ln>
                    <a:noFill/>
                  </a:ln>
                  <a:solidFill>
                    <a:srgbClr val="000000">
                      <a:lumMod val="50000"/>
                      <a:lumOff val="50000"/>
                    </a:srgbClr>
                  </a:solidFill>
                  <a:effectLst/>
                  <a:uLnTx/>
                  <a:uFillTx/>
                  <a:latin typeface="Amazon Ember"/>
                  <a:ea typeface="+mn-ea"/>
                  <a:cs typeface="+mn-cs"/>
                </a:rPr>
                <a:t>)</a:t>
              </a:r>
              <a:endParaRPr kumimoji="0" lang="en-US" sz="1000" b="0" i="0" u="none" strike="noStrike" kern="1200" cap="none" spc="0" normalizeH="0" baseline="0" noProof="0" dirty="0">
                <a:ln>
                  <a:noFill/>
                </a:ln>
                <a:solidFill>
                  <a:srgbClr val="000000">
                    <a:lumMod val="50000"/>
                    <a:lumOff val="50000"/>
                  </a:srgbClr>
                </a:solidFill>
                <a:effectLst/>
                <a:uLnTx/>
                <a:uFillTx/>
                <a:latin typeface="Amazon Ember"/>
                <a:ea typeface="+mn-ea"/>
                <a:cs typeface="+mn-cs"/>
              </a:endParaRPr>
            </a:p>
          </p:txBody>
        </p:sp>
        <p:cxnSp>
          <p:nvCxnSpPr>
            <p:cNvPr id="48" name="Straight Connector 47">
              <a:extLst>
                <a:ext uri="{FF2B5EF4-FFF2-40B4-BE49-F238E27FC236}">
                  <a16:creationId xmlns:a16="http://schemas.microsoft.com/office/drawing/2014/main" id="{A77EE761-2836-28E7-FF71-BCB882B1969A}"/>
                </a:ext>
              </a:extLst>
            </p:cNvPr>
            <p:cNvCxnSpPr>
              <a:cxnSpLocks/>
            </p:cNvCxnSpPr>
            <p:nvPr/>
          </p:nvCxnSpPr>
          <p:spPr>
            <a:xfrm>
              <a:off x="2077910" y="6175361"/>
              <a:ext cx="1573817"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32762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5C5FAE0-2F35-95A3-0852-DA11C95060B0}"/>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C107E618-8245-F990-7D6A-AD4CFFB459C6}"/>
              </a:ext>
            </a:extLst>
          </p:cNvPr>
          <p:cNvSpPr/>
          <p:nvPr/>
        </p:nvSpPr>
        <p:spPr>
          <a:xfrm>
            <a:off x="0" y="798899"/>
            <a:ext cx="2723949" cy="719999"/>
          </a:xfrm>
          <a:prstGeom prst="rect">
            <a:avLst/>
          </a:prstGeom>
          <a:solidFill>
            <a:srgbClr val="1D72D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 name="Title 1">
            <a:extLst>
              <a:ext uri="{FF2B5EF4-FFF2-40B4-BE49-F238E27FC236}">
                <a16:creationId xmlns:a16="http://schemas.microsoft.com/office/drawing/2014/main" id="{6AE780F4-C3A9-EB9C-84F2-D34C76827D8D}"/>
              </a:ext>
            </a:extLst>
          </p:cNvPr>
          <p:cNvSpPr>
            <a:spLocks noGrp="1"/>
          </p:cNvSpPr>
          <p:nvPr>
            <p:ph type="title"/>
          </p:nvPr>
        </p:nvSpPr>
        <p:spPr>
          <a:xfrm>
            <a:off x="609600" y="898033"/>
            <a:ext cx="10972800" cy="535531"/>
          </a:xfrm>
        </p:spPr>
        <p:txBody>
          <a:bodyPr/>
          <a:lstStyle/>
          <a:p>
            <a:r>
              <a:rPr lang="en-US" altLang="zh-TW" dirty="0">
                <a:solidFill>
                  <a:schemeClr val="bg1"/>
                </a:solidFill>
              </a:rPr>
              <a:t>#</a:t>
            </a:r>
            <a:r>
              <a:rPr lang="zh-TW" altLang="en-US" dirty="0">
                <a:solidFill>
                  <a:schemeClr val="bg1"/>
                </a:solidFill>
              </a:rPr>
              <a:t>人才培訓</a:t>
            </a:r>
            <a:r>
              <a:rPr lang="en-US" altLang="zh-TW" dirty="0">
                <a:solidFill>
                  <a:schemeClr val="bg1"/>
                </a:solidFill>
              </a:rPr>
              <a:t>   </a:t>
            </a:r>
            <a:r>
              <a:rPr lang="zh-TW" altLang="en-US" sz="2000" dirty="0"/>
              <a:t>相關政府補助</a:t>
            </a:r>
            <a:endParaRPr lang="en-US" sz="2000" dirty="0"/>
          </a:p>
        </p:txBody>
      </p:sp>
      <p:sp>
        <p:nvSpPr>
          <p:cNvPr id="3" name="Slide Number Placeholder 2">
            <a:extLst>
              <a:ext uri="{FF2B5EF4-FFF2-40B4-BE49-F238E27FC236}">
                <a16:creationId xmlns:a16="http://schemas.microsoft.com/office/drawing/2014/main" id="{7607316C-7CE6-D99F-760C-D76982F52F9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900" b="0" i="0" u="none" strike="noStrike" kern="1200" cap="none" spc="0" normalizeH="0" baseline="0" noProof="0">
              <a:ln>
                <a:noFill/>
              </a:ln>
              <a:solidFill>
                <a:srgbClr val="232F3E"/>
              </a:solidFill>
              <a:effectLst/>
              <a:uLnTx/>
              <a:uFillTx/>
              <a:latin typeface="Amazon Ember"/>
              <a:ea typeface="+mn-ea"/>
              <a:cs typeface="+mn-cs"/>
            </a:endParaRPr>
          </a:p>
        </p:txBody>
      </p:sp>
      <p:sp>
        <p:nvSpPr>
          <p:cNvPr id="45" name="TextBox 44">
            <a:extLst>
              <a:ext uri="{FF2B5EF4-FFF2-40B4-BE49-F238E27FC236}">
                <a16:creationId xmlns:a16="http://schemas.microsoft.com/office/drawing/2014/main" id="{DFE0DD7E-5A6D-E373-4953-52BDFEE92614}"/>
              </a:ext>
            </a:extLst>
          </p:cNvPr>
          <p:cNvSpPr txBox="1"/>
          <p:nvPr/>
        </p:nvSpPr>
        <p:spPr>
          <a:xfrm>
            <a:off x="10430937" y="78386"/>
            <a:ext cx="1676741" cy="230832"/>
          </a:xfrm>
          <a:prstGeom prst="rect">
            <a:avLst/>
          </a:prstGeom>
          <a:noFill/>
          <a:ln>
            <a:solidFill>
              <a:schemeClr val="bg1">
                <a:lumMod val="75000"/>
              </a:schemeClr>
            </a:solidFill>
          </a:ln>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點擊計畫名稱可跳轉至簡介頁面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0" name="TextBox 49">
            <a:hlinkClick r:id="rId4"/>
            <a:extLst>
              <a:ext uri="{FF2B5EF4-FFF2-40B4-BE49-F238E27FC236}">
                <a16:creationId xmlns:a16="http://schemas.microsoft.com/office/drawing/2014/main" id="{9F9E0A34-ECA0-4B44-9578-0D6FDF390C4B}"/>
              </a:ext>
            </a:extLst>
          </p:cNvPr>
          <p:cNvSpPr txBox="1"/>
          <p:nvPr/>
        </p:nvSpPr>
        <p:spPr>
          <a:xfrm>
            <a:off x="8029846" y="5908698"/>
            <a:ext cx="3571931" cy="340519"/>
          </a:xfrm>
          <a:prstGeom prst="roundRect">
            <a:avLst/>
          </a:prstGeom>
          <a:solidFill>
            <a:schemeClr val="accent1">
              <a:lumMod val="60000"/>
              <a:lumOff val="40000"/>
            </a:schemeClr>
          </a:solidFill>
          <a:ln>
            <a:solidFill>
              <a:srgbClr val="50B7E9"/>
            </a:solidFill>
          </a:ln>
          <a:effectLst>
            <a:outerShdw blurRad="50800" dist="38100" dir="2700000" algn="tl" rotWithShape="0">
              <a:prstClr val="black">
                <a:alpha val="40000"/>
              </a:prstClr>
            </a:outerShdw>
          </a:effectLst>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Amazon Ember"/>
                <a:ea typeface="+mn-ea"/>
                <a:cs typeface="+mn-cs"/>
              </a:rPr>
              <a:t>AWS</a:t>
            </a:r>
            <a:r>
              <a:rPr kumimoji="0" lang="zh-TW" altLang="en-US" sz="1400" b="1" i="0" u="none" strike="noStrike" kern="1200" cap="none" spc="0" normalizeH="0" baseline="0" noProof="0" dirty="0">
                <a:ln>
                  <a:noFill/>
                </a:ln>
                <a:solidFill>
                  <a:srgbClr val="FFFFFF"/>
                </a:solidFill>
                <a:effectLst/>
                <a:uLnTx/>
                <a:uFillTx/>
                <a:latin typeface="Amazon Ember"/>
                <a:ea typeface="+mn-ea"/>
                <a:cs typeface="+mn-cs"/>
              </a:rPr>
              <a:t> 付費培訓課程 請點此連結至官網</a:t>
            </a:r>
            <a:endParaRPr kumimoji="0" lang="en-US" sz="14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1" name="TextBox 50">
            <a:extLst>
              <a:ext uri="{FF2B5EF4-FFF2-40B4-BE49-F238E27FC236}">
                <a16:creationId xmlns:a16="http://schemas.microsoft.com/office/drawing/2014/main" id="{FC9C6426-C4C5-5B46-7E21-176DB588D47E}"/>
              </a:ext>
            </a:extLst>
          </p:cNvPr>
          <p:cNvSpPr txBox="1"/>
          <p:nvPr/>
        </p:nvSpPr>
        <p:spPr>
          <a:xfrm>
            <a:off x="4462115" y="1009945"/>
            <a:ext cx="519056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1" u="none" strike="noStrike" kern="1200" cap="none" spc="0" normalizeH="0" baseline="0" noProof="0" dirty="0">
                <a:ln>
                  <a:noFill/>
                </a:ln>
                <a:solidFill>
                  <a:srgbClr val="FFFFFF">
                    <a:lumMod val="65000"/>
                  </a:srgbClr>
                </a:solidFill>
                <a:effectLst/>
                <a:uLnTx/>
                <a:uFillTx/>
                <a:latin typeface="Amazon Ember"/>
                <a:ea typeface="+mn-ea"/>
                <a:cs typeface="+mn-cs"/>
              </a:rPr>
              <a:t>*</a:t>
            </a:r>
            <a:r>
              <a:rPr kumimoji="0" lang="en-US" altLang="zh-TW" sz="900" b="0" i="1" u="none" strike="noStrike" kern="1200" cap="none" spc="0" normalizeH="0" baseline="0" noProof="0" dirty="0">
                <a:ln>
                  <a:noFill/>
                </a:ln>
                <a:solidFill>
                  <a:srgbClr val="FFFFFF">
                    <a:lumMod val="65000"/>
                  </a:srgbClr>
                </a:solidFill>
                <a:effectLst/>
                <a:uLnTx/>
                <a:uFillTx/>
                <a:latin typeface="Amazon Ember"/>
                <a:ea typeface="+mn-ea"/>
                <a:cs typeface="+mn-cs"/>
              </a:rPr>
              <a:t>2025.10.08</a:t>
            </a:r>
            <a:r>
              <a:rPr kumimoji="0" lang="zh-TW" altLang="en-US" sz="900" b="0" i="1" u="none" strike="noStrike" kern="1200" cap="none" spc="0" normalizeH="0" baseline="0" noProof="0" dirty="0">
                <a:ln>
                  <a:noFill/>
                </a:ln>
                <a:solidFill>
                  <a:srgbClr val="FFFFFF">
                    <a:lumMod val="65000"/>
                  </a:srgbClr>
                </a:solidFill>
                <a:effectLst/>
                <a:uLnTx/>
                <a:uFillTx/>
                <a:latin typeface="Amazon Ember"/>
                <a:ea typeface="+mn-ea"/>
                <a:cs typeface="+mn-cs"/>
              </a:rPr>
              <a:t>版本，持續更新中，不代表全部政府計畫，僅列出目前已公告且適合</a:t>
            </a:r>
            <a:r>
              <a:rPr kumimoji="0" lang="en-US" altLang="zh-TW" sz="900" b="0" i="1" u="none" strike="noStrike" kern="1200" cap="none" spc="0" normalizeH="0" baseline="0" noProof="0" dirty="0">
                <a:ln>
                  <a:noFill/>
                </a:ln>
                <a:solidFill>
                  <a:srgbClr val="FFFFFF">
                    <a:lumMod val="65000"/>
                  </a:srgbClr>
                </a:solidFill>
                <a:effectLst/>
                <a:uLnTx/>
                <a:uFillTx/>
                <a:latin typeface="Amazon Ember"/>
                <a:ea typeface="+mn-ea"/>
                <a:cs typeface="+mn-cs"/>
              </a:rPr>
              <a:t>AWS</a:t>
            </a:r>
            <a:r>
              <a:rPr kumimoji="0" lang="zh-TW" altLang="en-US" sz="900" b="0" i="1" u="none" strike="noStrike" kern="1200" cap="none" spc="0" normalizeH="0" baseline="0" noProof="0" dirty="0">
                <a:ln>
                  <a:noFill/>
                </a:ln>
                <a:solidFill>
                  <a:srgbClr val="FFFFFF">
                    <a:lumMod val="65000"/>
                  </a:srgbClr>
                </a:solidFill>
                <a:effectLst/>
                <a:uLnTx/>
                <a:uFillTx/>
                <a:latin typeface="Amazon Ember"/>
                <a:ea typeface="+mn-ea"/>
                <a:cs typeface="+mn-cs"/>
              </a:rPr>
              <a:t>客戶之補助，申請相關規定及是否執行計畫，請以政府公告為準。</a:t>
            </a:r>
            <a:endParaRPr kumimoji="0" lang="en-US" altLang="zh-TW" sz="1000" b="0" i="1" u="none" strike="noStrike" kern="1200" cap="none" spc="0" normalizeH="0" baseline="0" noProof="0" dirty="0">
              <a:ln>
                <a:noFill/>
              </a:ln>
              <a:solidFill>
                <a:srgbClr val="FFFFFF">
                  <a:lumMod val="65000"/>
                </a:srgbClr>
              </a:solidFill>
              <a:effectLst/>
              <a:uLnTx/>
              <a:uFillTx/>
              <a:latin typeface="Amazon Ember"/>
              <a:ea typeface="+mn-ea"/>
              <a:cs typeface="+mn-cs"/>
            </a:endParaRPr>
          </a:p>
        </p:txBody>
      </p:sp>
      <p:sp>
        <p:nvSpPr>
          <p:cNvPr id="49" name="TextBox 48">
            <a:hlinkClick r:id="rId5" action="ppaction://hlinksldjump"/>
            <a:extLst>
              <a:ext uri="{FF2B5EF4-FFF2-40B4-BE49-F238E27FC236}">
                <a16:creationId xmlns:a16="http://schemas.microsoft.com/office/drawing/2014/main" id="{F49F9B5C-65EE-EE28-103E-8728CE5E7ED8}"/>
              </a:ext>
            </a:extLst>
          </p:cNvPr>
          <p:cNvSpPr txBox="1"/>
          <p:nvPr/>
        </p:nvSpPr>
        <p:spPr>
          <a:xfrm>
            <a:off x="10929079" y="371752"/>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52" name="TextBox 51">
            <a:hlinkClick r:id="rId6" action="ppaction://hlinksldjump"/>
            <a:extLst>
              <a:ext uri="{FF2B5EF4-FFF2-40B4-BE49-F238E27FC236}">
                <a16:creationId xmlns:a16="http://schemas.microsoft.com/office/drawing/2014/main" id="{C30BC457-892D-28F5-3A46-D6F03FC19DB9}"/>
              </a:ext>
            </a:extLst>
          </p:cNvPr>
          <p:cNvSpPr txBox="1"/>
          <p:nvPr/>
        </p:nvSpPr>
        <p:spPr>
          <a:xfrm>
            <a:off x="10929079" y="665118"/>
            <a:ext cx="1188720" cy="230832"/>
          </a:xfrm>
          <a:prstGeom prst="rect">
            <a:avLst/>
          </a:prstGeom>
          <a:solidFill>
            <a:srgbClr val="6D4D93"/>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數位轉型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 name="TextBox 52">
            <a:hlinkClick r:id="rId7" action="ppaction://hlinksldjump"/>
            <a:extLst>
              <a:ext uri="{FF2B5EF4-FFF2-40B4-BE49-F238E27FC236}">
                <a16:creationId xmlns:a16="http://schemas.microsoft.com/office/drawing/2014/main" id="{A7070420-FD95-E0C9-3339-4BDB89DDB8B6}"/>
              </a:ext>
            </a:extLst>
          </p:cNvPr>
          <p:cNvSpPr txBox="1"/>
          <p:nvPr/>
        </p:nvSpPr>
        <p:spPr>
          <a:xfrm>
            <a:off x="10929079" y="958484"/>
            <a:ext cx="1188720" cy="230832"/>
          </a:xfrm>
          <a:prstGeom prst="rect">
            <a:avLst/>
          </a:prstGeom>
          <a:solidFill>
            <a:srgbClr val="C65A98"/>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創新研發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6" name="Group 15">
            <a:extLst>
              <a:ext uri="{FF2B5EF4-FFF2-40B4-BE49-F238E27FC236}">
                <a16:creationId xmlns:a16="http://schemas.microsoft.com/office/drawing/2014/main" id="{D09C7CA8-FB43-A73B-D10E-E7A4E06608E8}"/>
              </a:ext>
            </a:extLst>
          </p:cNvPr>
          <p:cNvGrpSpPr/>
          <p:nvPr/>
        </p:nvGrpSpPr>
        <p:grpSpPr>
          <a:xfrm>
            <a:off x="457883" y="1888832"/>
            <a:ext cx="10867467" cy="2038276"/>
            <a:chOff x="609600" y="1926137"/>
            <a:chExt cx="10867467" cy="3780819"/>
          </a:xfrm>
        </p:grpSpPr>
        <p:cxnSp>
          <p:nvCxnSpPr>
            <p:cNvPr id="14" name="Straight Connector 13">
              <a:extLst>
                <a:ext uri="{FF2B5EF4-FFF2-40B4-BE49-F238E27FC236}">
                  <a16:creationId xmlns:a16="http://schemas.microsoft.com/office/drawing/2014/main" id="{4A27530E-839A-DFF9-6284-9E395D7D4C9C}"/>
                </a:ext>
              </a:extLst>
            </p:cNvPr>
            <p:cNvCxnSpPr>
              <a:cxnSpLocks/>
            </p:cNvCxnSpPr>
            <p:nvPr/>
          </p:nvCxnSpPr>
          <p:spPr>
            <a:xfrm flipV="1">
              <a:off x="2134135" y="5247998"/>
              <a:ext cx="2001989" cy="11933"/>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750028D-0FAB-2E54-DAE1-D14E6EAF11CF}"/>
                </a:ext>
              </a:extLst>
            </p:cNvPr>
            <p:cNvSpPr txBox="1"/>
            <p:nvPr/>
          </p:nvSpPr>
          <p:spPr>
            <a:xfrm>
              <a:off x="2354017" y="2231383"/>
              <a:ext cx="746999" cy="261610"/>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100" b="1" i="0" u="none" strike="noStrike" kern="1200" cap="none" spc="0" normalizeH="0" baseline="0" noProof="0" dirty="0">
                  <a:ln>
                    <a:noFill/>
                  </a:ln>
                  <a:solidFill>
                    <a:srgbClr val="1D72D4"/>
                  </a:solidFill>
                  <a:effectLst/>
                  <a:uLnTx/>
                  <a:uFillTx/>
                  <a:latin typeface="Amazon Ember"/>
                  <a:ea typeface="+mn-ea"/>
                  <a:cs typeface="+mn-cs"/>
                </a:rPr>
                <a:t>勞保 </a:t>
              </a:r>
              <a:r>
                <a:rPr kumimoji="0" lang="en-US" sz="1100" b="1" i="0" u="none" strike="noStrike" kern="1200" cap="none" spc="0" normalizeH="0" baseline="0" noProof="0" dirty="0">
                  <a:ln>
                    <a:noFill/>
                  </a:ln>
                  <a:solidFill>
                    <a:srgbClr val="1D72D4"/>
                  </a:solidFill>
                  <a:effectLst/>
                  <a:uLnTx/>
                  <a:uFillTx/>
                  <a:latin typeface="Amazon Ember"/>
                  <a:ea typeface="+mn-ea"/>
                  <a:cs typeface="+mn-cs"/>
                </a:rPr>
                <a:t>≥ 51</a:t>
              </a:r>
              <a:r>
                <a:rPr kumimoji="0" lang="zh-TW" altLang="en-US" sz="1100" b="1" i="0" u="none" strike="noStrike" kern="1200" cap="none" spc="0" normalizeH="0" baseline="0" noProof="0" dirty="0">
                  <a:ln>
                    <a:noFill/>
                  </a:ln>
                  <a:solidFill>
                    <a:srgbClr val="1D72D4"/>
                  </a:solidFill>
                  <a:effectLst/>
                  <a:uLnTx/>
                  <a:uFillTx/>
                  <a:latin typeface="Amazon Ember"/>
                  <a:ea typeface="+mn-ea"/>
                  <a:cs typeface="+mn-cs"/>
                </a:rPr>
                <a:t>人</a:t>
              </a:r>
              <a:endParaRPr kumimoji="0" lang="en-US" sz="1100" b="1" i="0" u="none" strike="noStrike" kern="1200" cap="none" spc="0" normalizeH="0" baseline="0" noProof="0" dirty="0" err="1">
                <a:ln>
                  <a:noFill/>
                </a:ln>
                <a:solidFill>
                  <a:srgbClr val="1D72D4"/>
                </a:solidFill>
                <a:effectLst/>
                <a:uLnTx/>
                <a:uFillTx/>
                <a:latin typeface="Amazon Ember"/>
                <a:ea typeface="+mn-ea"/>
                <a:cs typeface="+mn-cs"/>
              </a:endParaRPr>
            </a:p>
          </p:txBody>
        </p:sp>
        <p:sp>
          <p:nvSpPr>
            <p:cNvPr id="31" name="Rectangle: Rounded Corners 30">
              <a:hlinkClick r:id="rId8" action="ppaction://hlinksldjump"/>
              <a:extLst>
                <a:ext uri="{FF2B5EF4-FFF2-40B4-BE49-F238E27FC236}">
                  <a16:creationId xmlns:a16="http://schemas.microsoft.com/office/drawing/2014/main" id="{19AAA10A-FD58-07B1-4D79-112E1878D32E}"/>
                </a:ext>
              </a:extLst>
            </p:cNvPr>
            <p:cNvSpPr/>
            <p:nvPr/>
          </p:nvSpPr>
          <p:spPr>
            <a:xfrm>
              <a:off x="4167904" y="1926137"/>
              <a:ext cx="4265984" cy="538812"/>
            </a:xfrm>
            <a:prstGeom prst="roundRect">
              <a:avLst/>
            </a:prstGeom>
            <a:solidFill>
              <a:schemeClr val="tx1"/>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FFFFFF"/>
                  </a:solidFill>
                  <a:effectLst/>
                  <a:uLnTx/>
                  <a:uFillTx/>
                  <a:latin typeface="Amazon Ember"/>
                  <a:ea typeface="+mn-ea"/>
                  <a:cs typeface="+mn-cs"/>
                </a:rPr>
                <a:t>大人提 </a:t>
              </a:r>
              <a:r>
                <a:rPr kumimoji="0" lang="en-US" altLang="zh-TW" sz="12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200" b="1" i="0" u="none" strike="noStrike" kern="1200" cap="none" spc="0" normalizeH="0" baseline="0" noProof="0" dirty="0">
                  <a:ln>
                    <a:noFill/>
                  </a:ln>
                  <a:solidFill>
                    <a:srgbClr val="FFFFFF"/>
                  </a:solidFill>
                  <a:effectLst/>
                  <a:uLnTx/>
                  <a:uFillTx/>
                  <a:latin typeface="Amazon Ember"/>
                  <a:ea typeface="+mn-ea"/>
                  <a:cs typeface="+mn-cs"/>
                </a:rPr>
                <a:t>企業人力資源提升計畫</a:t>
              </a:r>
              <a:r>
                <a:rPr kumimoji="0" lang="en-US" altLang="zh-TW" sz="12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200" b="1" i="0" u="none" strike="noStrike" kern="1200" cap="none" spc="0" normalizeH="0" baseline="0" noProof="0" dirty="0">
                  <a:ln>
                    <a:noFill/>
                  </a:ln>
                  <a:solidFill>
                    <a:srgbClr val="FFFFFF"/>
                  </a:solidFill>
                  <a:effectLst/>
                  <a:uLnTx/>
                  <a:uFillTx/>
                  <a:latin typeface="Amazon Ember"/>
                  <a:ea typeface="+mn-ea"/>
                  <a:cs typeface="+mn-cs"/>
                </a:rPr>
                <a:t> </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最高 </a:t>
              </a:r>
              <a:r>
                <a:rPr kumimoji="0" lang="en-US" altLang="zh-TW" sz="1200" b="1" i="0" u="none" strike="noStrike" kern="1200" cap="none" spc="0" normalizeH="0" baseline="0" noProof="0" dirty="0">
                  <a:ln>
                    <a:noFill/>
                  </a:ln>
                  <a:solidFill>
                    <a:srgbClr val="FFFF00"/>
                  </a:solidFill>
                  <a:effectLst/>
                  <a:uLnTx/>
                  <a:uFillTx/>
                  <a:latin typeface="Amazon Ember"/>
                  <a:ea typeface="+mn-ea"/>
                  <a:cs typeface="+mn-cs"/>
                </a:rPr>
                <a:t>200</a:t>
              </a:r>
              <a:r>
                <a:rPr kumimoji="0" lang="zh-TW" altLang="en-US" sz="1200" b="1" i="0" u="none" strike="noStrike" kern="1200" cap="none" spc="0" normalizeH="0" baseline="0" noProof="0" dirty="0">
                  <a:ln>
                    <a:noFill/>
                  </a:ln>
                  <a:solidFill>
                    <a:srgbClr val="FFFFFF"/>
                  </a:solidFill>
                  <a:effectLst/>
                  <a:uLnTx/>
                  <a:uFillTx/>
                  <a:latin typeface="Amazon Ember"/>
                  <a:ea typeface="+mn-ea"/>
                  <a:cs typeface="+mn-cs"/>
                </a:rPr>
                <a:t> </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萬</a:t>
              </a:r>
              <a:endParaRPr kumimoji="0" lang="en-US" sz="16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32" name="Rectangle: Rounded Corners 31">
              <a:hlinkClick r:id="rId9" action="ppaction://hlinksldjump"/>
              <a:extLst>
                <a:ext uri="{FF2B5EF4-FFF2-40B4-BE49-F238E27FC236}">
                  <a16:creationId xmlns:a16="http://schemas.microsoft.com/office/drawing/2014/main" id="{ADA0996D-D5F1-5D8B-A582-8D8C292B1610}"/>
                </a:ext>
              </a:extLst>
            </p:cNvPr>
            <p:cNvSpPr/>
            <p:nvPr/>
          </p:nvSpPr>
          <p:spPr>
            <a:xfrm>
              <a:off x="4175556" y="2650138"/>
              <a:ext cx="4265984" cy="538812"/>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FFFFFF"/>
                  </a:solidFill>
                  <a:effectLst/>
                  <a:uLnTx/>
                  <a:uFillTx/>
                  <a:latin typeface="Amazon Ember"/>
                  <a:ea typeface="+mn-ea"/>
                  <a:cs typeface="+mn-cs"/>
                </a:rPr>
                <a:t>小人提 </a:t>
              </a:r>
              <a:r>
                <a:rPr kumimoji="0" lang="en-US" altLang="zh-TW" sz="12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200" b="1" i="0" u="none" strike="noStrike" kern="1200" cap="none" spc="0" normalizeH="0" baseline="0" noProof="0" dirty="0">
                  <a:ln>
                    <a:noFill/>
                  </a:ln>
                  <a:solidFill>
                    <a:srgbClr val="FFFFFF"/>
                  </a:solidFill>
                  <a:effectLst/>
                  <a:uLnTx/>
                  <a:uFillTx/>
                  <a:latin typeface="Amazon Ember"/>
                  <a:ea typeface="+mn-ea"/>
                  <a:cs typeface="+mn-cs"/>
                </a:rPr>
                <a:t>小型企業人力提升計畫</a:t>
              </a:r>
              <a:r>
                <a:rPr kumimoji="0" lang="en-US" altLang="zh-TW" sz="1200" b="1" i="0" u="none" strike="noStrike" kern="1200" cap="none" spc="0" normalizeH="0" baseline="0" noProof="0" dirty="0">
                  <a:ln>
                    <a:noFill/>
                  </a:ln>
                  <a:solidFill>
                    <a:srgbClr val="FFFFFF"/>
                  </a:solidFill>
                  <a:effectLst/>
                  <a:uLnTx/>
                  <a:uFillTx/>
                  <a:latin typeface="Amazon Ember"/>
                  <a:ea typeface="+mn-ea"/>
                  <a:cs typeface="+mn-cs"/>
                </a:rPr>
                <a:t>)</a:t>
              </a:r>
              <a:r>
                <a:rPr kumimoji="0" lang="zh-TW" altLang="en-US" sz="1200" b="1" i="0" u="none" strike="noStrike" kern="1200" cap="none" spc="0" normalizeH="0" baseline="0" noProof="0" dirty="0">
                  <a:ln>
                    <a:noFill/>
                  </a:ln>
                  <a:solidFill>
                    <a:srgbClr val="FFFFFF"/>
                  </a:solidFill>
                  <a:effectLst/>
                  <a:uLnTx/>
                  <a:uFillTx/>
                  <a:latin typeface="Amazon Ember"/>
                  <a:ea typeface="+mn-ea"/>
                  <a:cs typeface="+mn-cs"/>
                </a:rPr>
                <a:t> </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最高 </a:t>
              </a:r>
              <a:r>
                <a:rPr kumimoji="0" lang="en-US" altLang="zh-TW" sz="1200" b="1" i="0" u="none" strike="noStrike" kern="1200" cap="none" spc="0" normalizeH="0" baseline="0" noProof="0" dirty="0">
                  <a:ln>
                    <a:noFill/>
                  </a:ln>
                  <a:solidFill>
                    <a:srgbClr val="FFFF00"/>
                  </a:solidFill>
                  <a:effectLst/>
                  <a:uLnTx/>
                  <a:uFillTx/>
                  <a:latin typeface="Amazon Ember"/>
                  <a:ea typeface="+mn-ea"/>
                  <a:cs typeface="+mn-cs"/>
                </a:rPr>
                <a:t>20</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 萬</a:t>
              </a:r>
              <a:endParaRPr kumimoji="0" lang="en-US" sz="11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35" name="Straight Connector 34">
              <a:extLst>
                <a:ext uri="{FF2B5EF4-FFF2-40B4-BE49-F238E27FC236}">
                  <a16:creationId xmlns:a16="http://schemas.microsoft.com/office/drawing/2014/main" id="{3477882E-6CC2-C829-5FE5-B6A19886467F}"/>
                </a:ext>
              </a:extLst>
            </p:cNvPr>
            <p:cNvCxnSpPr>
              <a:cxnSpLocks/>
              <a:endCxn id="31" idx="1"/>
            </p:cNvCxnSpPr>
            <p:nvPr/>
          </p:nvCxnSpPr>
          <p:spPr>
            <a:xfrm flipV="1">
              <a:off x="2272927" y="2195543"/>
              <a:ext cx="1894977" cy="16744"/>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99F9ACE-5195-54A9-93FE-E51EE7648C5C}"/>
                </a:ext>
              </a:extLst>
            </p:cNvPr>
            <p:cNvCxnSpPr>
              <a:cxnSpLocks/>
              <a:endCxn id="32" idx="1"/>
            </p:cNvCxnSpPr>
            <p:nvPr/>
          </p:nvCxnSpPr>
          <p:spPr>
            <a:xfrm flipV="1">
              <a:off x="2278786" y="2919544"/>
              <a:ext cx="1896770" cy="20895"/>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AFF4AF2-5F82-C91C-AF34-2BA7EBBD6374}"/>
                </a:ext>
              </a:extLst>
            </p:cNvPr>
            <p:cNvCxnSpPr>
              <a:cxnSpLocks/>
            </p:cNvCxnSpPr>
            <p:nvPr/>
          </p:nvCxnSpPr>
          <p:spPr>
            <a:xfrm flipV="1">
              <a:off x="2259800" y="2219436"/>
              <a:ext cx="10390" cy="1779454"/>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2886F60-408E-595D-975D-DA60C61A4E73}"/>
                </a:ext>
              </a:extLst>
            </p:cNvPr>
            <p:cNvSpPr txBox="1"/>
            <p:nvPr/>
          </p:nvSpPr>
          <p:spPr>
            <a:xfrm>
              <a:off x="1199610" y="2369697"/>
              <a:ext cx="718145" cy="307777"/>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000000"/>
                  </a:solidFill>
                  <a:effectLst/>
                  <a:uLnTx/>
                  <a:uFillTx/>
                  <a:latin typeface="Amazon Ember"/>
                  <a:ea typeface="+mn-ea"/>
                  <a:cs typeface="+mn-cs"/>
                </a:rPr>
                <a:t>員工人數</a:t>
              </a:r>
              <a:endParaRPr kumimoji="0" lang="en-US" sz="1400" b="1" i="0" u="none" strike="noStrike" kern="1200" cap="none" spc="0" normalizeH="0" baseline="0" noProof="0" dirty="0" err="1">
                <a:ln>
                  <a:noFill/>
                </a:ln>
                <a:solidFill>
                  <a:srgbClr val="000000"/>
                </a:solidFill>
                <a:effectLst/>
                <a:uLnTx/>
                <a:uFillTx/>
                <a:latin typeface="Amazon Ember"/>
                <a:ea typeface="+mn-ea"/>
                <a:cs typeface="+mn-cs"/>
              </a:endParaRPr>
            </a:p>
          </p:txBody>
        </p:sp>
        <p:sp>
          <p:nvSpPr>
            <p:cNvPr id="39" name="TextBox 38">
              <a:extLst>
                <a:ext uri="{FF2B5EF4-FFF2-40B4-BE49-F238E27FC236}">
                  <a16:creationId xmlns:a16="http://schemas.microsoft.com/office/drawing/2014/main" id="{A13C2426-0074-C9E6-91D8-8E4F64A7CDF6}"/>
                </a:ext>
              </a:extLst>
            </p:cNvPr>
            <p:cNvSpPr txBox="1"/>
            <p:nvPr/>
          </p:nvSpPr>
          <p:spPr>
            <a:xfrm>
              <a:off x="2354017" y="2975118"/>
              <a:ext cx="746999" cy="261610"/>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100" b="1" i="0" u="none" strike="noStrike" kern="1200" cap="none" spc="0" normalizeH="0" baseline="0" noProof="0" dirty="0">
                  <a:ln>
                    <a:noFill/>
                  </a:ln>
                  <a:solidFill>
                    <a:srgbClr val="1D72D4"/>
                  </a:solidFill>
                  <a:effectLst/>
                  <a:uLnTx/>
                  <a:uFillTx/>
                  <a:latin typeface="Amazon Ember"/>
                  <a:ea typeface="+mn-ea"/>
                  <a:cs typeface="+mn-cs"/>
                </a:rPr>
                <a:t>勞保 </a:t>
              </a:r>
              <a:r>
                <a:rPr kumimoji="0" lang="en-US" sz="1100" b="1" i="0" u="none" strike="noStrike" kern="1200" cap="none" spc="0" normalizeH="0" baseline="0" noProof="0" dirty="0">
                  <a:ln>
                    <a:noFill/>
                  </a:ln>
                  <a:solidFill>
                    <a:srgbClr val="1D72D4"/>
                  </a:solidFill>
                  <a:effectLst/>
                  <a:uLnTx/>
                  <a:uFillTx/>
                  <a:latin typeface="Amazon Ember"/>
                  <a:ea typeface="+mn-ea"/>
                  <a:cs typeface="+mn-cs"/>
                </a:rPr>
                <a:t>&lt; 50</a:t>
              </a:r>
              <a:r>
                <a:rPr kumimoji="0" lang="zh-TW" altLang="en-US" sz="1100" b="1" i="0" u="none" strike="noStrike" kern="1200" cap="none" spc="0" normalizeH="0" baseline="0" noProof="0" dirty="0">
                  <a:ln>
                    <a:noFill/>
                  </a:ln>
                  <a:solidFill>
                    <a:srgbClr val="1D72D4"/>
                  </a:solidFill>
                  <a:effectLst/>
                  <a:uLnTx/>
                  <a:uFillTx/>
                  <a:latin typeface="Amazon Ember"/>
                  <a:ea typeface="+mn-ea"/>
                  <a:cs typeface="+mn-cs"/>
                </a:rPr>
                <a:t>人</a:t>
              </a:r>
              <a:endParaRPr kumimoji="0" lang="en-US" sz="1100" b="1" i="0" u="none" strike="noStrike" kern="1200" cap="none" spc="0" normalizeH="0" baseline="0" noProof="0" dirty="0" err="1">
                <a:ln>
                  <a:noFill/>
                </a:ln>
                <a:solidFill>
                  <a:srgbClr val="1D72D4"/>
                </a:solidFill>
                <a:effectLst/>
                <a:uLnTx/>
                <a:uFillTx/>
                <a:latin typeface="Amazon Ember"/>
                <a:ea typeface="+mn-ea"/>
                <a:cs typeface="+mn-cs"/>
              </a:endParaRPr>
            </a:p>
          </p:txBody>
        </p:sp>
        <p:sp>
          <p:nvSpPr>
            <p:cNvPr id="33" name="Rectangle: Rounded Corners 32">
              <a:hlinkClick r:id="rId10" action="ppaction://hlinksldjump"/>
              <a:extLst>
                <a:ext uri="{FF2B5EF4-FFF2-40B4-BE49-F238E27FC236}">
                  <a16:creationId xmlns:a16="http://schemas.microsoft.com/office/drawing/2014/main" id="{5F52AC21-0D37-EEA5-11B6-FF070B43BDA6}"/>
                </a:ext>
              </a:extLst>
            </p:cNvPr>
            <p:cNvSpPr/>
            <p:nvPr/>
          </p:nvSpPr>
          <p:spPr>
            <a:xfrm>
              <a:off x="3642576" y="4977630"/>
              <a:ext cx="5943600" cy="538812"/>
            </a:xfrm>
            <a:prstGeom prst="round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FFFFFF"/>
                  </a:solidFill>
                  <a:effectLst/>
                  <a:uLnTx/>
                  <a:uFillTx/>
                  <a:latin typeface="Amazon Ember"/>
                  <a:ea typeface="+mn-ea"/>
                  <a:cs typeface="+mn-cs"/>
                </a:rPr>
                <a:t>在職</a:t>
              </a:r>
              <a:r>
                <a:rPr kumimoji="0" lang="zh-TW" altLang="en-US" sz="1600" b="1" i="0" u="none" strike="noStrike" kern="1200" cap="none" spc="0" normalizeH="0" baseline="0" noProof="0" dirty="0">
                  <a:ln>
                    <a:noFill/>
                  </a:ln>
                  <a:solidFill>
                    <a:srgbClr val="FFFFFF"/>
                  </a:solidFill>
                  <a:effectLst/>
                  <a:uLnTx/>
                  <a:uFillTx/>
                  <a:latin typeface="Amazon Ember"/>
                  <a:ea typeface="+mn-ea"/>
                  <a:cs typeface="+mn-cs"/>
                </a:rPr>
                <a:t>中高齡</a:t>
              </a:r>
              <a:r>
                <a:rPr kumimoji="0" lang="zh-TW" altLang="en-US" sz="1200" b="1" i="0" u="none" strike="noStrike" kern="1200" cap="none" spc="0" normalizeH="0" baseline="0" noProof="0" dirty="0">
                  <a:ln>
                    <a:noFill/>
                  </a:ln>
                  <a:solidFill>
                    <a:srgbClr val="FFFFFF"/>
                  </a:solidFill>
                  <a:effectLst/>
                  <a:uLnTx/>
                  <a:uFillTx/>
                  <a:latin typeface="Amazon Ember"/>
                  <a:ea typeface="+mn-ea"/>
                  <a:cs typeface="+mn-cs"/>
                </a:rPr>
                <a:t>者及高齡者穩定就業訓練補助實施計畫 </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最高 </a:t>
              </a:r>
              <a:r>
                <a:rPr kumimoji="0" lang="en-US" altLang="zh-TW" sz="1200" b="1" i="0" u="none" strike="noStrike" kern="1200" cap="none" spc="0" normalizeH="0" baseline="0" noProof="0" dirty="0">
                  <a:ln>
                    <a:noFill/>
                  </a:ln>
                  <a:solidFill>
                    <a:srgbClr val="FFFF00"/>
                  </a:solidFill>
                  <a:effectLst/>
                  <a:uLnTx/>
                  <a:uFillTx/>
                  <a:latin typeface="Amazon Ember"/>
                  <a:ea typeface="+mn-ea"/>
                  <a:cs typeface="+mn-cs"/>
                </a:rPr>
                <a:t>30</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 萬</a:t>
              </a:r>
              <a:endParaRPr kumimoji="0" lang="en-US" sz="1600" b="1"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41" name="TextBox 40">
              <a:extLst>
                <a:ext uri="{FF2B5EF4-FFF2-40B4-BE49-F238E27FC236}">
                  <a16:creationId xmlns:a16="http://schemas.microsoft.com/office/drawing/2014/main" id="{74B5F6D1-7EE6-184D-399E-BF8A82510E21}"/>
                </a:ext>
              </a:extLst>
            </p:cNvPr>
            <p:cNvSpPr txBox="1"/>
            <p:nvPr/>
          </p:nvSpPr>
          <p:spPr>
            <a:xfrm>
              <a:off x="1172619" y="4985365"/>
              <a:ext cx="718145" cy="523220"/>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lumMod val="50000"/>
                    </a:srgbClr>
                  </a:solidFill>
                  <a:effectLst/>
                  <a:uLnTx/>
                  <a:uFillTx/>
                  <a:latin typeface="Amazon Ember"/>
                  <a:ea typeface="+mn-ea"/>
                  <a:cs typeface="+mn-cs"/>
                </a:rPr>
                <a:t>不限</a:t>
              </a:r>
              <a:endParaRPr kumimoji="0" lang="en-US" altLang="zh-TW" sz="1400" b="1" i="0" u="none" strike="noStrike" kern="1200" cap="none" spc="0" normalizeH="0" baseline="0" noProof="0" dirty="0">
                <a:ln>
                  <a:noFill/>
                </a:ln>
                <a:solidFill>
                  <a:srgbClr val="FFFFFF">
                    <a:lumMod val="50000"/>
                  </a:srgbClr>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lumMod val="50000"/>
                    </a:srgbClr>
                  </a:solidFill>
                  <a:effectLst/>
                  <a:uLnTx/>
                  <a:uFillTx/>
                  <a:latin typeface="Amazon Ember"/>
                  <a:ea typeface="+mn-ea"/>
                  <a:cs typeface="+mn-cs"/>
                </a:rPr>
                <a:t>員工人數</a:t>
              </a:r>
              <a:endParaRPr kumimoji="0" lang="en-US" sz="1400" b="1" i="0" u="none" strike="noStrike" kern="1200" cap="none" spc="0" normalizeH="0" baseline="0" noProof="0" dirty="0" err="1">
                <a:ln>
                  <a:noFill/>
                </a:ln>
                <a:solidFill>
                  <a:srgbClr val="FFFFFF">
                    <a:lumMod val="50000"/>
                  </a:srgbClr>
                </a:solidFill>
                <a:effectLst/>
                <a:uLnTx/>
                <a:uFillTx/>
                <a:latin typeface="Amazon Ember"/>
                <a:ea typeface="+mn-ea"/>
                <a:cs typeface="+mn-cs"/>
              </a:endParaRPr>
            </a:p>
          </p:txBody>
        </p:sp>
        <p:sp>
          <p:nvSpPr>
            <p:cNvPr id="43" name="TextBox 42">
              <a:extLst>
                <a:ext uri="{FF2B5EF4-FFF2-40B4-BE49-F238E27FC236}">
                  <a16:creationId xmlns:a16="http://schemas.microsoft.com/office/drawing/2014/main" id="{D9755252-29E4-DA01-031A-B64826B2F5EC}"/>
                </a:ext>
              </a:extLst>
            </p:cNvPr>
            <p:cNvSpPr txBox="1"/>
            <p:nvPr/>
          </p:nvSpPr>
          <p:spPr>
            <a:xfrm>
              <a:off x="7419143" y="5445346"/>
              <a:ext cx="65" cy="261610"/>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err="1">
                <a:ln>
                  <a:noFill/>
                </a:ln>
                <a:solidFill>
                  <a:srgbClr val="FFFFFF">
                    <a:lumMod val="50000"/>
                  </a:srgbClr>
                </a:solidFill>
                <a:effectLst/>
                <a:uLnTx/>
                <a:uFillTx/>
                <a:latin typeface="Amazon Ember"/>
                <a:ea typeface="+mn-ea"/>
                <a:cs typeface="+mn-cs"/>
              </a:endParaRPr>
            </a:p>
          </p:txBody>
        </p:sp>
        <p:sp>
          <p:nvSpPr>
            <p:cNvPr id="22" name="TextBox 21">
              <a:extLst>
                <a:ext uri="{FF2B5EF4-FFF2-40B4-BE49-F238E27FC236}">
                  <a16:creationId xmlns:a16="http://schemas.microsoft.com/office/drawing/2014/main" id="{8D521DD9-5059-0FAB-C007-1A4914ED214E}"/>
                </a:ext>
              </a:extLst>
            </p:cNvPr>
            <p:cNvSpPr txBox="1"/>
            <p:nvPr/>
          </p:nvSpPr>
          <p:spPr>
            <a:xfrm>
              <a:off x="8600641" y="2053824"/>
              <a:ext cx="1290418" cy="261610"/>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mazon Ember"/>
                  <a:ea typeface="+mn-ea"/>
                  <a:cs typeface="+mn-cs"/>
                </a:rPr>
                <a:t>2025/12/1</a:t>
              </a:r>
              <a:r>
                <a:rPr kumimoji="0" lang="zh-TW" altLang="en-US" sz="1100" b="1" i="0" u="none" strike="noStrike" kern="1200" cap="none" spc="0" normalizeH="0" baseline="0" noProof="0" dirty="0">
                  <a:ln>
                    <a:noFill/>
                  </a:ln>
                  <a:solidFill>
                    <a:srgbClr val="000000"/>
                  </a:solidFill>
                  <a:effectLst/>
                  <a:uLnTx/>
                  <a:uFillTx/>
                  <a:latin typeface="Amazon Ember"/>
                  <a:ea typeface="+mn-ea"/>
                  <a:cs typeface="+mn-cs"/>
                </a:rPr>
                <a:t> </a:t>
              </a:r>
              <a:r>
                <a:rPr kumimoji="0" lang="en-US" sz="1100" b="1" i="0" u="none" strike="noStrike" kern="1200" cap="none" spc="0" normalizeH="0" baseline="0" noProof="0" dirty="0">
                  <a:ln>
                    <a:noFill/>
                  </a:ln>
                  <a:solidFill>
                    <a:srgbClr val="000000"/>
                  </a:solidFill>
                  <a:effectLst/>
                  <a:uLnTx/>
                  <a:uFillTx/>
                  <a:latin typeface="Amazon Ember"/>
                  <a:ea typeface="+mn-ea"/>
                  <a:cs typeface="+mn-cs"/>
                </a:rPr>
                <a:t>~</a:t>
              </a:r>
              <a:r>
                <a:rPr kumimoji="0" lang="zh-TW" altLang="en-US" sz="1100" b="1" i="0" u="none" strike="noStrike" kern="1200" cap="none" spc="0" normalizeH="0" baseline="0" noProof="0" dirty="0">
                  <a:ln>
                    <a:noFill/>
                  </a:ln>
                  <a:solidFill>
                    <a:srgbClr val="000000"/>
                  </a:solidFill>
                  <a:effectLst/>
                  <a:uLnTx/>
                  <a:uFillTx/>
                  <a:latin typeface="Amazon Ember"/>
                  <a:ea typeface="+mn-ea"/>
                  <a:cs typeface="+mn-cs"/>
                </a:rPr>
                <a:t> </a:t>
              </a:r>
              <a:r>
                <a:rPr kumimoji="0" lang="en-US" altLang="zh-TW" sz="1100" b="1" i="0" u="none" strike="noStrike" kern="1200" cap="none" spc="0" normalizeH="0" baseline="0" noProof="0" dirty="0">
                  <a:ln>
                    <a:noFill/>
                  </a:ln>
                  <a:solidFill>
                    <a:srgbClr val="FF0000"/>
                  </a:solidFill>
                  <a:effectLst/>
                  <a:uLnTx/>
                  <a:uFillTx/>
                  <a:latin typeface="Amazon Ember"/>
                  <a:ea typeface="+mn-ea"/>
                  <a:cs typeface="+mn-cs"/>
                </a:rPr>
                <a:t>12</a:t>
              </a:r>
              <a:r>
                <a:rPr kumimoji="0" lang="en-US" sz="1100" b="1" i="0" u="none" strike="noStrike" kern="1200" cap="none" spc="0" normalizeH="0" baseline="0" noProof="0" dirty="0">
                  <a:ln>
                    <a:noFill/>
                  </a:ln>
                  <a:solidFill>
                    <a:srgbClr val="FF0000"/>
                  </a:solidFill>
                  <a:effectLst/>
                  <a:uLnTx/>
                  <a:uFillTx/>
                  <a:latin typeface="Amazon Ember"/>
                  <a:ea typeface="+mn-ea"/>
                  <a:cs typeface="+mn-cs"/>
                </a:rPr>
                <a:t>/31</a:t>
              </a:r>
              <a:endParaRPr kumimoji="0" lang="en-US" sz="1100" b="1" i="0" u="none" strike="noStrike" kern="1200" cap="none" spc="0" normalizeH="0" baseline="0" noProof="0" dirty="0">
                <a:ln>
                  <a:noFill/>
                </a:ln>
                <a:solidFill>
                  <a:srgbClr val="000000"/>
                </a:solidFill>
                <a:effectLst/>
                <a:uLnTx/>
                <a:uFillTx/>
                <a:latin typeface="Amazon Ember"/>
                <a:ea typeface="+mn-ea"/>
                <a:cs typeface="+mn-cs"/>
              </a:endParaRPr>
            </a:p>
          </p:txBody>
        </p:sp>
        <p:sp>
          <p:nvSpPr>
            <p:cNvPr id="23" name="TextBox 22">
              <a:extLst>
                <a:ext uri="{FF2B5EF4-FFF2-40B4-BE49-F238E27FC236}">
                  <a16:creationId xmlns:a16="http://schemas.microsoft.com/office/drawing/2014/main" id="{B4E442A2-C049-2ED7-FE8B-9EEA25330C5B}"/>
                </a:ext>
              </a:extLst>
            </p:cNvPr>
            <p:cNvSpPr txBox="1"/>
            <p:nvPr/>
          </p:nvSpPr>
          <p:spPr>
            <a:xfrm>
              <a:off x="8600641" y="2769509"/>
              <a:ext cx="2534843" cy="26161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srgbClr val="1D72D4"/>
                  </a:solidFill>
                  <a:effectLst/>
                  <a:uLnTx/>
                  <a:uFillTx/>
                  <a:latin typeface="Amazon Ember"/>
                  <a:ea typeface="+mn-ea"/>
                  <a:cs typeface="+mn-cs"/>
                </a:rPr>
                <a:t>預計 </a:t>
              </a:r>
              <a:r>
                <a:rPr kumimoji="0" lang="en-US" altLang="zh-TW" sz="1100" b="1" i="0" u="none" strike="noStrike" kern="1200" cap="none" spc="0" normalizeH="0" baseline="0" noProof="0" dirty="0">
                  <a:ln>
                    <a:noFill/>
                  </a:ln>
                  <a:solidFill>
                    <a:srgbClr val="1D72D4"/>
                  </a:solidFill>
                  <a:effectLst/>
                  <a:uLnTx/>
                  <a:uFillTx/>
                  <a:latin typeface="Amazon Ember"/>
                  <a:ea typeface="+mn-ea"/>
                  <a:cs typeface="+mn-cs"/>
                </a:rPr>
                <a:t>2025 / 12</a:t>
              </a:r>
              <a:r>
                <a:rPr kumimoji="0" lang="en-US" altLang="zh-TW" sz="1100" b="0" i="0" u="none" strike="noStrike" kern="1200" cap="none" spc="0" normalizeH="0" baseline="0" noProof="0" dirty="0">
                  <a:ln>
                    <a:noFill/>
                  </a:ln>
                  <a:solidFill>
                    <a:srgbClr val="1D72D4"/>
                  </a:solidFill>
                  <a:effectLst/>
                  <a:uLnTx/>
                  <a:uFillTx/>
                  <a:latin typeface="Amazon Ember"/>
                  <a:ea typeface="+mn-ea"/>
                  <a:cs typeface="+mn-cs"/>
                </a:rPr>
                <a:t> </a:t>
              </a:r>
              <a:r>
                <a:rPr kumimoji="0" lang="zh-TW" altLang="en-US" sz="1100" b="0" i="0" u="none" strike="noStrike" kern="1200" cap="none" spc="0" normalizeH="0" baseline="0" noProof="0" dirty="0">
                  <a:ln>
                    <a:noFill/>
                  </a:ln>
                  <a:solidFill>
                    <a:srgbClr val="1D72D4"/>
                  </a:solidFill>
                  <a:effectLst/>
                  <a:uLnTx/>
                  <a:uFillTx/>
                  <a:latin typeface="Amazon Ember"/>
                  <a:ea typeface="+mn-ea"/>
                  <a:cs typeface="+mn-cs"/>
                </a:rPr>
                <a:t>月公告</a:t>
              </a:r>
              <a:endParaRPr kumimoji="0" lang="en-US" sz="1100" b="0" i="0" u="none" strike="noStrike" kern="1200" cap="none" spc="0" normalizeH="0" baseline="0" noProof="0" dirty="0">
                <a:ln>
                  <a:noFill/>
                </a:ln>
                <a:solidFill>
                  <a:srgbClr val="1D72D4"/>
                </a:solidFill>
                <a:effectLst/>
                <a:uLnTx/>
                <a:uFillTx/>
                <a:latin typeface="Amazon Ember"/>
                <a:ea typeface="+mn-ea"/>
                <a:cs typeface="+mn-cs"/>
              </a:endParaRPr>
            </a:p>
          </p:txBody>
        </p:sp>
        <p:sp>
          <p:nvSpPr>
            <p:cNvPr id="26" name="TextBox 25">
              <a:extLst>
                <a:ext uri="{FF2B5EF4-FFF2-40B4-BE49-F238E27FC236}">
                  <a16:creationId xmlns:a16="http://schemas.microsoft.com/office/drawing/2014/main" id="{752CE110-47B1-56CB-292A-41A62A02735E}"/>
                </a:ext>
              </a:extLst>
            </p:cNvPr>
            <p:cNvSpPr txBox="1"/>
            <p:nvPr/>
          </p:nvSpPr>
          <p:spPr>
            <a:xfrm>
              <a:off x="9713764" y="4985365"/>
              <a:ext cx="1763303" cy="446276"/>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mazon Ember"/>
                  <a:ea typeface="+mn-ea"/>
                  <a:cs typeface="+mn-cs"/>
                </a:rPr>
                <a:t>2025/12/1</a:t>
              </a:r>
              <a:r>
                <a:rPr kumimoji="0" lang="zh-TW" altLang="en-US" sz="1100" b="1" i="0" u="none" strike="noStrike" kern="1200" cap="none" spc="0" normalizeH="0" baseline="0" noProof="0" dirty="0">
                  <a:ln>
                    <a:noFill/>
                  </a:ln>
                  <a:solidFill>
                    <a:srgbClr val="000000"/>
                  </a:solidFill>
                  <a:effectLst/>
                  <a:uLnTx/>
                  <a:uFillTx/>
                  <a:latin typeface="Amazon Ember"/>
                  <a:ea typeface="+mn-ea"/>
                  <a:cs typeface="+mn-cs"/>
                </a:rPr>
                <a:t> </a:t>
              </a:r>
              <a:r>
                <a:rPr kumimoji="0" lang="en-US" sz="1100" b="1" i="0" u="none" strike="noStrike" kern="1200" cap="none" spc="0" normalizeH="0" baseline="0" noProof="0" dirty="0">
                  <a:ln>
                    <a:noFill/>
                  </a:ln>
                  <a:solidFill>
                    <a:srgbClr val="000000"/>
                  </a:solidFill>
                  <a:effectLst/>
                  <a:uLnTx/>
                  <a:uFillTx/>
                  <a:latin typeface="Amazon Ember"/>
                  <a:ea typeface="+mn-ea"/>
                  <a:cs typeface="+mn-cs"/>
                </a:rPr>
                <a:t>~</a:t>
              </a:r>
              <a:r>
                <a:rPr kumimoji="0" lang="zh-TW" altLang="en-US" sz="1100" b="1" i="0" u="none" strike="noStrike" kern="1200" cap="none" spc="0" normalizeH="0" baseline="0" noProof="0" dirty="0">
                  <a:ln>
                    <a:noFill/>
                  </a:ln>
                  <a:solidFill>
                    <a:srgbClr val="000000"/>
                  </a:solidFill>
                  <a:effectLst/>
                  <a:uLnTx/>
                  <a:uFillTx/>
                  <a:latin typeface="Amazon Ember"/>
                  <a:ea typeface="+mn-ea"/>
                  <a:cs typeface="+mn-cs"/>
                </a:rPr>
                <a:t> </a:t>
              </a:r>
              <a:r>
                <a:rPr kumimoji="0" lang="en-US" altLang="zh-TW" sz="1100" b="1" i="0" u="none" strike="noStrike" kern="1200" cap="none" spc="0" normalizeH="0" baseline="0" noProof="0" dirty="0">
                  <a:ln>
                    <a:noFill/>
                  </a:ln>
                  <a:solidFill>
                    <a:srgbClr val="FF0000"/>
                  </a:solidFill>
                  <a:effectLst/>
                  <a:uLnTx/>
                  <a:uFillTx/>
                  <a:latin typeface="Amazon Ember"/>
                  <a:ea typeface="+mn-ea"/>
                  <a:cs typeface="+mn-cs"/>
                </a:rPr>
                <a:t>12</a:t>
              </a:r>
              <a:r>
                <a:rPr kumimoji="0" lang="en-US" sz="1100" b="1" i="0" u="none" strike="noStrike" kern="1200" cap="none" spc="0" normalizeH="0" baseline="0" noProof="0" dirty="0">
                  <a:ln>
                    <a:noFill/>
                  </a:ln>
                  <a:solidFill>
                    <a:srgbClr val="FF0000"/>
                  </a:solidFill>
                  <a:effectLst/>
                  <a:uLnTx/>
                  <a:uFillTx/>
                  <a:latin typeface="Amazon Ember"/>
                  <a:ea typeface="+mn-ea"/>
                  <a:cs typeface="+mn-cs"/>
                </a:rPr>
                <a:t>/31</a:t>
              </a:r>
              <a:endParaRPr kumimoji="0" lang="en-US" sz="1100" b="1" i="0" u="none" strike="noStrike" kern="1200" cap="none" spc="0" normalizeH="0" baseline="0" noProof="0" dirty="0">
                <a:ln>
                  <a:noFill/>
                </a:ln>
                <a:solidFill>
                  <a:srgbClr val="000000"/>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100" b="1" i="0" u="none" strike="noStrike" kern="1200" cap="none" spc="0" normalizeH="0" baseline="0" noProof="0" dirty="0">
                  <a:ln>
                    <a:noFill/>
                  </a:ln>
                  <a:solidFill>
                    <a:srgbClr val="000000"/>
                  </a:solidFill>
                  <a:effectLst/>
                  <a:highlight>
                    <a:srgbClr val="C0C0C0"/>
                  </a:highlight>
                  <a:uLnTx/>
                  <a:uFillTx/>
                  <a:latin typeface="Amazon Ember"/>
                  <a:ea typeface="+mn-ea"/>
                  <a:cs typeface="+mn-cs"/>
                </a:rPr>
                <a:t>可同時申請 </a:t>
              </a:r>
              <a:r>
                <a:rPr kumimoji="0" lang="zh-TW" altLang="en-US" sz="1100" b="0" i="0" u="none" strike="noStrike" kern="1200" cap="none" spc="0" normalizeH="0" baseline="0" noProof="0" dirty="0">
                  <a:ln>
                    <a:noFill/>
                  </a:ln>
                  <a:solidFill>
                    <a:srgbClr val="000000"/>
                  </a:solidFill>
                  <a:effectLst/>
                  <a:highlight>
                    <a:srgbClr val="C0C0C0"/>
                  </a:highlight>
                  <a:uLnTx/>
                  <a:uFillTx/>
                  <a:latin typeface="Amazon Ember"/>
                  <a:ea typeface="+mn-ea"/>
                  <a:cs typeface="+mn-cs"/>
                </a:rPr>
                <a:t>大人提 </a:t>
              </a:r>
              <a:r>
                <a:rPr kumimoji="0" lang="en-US" altLang="zh-TW" sz="1000" b="0" i="0" u="none" strike="noStrike" kern="1200" cap="none" spc="0" normalizeH="0" baseline="0" noProof="0" dirty="0">
                  <a:ln>
                    <a:noFill/>
                  </a:ln>
                  <a:solidFill>
                    <a:srgbClr val="000000"/>
                  </a:solidFill>
                  <a:effectLst/>
                  <a:highlight>
                    <a:srgbClr val="C0C0C0"/>
                  </a:highlight>
                  <a:uLnTx/>
                  <a:uFillTx/>
                  <a:latin typeface="Amazon Ember"/>
                  <a:ea typeface="+mn-ea"/>
                  <a:cs typeface="+mn-cs"/>
                </a:rPr>
                <a:t>/ </a:t>
              </a:r>
              <a:r>
                <a:rPr kumimoji="0" lang="zh-TW" altLang="en-US" sz="1100" b="0" i="0" u="none" strike="noStrike" kern="1200" cap="none" spc="0" normalizeH="0" baseline="0" noProof="0" dirty="0">
                  <a:ln>
                    <a:noFill/>
                  </a:ln>
                  <a:solidFill>
                    <a:srgbClr val="000000"/>
                  </a:solidFill>
                  <a:effectLst/>
                  <a:highlight>
                    <a:srgbClr val="C0C0C0"/>
                  </a:highlight>
                  <a:uLnTx/>
                  <a:uFillTx/>
                  <a:latin typeface="Amazon Ember"/>
                  <a:ea typeface="+mn-ea"/>
                  <a:cs typeface="+mn-cs"/>
                </a:rPr>
                <a:t>小人提</a:t>
              </a:r>
              <a:endParaRPr kumimoji="0" lang="en-US" altLang="zh-TW" sz="1100" b="1" i="0" u="none" strike="noStrike" kern="1200" cap="none" spc="0" normalizeH="0" baseline="0" noProof="0" dirty="0">
                <a:ln>
                  <a:noFill/>
                </a:ln>
                <a:solidFill>
                  <a:srgbClr val="000000"/>
                </a:solidFill>
                <a:effectLst/>
                <a:highlight>
                  <a:srgbClr val="C0C0C0"/>
                </a:highlight>
                <a:uLnTx/>
                <a:uFillTx/>
                <a:latin typeface="Amazon Ember"/>
                <a:ea typeface="+mn-ea"/>
                <a:cs typeface="+mn-cs"/>
              </a:endParaRPr>
            </a:p>
          </p:txBody>
        </p:sp>
        <p:grpSp>
          <p:nvGrpSpPr>
            <p:cNvPr id="27" name="Group 26">
              <a:extLst>
                <a:ext uri="{FF2B5EF4-FFF2-40B4-BE49-F238E27FC236}">
                  <a16:creationId xmlns:a16="http://schemas.microsoft.com/office/drawing/2014/main" id="{33934752-C437-94E6-C5F1-976241AFB07F}"/>
                </a:ext>
              </a:extLst>
            </p:cNvPr>
            <p:cNvGrpSpPr/>
            <p:nvPr/>
          </p:nvGrpSpPr>
          <p:grpSpPr>
            <a:xfrm>
              <a:off x="609600" y="2540042"/>
              <a:ext cx="443566" cy="2697996"/>
              <a:chOff x="1077868" y="2829533"/>
              <a:chExt cx="283927" cy="2015079"/>
            </a:xfrm>
          </p:grpSpPr>
          <p:cxnSp>
            <p:nvCxnSpPr>
              <p:cNvPr id="29" name="Straight Connector 28">
                <a:extLst>
                  <a:ext uri="{FF2B5EF4-FFF2-40B4-BE49-F238E27FC236}">
                    <a16:creationId xmlns:a16="http://schemas.microsoft.com/office/drawing/2014/main" id="{8B64D68A-9A1A-928D-CFD8-DFFED31CEB5D}"/>
                  </a:ext>
                </a:extLst>
              </p:cNvPr>
              <p:cNvCxnSpPr>
                <a:cxnSpLocks/>
              </p:cNvCxnSpPr>
              <p:nvPr/>
            </p:nvCxnSpPr>
            <p:spPr>
              <a:xfrm>
                <a:off x="1077868" y="2829536"/>
                <a:ext cx="283927"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07D6BE-7954-A99D-3EED-9ED3FAD6FB68}"/>
                  </a:ext>
                </a:extLst>
              </p:cNvPr>
              <p:cNvCxnSpPr>
                <a:cxnSpLocks/>
              </p:cNvCxnSpPr>
              <p:nvPr/>
            </p:nvCxnSpPr>
            <p:spPr>
              <a:xfrm flipV="1">
                <a:off x="1077868" y="2829533"/>
                <a:ext cx="0" cy="2015079"/>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160D4B4-A65E-7377-5A11-F4C5ED40A7CF}"/>
                  </a:ext>
                </a:extLst>
              </p:cNvPr>
              <p:cNvCxnSpPr>
                <a:cxnSpLocks/>
              </p:cNvCxnSpPr>
              <p:nvPr/>
            </p:nvCxnSpPr>
            <p:spPr>
              <a:xfrm>
                <a:off x="1077868" y="4844612"/>
                <a:ext cx="283927"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727A4266-6E90-B43C-9D28-6BE9AC108EA1}"/>
                </a:ext>
              </a:extLst>
            </p:cNvPr>
            <p:cNvSpPr txBox="1"/>
            <p:nvPr/>
          </p:nvSpPr>
          <p:spPr>
            <a:xfrm>
              <a:off x="3386822" y="2246282"/>
              <a:ext cx="599523" cy="246221"/>
            </a:xfrm>
            <a:prstGeom prst="rect">
              <a:avLst/>
            </a:prstGeom>
            <a:noFill/>
          </p:spPr>
          <p:txBody>
            <a:bodyPr wrap="none" lIns="0" rIns="0" rtlCol="0">
              <a:spAutoFit/>
            </a:bodyPr>
            <a:lstStyle>
              <a:defPPr>
                <a:defRPr lang="en-US"/>
              </a:defPPr>
              <a:lvl1pPr>
                <a:defRPr sz="900" b="1">
                  <a:solidFill>
                    <a:srgbClr val="FF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FF0000"/>
                  </a:solidFill>
                  <a:effectLst/>
                  <a:uLnTx/>
                  <a:uFillTx/>
                  <a:latin typeface="Amazon Ember"/>
                  <a:ea typeface="+mn-ea"/>
                  <a:cs typeface="+mn-cs"/>
                </a:rPr>
                <a:t>#</a:t>
              </a:r>
              <a:r>
                <a:rPr kumimoji="0" lang="zh-TW" altLang="en-US" sz="1000" b="1" i="0" u="none" strike="noStrike" kern="1200" cap="none" spc="0" normalizeH="0" baseline="0" noProof="0" dirty="0">
                  <a:ln>
                    <a:noFill/>
                  </a:ln>
                  <a:solidFill>
                    <a:srgbClr val="FF0000"/>
                  </a:solidFill>
                  <a:effectLst/>
                  <a:uLnTx/>
                  <a:uFillTx/>
                  <a:latin typeface="Amazon Ember"/>
                  <a:ea typeface="+mn-ea"/>
                  <a:cs typeface="+mn-cs"/>
                </a:rPr>
                <a:t> </a:t>
              </a:r>
              <a:r>
                <a:rPr kumimoji="0" lang="en-US" altLang="zh-TW" sz="1000" b="1" i="0" u="none" strike="noStrike" kern="1200" cap="none" spc="0" normalizeH="0" baseline="0" noProof="0" dirty="0">
                  <a:ln>
                    <a:noFill/>
                  </a:ln>
                  <a:solidFill>
                    <a:srgbClr val="FF0000"/>
                  </a:solidFill>
                  <a:effectLst/>
                  <a:uLnTx/>
                  <a:uFillTx/>
                  <a:latin typeface="Amazon Ember"/>
                  <a:ea typeface="+mn-ea"/>
                  <a:cs typeface="+mn-cs"/>
                </a:rPr>
                <a:t>AI</a:t>
              </a:r>
              <a:r>
                <a:rPr kumimoji="0" lang="zh-TW" altLang="en-US" sz="1000" b="1" i="0" u="none" strike="noStrike" kern="1200" cap="none" spc="0" normalizeH="0" baseline="0" noProof="0" dirty="0">
                  <a:ln>
                    <a:noFill/>
                  </a:ln>
                  <a:solidFill>
                    <a:srgbClr val="FF0000"/>
                  </a:solidFill>
                  <a:effectLst/>
                  <a:uLnTx/>
                  <a:uFillTx/>
                  <a:latin typeface="Amazon Ember"/>
                  <a:ea typeface="+mn-ea"/>
                  <a:cs typeface="+mn-cs"/>
                </a:rPr>
                <a:t> </a:t>
              </a:r>
              <a:r>
                <a:rPr kumimoji="0" lang="en-US" altLang="zh-TW" sz="1000" b="1" i="0" u="none" strike="noStrike" kern="1200" cap="none" spc="0" normalizeH="0" baseline="0" noProof="0" dirty="0">
                  <a:ln>
                    <a:noFill/>
                  </a:ln>
                  <a:solidFill>
                    <a:srgbClr val="FF0000"/>
                  </a:solidFill>
                  <a:effectLst/>
                  <a:uLnTx/>
                  <a:uFillTx/>
                  <a:latin typeface="Amazon Ember"/>
                  <a:ea typeface="+mn-ea"/>
                  <a:cs typeface="+mn-cs"/>
                </a:rPr>
                <a:t>#</a:t>
              </a:r>
              <a:r>
                <a:rPr kumimoji="0" lang="zh-TW" altLang="en-US" sz="1000" b="1" i="0" u="none" strike="noStrike" kern="1200" cap="none" spc="0" normalizeH="0" baseline="0" noProof="0" dirty="0">
                  <a:ln>
                    <a:noFill/>
                  </a:ln>
                  <a:solidFill>
                    <a:srgbClr val="FF0000"/>
                  </a:solidFill>
                  <a:effectLst/>
                  <a:uLnTx/>
                  <a:uFillTx/>
                  <a:latin typeface="Amazon Ember"/>
                  <a:ea typeface="+mn-ea"/>
                  <a:cs typeface="+mn-cs"/>
                </a:rPr>
                <a:t>資安</a:t>
              </a:r>
              <a:endParaRPr kumimoji="0" lang="en-US" sz="1000" b="1" i="0" u="none" strike="noStrike" kern="1200" cap="none" spc="0" normalizeH="0" baseline="0" noProof="0" dirty="0">
                <a:ln>
                  <a:noFill/>
                </a:ln>
                <a:solidFill>
                  <a:srgbClr val="FF0000"/>
                </a:solidFill>
                <a:effectLst/>
                <a:uLnTx/>
                <a:uFillTx/>
                <a:latin typeface="Amazon Ember"/>
                <a:ea typeface="+mn-ea"/>
                <a:cs typeface="+mn-cs"/>
              </a:endParaRPr>
            </a:p>
          </p:txBody>
        </p:sp>
        <p:sp>
          <p:nvSpPr>
            <p:cNvPr id="47" name="TextBox 46">
              <a:extLst>
                <a:ext uri="{FF2B5EF4-FFF2-40B4-BE49-F238E27FC236}">
                  <a16:creationId xmlns:a16="http://schemas.microsoft.com/office/drawing/2014/main" id="{6F84918D-9BF5-D771-78E3-5F83CB0ABDD4}"/>
                </a:ext>
              </a:extLst>
            </p:cNvPr>
            <p:cNvSpPr txBox="1"/>
            <p:nvPr/>
          </p:nvSpPr>
          <p:spPr>
            <a:xfrm>
              <a:off x="3386821" y="2969449"/>
              <a:ext cx="599523" cy="246221"/>
            </a:xfrm>
            <a:prstGeom prst="rect">
              <a:avLst/>
            </a:prstGeom>
            <a:noFill/>
          </p:spPr>
          <p:txBody>
            <a:bodyPr wrap="none" lIns="0" rIns="0" rtlCol="0">
              <a:spAutoFit/>
            </a:bodyPr>
            <a:lstStyle>
              <a:defPPr>
                <a:defRPr lang="en-US"/>
              </a:defPPr>
              <a:lvl1pPr>
                <a:defRPr sz="900" b="1">
                  <a:solidFill>
                    <a:srgbClr val="FF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1" i="0" u="none" strike="noStrike" kern="1200" cap="none" spc="0" normalizeH="0" baseline="0" noProof="0" dirty="0">
                  <a:ln>
                    <a:noFill/>
                  </a:ln>
                  <a:solidFill>
                    <a:srgbClr val="FF0000"/>
                  </a:solidFill>
                  <a:effectLst/>
                  <a:uLnTx/>
                  <a:uFillTx/>
                  <a:latin typeface="Amazon Ember"/>
                  <a:ea typeface="+mn-ea"/>
                  <a:cs typeface="+mn-cs"/>
                </a:rPr>
                <a:t>#</a:t>
              </a:r>
              <a:r>
                <a:rPr kumimoji="0" lang="zh-TW" altLang="en-US" sz="1000" b="1" i="0" u="none" strike="noStrike" kern="1200" cap="none" spc="0" normalizeH="0" baseline="0" noProof="0" dirty="0">
                  <a:ln>
                    <a:noFill/>
                  </a:ln>
                  <a:solidFill>
                    <a:srgbClr val="FF0000"/>
                  </a:solidFill>
                  <a:effectLst/>
                  <a:uLnTx/>
                  <a:uFillTx/>
                  <a:latin typeface="Amazon Ember"/>
                  <a:ea typeface="+mn-ea"/>
                  <a:cs typeface="+mn-cs"/>
                </a:rPr>
                <a:t> </a:t>
              </a:r>
              <a:r>
                <a:rPr kumimoji="0" lang="en-US" altLang="zh-TW" sz="1000" b="1" i="0" u="none" strike="noStrike" kern="1200" cap="none" spc="0" normalizeH="0" baseline="0" noProof="0" dirty="0">
                  <a:ln>
                    <a:noFill/>
                  </a:ln>
                  <a:solidFill>
                    <a:srgbClr val="FF0000"/>
                  </a:solidFill>
                  <a:effectLst/>
                  <a:uLnTx/>
                  <a:uFillTx/>
                  <a:latin typeface="Amazon Ember"/>
                  <a:ea typeface="+mn-ea"/>
                  <a:cs typeface="+mn-cs"/>
                </a:rPr>
                <a:t>AI</a:t>
              </a:r>
              <a:r>
                <a:rPr kumimoji="0" lang="zh-TW" altLang="en-US" sz="1000" b="1" i="0" u="none" strike="noStrike" kern="1200" cap="none" spc="0" normalizeH="0" baseline="0" noProof="0" dirty="0">
                  <a:ln>
                    <a:noFill/>
                  </a:ln>
                  <a:solidFill>
                    <a:srgbClr val="FF0000"/>
                  </a:solidFill>
                  <a:effectLst/>
                  <a:uLnTx/>
                  <a:uFillTx/>
                  <a:latin typeface="Amazon Ember"/>
                  <a:ea typeface="+mn-ea"/>
                  <a:cs typeface="+mn-cs"/>
                </a:rPr>
                <a:t> </a:t>
              </a:r>
              <a:r>
                <a:rPr kumimoji="0" lang="en-US" altLang="zh-TW" sz="1000" b="1" i="0" u="none" strike="noStrike" kern="1200" cap="none" spc="0" normalizeH="0" baseline="0" noProof="0" dirty="0">
                  <a:ln>
                    <a:noFill/>
                  </a:ln>
                  <a:solidFill>
                    <a:srgbClr val="FF0000"/>
                  </a:solidFill>
                  <a:effectLst/>
                  <a:uLnTx/>
                  <a:uFillTx/>
                  <a:latin typeface="Amazon Ember"/>
                  <a:ea typeface="+mn-ea"/>
                  <a:cs typeface="+mn-cs"/>
                </a:rPr>
                <a:t>#</a:t>
              </a:r>
              <a:r>
                <a:rPr kumimoji="0" lang="zh-TW" altLang="en-US" sz="1000" b="1" i="0" u="none" strike="noStrike" kern="1200" cap="none" spc="0" normalizeH="0" baseline="0" noProof="0" dirty="0">
                  <a:ln>
                    <a:noFill/>
                  </a:ln>
                  <a:solidFill>
                    <a:srgbClr val="FF0000"/>
                  </a:solidFill>
                  <a:effectLst/>
                  <a:uLnTx/>
                  <a:uFillTx/>
                  <a:latin typeface="Amazon Ember"/>
                  <a:ea typeface="+mn-ea"/>
                  <a:cs typeface="+mn-cs"/>
                </a:rPr>
                <a:t>資安</a:t>
              </a:r>
              <a:endParaRPr kumimoji="0" lang="en-US" sz="1000" b="1" i="0" u="none" strike="noStrike" kern="1200" cap="none" spc="0" normalizeH="0" baseline="0" noProof="0" dirty="0">
                <a:ln>
                  <a:noFill/>
                </a:ln>
                <a:solidFill>
                  <a:srgbClr val="FF0000"/>
                </a:solidFill>
                <a:effectLst/>
                <a:uLnTx/>
                <a:uFillTx/>
                <a:latin typeface="Amazon Ember"/>
                <a:ea typeface="+mn-ea"/>
                <a:cs typeface="+mn-cs"/>
              </a:endParaRPr>
            </a:p>
          </p:txBody>
        </p:sp>
        <p:cxnSp>
          <p:nvCxnSpPr>
            <p:cNvPr id="4" name="Straight Connector 3">
              <a:extLst>
                <a:ext uri="{FF2B5EF4-FFF2-40B4-BE49-F238E27FC236}">
                  <a16:creationId xmlns:a16="http://schemas.microsoft.com/office/drawing/2014/main" id="{2FD529A5-2A77-AF34-5967-48CEAAB3651C}"/>
                </a:ext>
              </a:extLst>
            </p:cNvPr>
            <p:cNvCxnSpPr>
              <a:cxnSpLocks/>
            </p:cNvCxnSpPr>
            <p:nvPr/>
          </p:nvCxnSpPr>
          <p:spPr>
            <a:xfrm>
              <a:off x="2269294" y="4000967"/>
              <a:ext cx="846330"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7" name="Rectangle: Rounded Corners 6">
              <a:hlinkClick r:id="rId11" action="ppaction://hlinksldjump"/>
              <a:extLst>
                <a:ext uri="{FF2B5EF4-FFF2-40B4-BE49-F238E27FC236}">
                  <a16:creationId xmlns:a16="http://schemas.microsoft.com/office/drawing/2014/main" id="{BAEFE5E6-A843-F57C-2BEC-33836A02A1B2}"/>
                </a:ext>
              </a:extLst>
            </p:cNvPr>
            <p:cNvSpPr/>
            <p:nvPr/>
          </p:nvSpPr>
          <p:spPr>
            <a:xfrm>
              <a:off x="3582298" y="3397441"/>
              <a:ext cx="4232627" cy="538812"/>
            </a:xfrm>
            <a:prstGeom prst="round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FFFFFF"/>
                  </a:solidFill>
                  <a:effectLst/>
                  <a:uLnTx/>
                  <a:uFillTx/>
                  <a:latin typeface="Amazon Ember"/>
                  <a:ea typeface="+mn-ea"/>
                  <a:cs typeface="+mn-cs"/>
                </a:rPr>
                <a:t>服務業數位轉型培力補助 </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最高 </a:t>
              </a:r>
              <a:r>
                <a:rPr kumimoji="0" lang="en-US" altLang="zh-TW" sz="1200" b="1" i="0" u="none" strike="noStrike" kern="1200" cap="none" spc="0" normalizeH="0" baseline="0" noProof="0" dirty="0">
                  <a:ln>
                    <a:noFill/>
                  </a:ln>
                  <a:solidFill>
                    <a:srgbClr val="FFFF00"/>
                  </a:solidFill>
                  <a:effectLst/>
                  <a:uLnTx/>
                  <a:uFillTx/>
                  <a:latin typeface="Amazon Ember"/>
                  <a:ea typeface="+mn-ea"/>
                  <a:cs typeface="+mn-cs"/>
                </a:rPr>
                <a:t>10</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 萬</a:t>
              </a:r>
              <a:endParaRPr kumimoji="0" lang="en-US" sz="11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8" name="Rectangle: Rounded Corners 7">
              <a:hlinkClick r:id="rId12" action="ppaction://hlinksldjump"/>
              <a:extLst>
                <a:ext uri="{FF2B5EF4-FFF2-40B4-BE49-F238E27FC236}">
                  <a16:creationId xmlns:a16="http://schemas.microsoft.com/office/drawing/2014/main" id="{84ACD645-190E-8687-AD10-F1C4EA198562}"/>
                </a:ext>
              </a:extLst>
            </p:cNvPr>
            <p:cNvSpPr/>
            <p:nvPr/>
          </p:nvSpPr>
          <p:spPr>
            <a:xfrm>
              <a:off x="3582297" y="4191403"/>
              <a:ext cx="4232627" cy="538812"/>
            </a:xfrm>
            <a:prstGeom prst="round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FFFFFF"/>
                  </a:solidFill>
                  <a:effectLst/>
                  <a:uLnTx/>
                  <a:uFillTx/>
                  <a:latin typeface="Amazon Ember"/>
                  <a:ea typeface="+mn-ea"/>
                  <a:cs typeface="+mn-cs"/>
                </a:rPr>
                <a:t>製造業數位轉型培力補助 </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最高 </a:t>
              </a:r>
              <a:r>
                <a:rPr kumimoji="0" lang="en-US" altLang="zh-TW" sz="1200" b="1" i="0" u="none" strike="noStrike" kern="1200" cap="none" spc="0" normalizeH="0" baseline="0" noProof="0" dirty="0">
                  <a:ln>
                    <a:noFill/>
                  </a:ln>
                  <a:solidFill>
                    <a:srgbClr val="FFFF00"/>
                  </a:solidFill>
                  <a:effectLst/>
                  <a:uLnTx/>
                  <a:uFillTx/>
                  <a:latin typeface="Amazon Ember"/>
                  <a:ea typeface="+mn-ea"/>
                  <a:cs typeface="+mn-cs"/>
                </a:rPr>
                <a:t>10</a:t>
              </a:r>
              <a:r>
                <a:rPr kumimoji="0" lang="zh-TW" altLang="en-US" sz="1100" b="0" i="0" u="none" strike="noStrike" kern="1200" cap="none" spc="0" normalizeH="0" baseline="0" noProof="0" dirty="0">
                  <a:ln>
                    <a:noFill/>
                  </a:ln>
                  <a:solidFill>
                    <a:srgbClr val="FFFFFF"/>
                  </a:solidFill>
                  <a:effectLst/>
                  <a:uLnTx/>
                  <a:uFillTx/>
                  <a:latin typeface="Amazon Ember"/>
                  <a:ea typeface="+mn-ea"/>
                  <a:cs typeface="+mn-cs"/>
                </a:rPr>
                <a:t> 萬</a:t>
              </a:r>
              <a:endParaRPr kumimoji="0" lang="en-US" sz="11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9" name="TextBox 8">
              <a:extLst>
                <a:ext uri="{FF2B5EF4-FFF2-40B4-BE49-F238E27FC236}">
                  <a16:creationId xmlns:a16="http://schemas.microsoft.com/office/drawing/2014/main" id="{68E3C7ED-FD5A-43F1-B767-BF9F0D2792F5}"/>
                </a:ext>
              </a:extLst>
            </p:cNvPr>
            <p:cNvSpPr txBox="1"/>
            <p:nvPr/>
          </p:nvSpPr>
          <p:spPr>
            <a:xfrm>
              <a:off x="2400350" y="4013109"/>
              <a:ext cx="428002" cy="261610"/>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D72D4"/>
                  </a:solidFill>
                  <a:effectLst/>
                  <a:uLnTx/>
                  <a:uFillTx/>
                  <a:latin typeface="Amazon Ember"/>
                  <a:ea typeface="+mn-ea"/>
                  <a:cs typeface="+mn-cs"/>
                </a:rPr>
                <a:t>&lt; 30</a:t>
              </a:r>
              <a:r>
                <a:rPr kumimoji="0" lang="zh-TW" altLang="en-US" sz="1100" b="1" i="0" u="none" strike="noStrike" kern="1200" cap="none" spc="0" normalizeH="0" baseline="0" noProof="0" dirty="0">
                  <a:ln>
                    <a:noFill/>
                  </a:ln>
                  <a:solidFill>
                    <a:srgbClr val="1D72D4"/>
                  </a:solidFill>
                  <a:effectLst/>
                  <a:uLnTx/>
                  <a:uFillTx/>
                  <a:latin typeface="Amazon Ember"/>
                  <a:ea typeface="+mn-ea"/>
                  <a:cs typeface="+mn-cs"/>
                </a:rPr>
                <a:t>人</a:t>
              </a:r>
              <a:endParaRPr kumimoji="0" lang="en-US" sz="1100" b="1" i="0" u="none" strike="noStrike" kern="1200" cap="none" spc="0" normalizeH="0" baseline="0" noProof="0" dirty="0" err="1">
                <a:ln>
                  <a:noFill/>
                </a:ln>
                <a:solidFill>
                  <a:srgbClr val="1D72D4"/>
                </a:solidFill>
                <a:effectLst/>
                <a:uLnTx/>
                <a:uFillTx/>
                <a:latin typeface="Amazon Ember"/>
                <a:ea typeface="+mn-ea"/>
                <a:cs typeface="+mn-cs"/>
              </a:endParaRPr>
            </a:p>
          </p:txBody>
        </p:sp>
        <p:grpSp>
          <p:nvGrpSpPr>
            <p:cNvPr id="10" name="Group 9">
              <a:extLst>
                <a:ext uri="{FF2B5EF4-FFF2-40B4-BE49-F238E27FC236}">
                  <a16:creationId xmlns:a16="http://schemas.microsoft.com/office/drawing/2014/main" id="{23DAADAA-8CC4-A475-0333-434AB29822C1}"/>
                </a:ext>
              </a:extLst>
            </p:cNvPr>
            <p:cNvGrpSpPr/>
            <p:nvPr/>
          </p:nvGrpSpPr>
          <p:grpSpPr>
            <a:xfrm>
              <a:off x="3127178" y="3664437"/>
              <a:ext cx="443566" cy="873224"/>
              <a:chOff x="1077868" y="2829533"/>
              <a:chExt cx="283927" cy="2015079"/>
            </a:xfrm>
          </p:grpSpPr>
          <p:cxnSp>
            <p:nvCxnSpPr>
              <p:cNvPr id="11" name="Straight Connector 10">
                <a:extLst>
                  <a:ext uri="{FF2B5EF4-FFF2-40B4-BE49-F238E27FC236}">
                    <a16:creationId xmlns:a16="http://schemas.microsoft.com/office/drawing/2014/main" id="{ADECA287-9206-1474-C0AD-B00BE7AC6DCD}"/>
                  </a:ext>
                </a:extLst>
              </p:cNvPr>
              <p:cNvCxnSpPr>
                <a:cxnSpLocks/>
              </p:cNvCxnSpPr>
              <p:nvPr/>
            </p:nvCxnSpPr>
            <p:spPr>
              <a:xfrm>
                <a:off x="1077868" y="2829536"/>
                <a:ext cx="283927"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A33E8FB-0DD4-751D-3F93-867CD303F1A4}"/>
                  </a:ext>
                </a:extLst>
              </p:cNvPr>
              <p:cNvCxnSpPr>
                <a:cxnSpLocks/>
              </p:cNvCxnSpPr>
              <p:nvPr/>
            </p:nvCxnSpPr>
            <p:spPr>
              <a:xfrm flipV="1">
                <a:off x="1077868" y="2829533"/>
                <a:ext cx="0" cy="2015079"/>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5FBBCD-F45C-CBF2-E6B3-B726F942611C}"/>
                  </a:ext>
                </a:extLst>
              </p:cNvPr>
              <p:cNvCxnSpPr>
                <a:cxnSpLocks/>
              </p:cNvCxnSpPr>
              <p:nvPr/>
            </p:nvCxnSpPr>
            <p:spPr>
              <a:xfrm>
                <a:off x="1077868" y="4844612"/>
                <a:ext cx="283927"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C5997C24-8BAD-890B-3F57-79BB566936EB}"/>
                </a:ext>
              </a:extLst>
            </p:cNvPr>
            <p:cNvSpPr txBox="1"/>
            <p:nvPr/>
          </p:nvSpPr>
          <p:spPr>
            <a:xfrm>
              <a:off x="7969937" y="3503488"/>
              <a:ext cx="2305118" cy="261610"/>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lumMod val="50000"/>
                    </a:srgbClr>
                  </a:solidFill>
                  <a:effectLst/>
                  <a:uLnTx/>
                  <a:uFillTx/>
                  <a:latin typeface="Amazon Ember"/>
                  <a:ea typeface="+mn-ea"/>
                  <a:cs typeface="+mn-cs"/>
                </a:rPr>
                <a:t>2025/1/14</a:t>
              </a:r>
              <a:r>
                <a:rPr kumimoji="0" lang="zh-TW" altLang="en-US" sz="1100" b="0" i="0" u="none" strike="noStrike" kern="1200" cap="none" spc="0" normalizeH="0" baseline="0" noProof="0" dirty="0">
                  <a:ln>
                    <a:noFill/>
                  </a:ln>
                  <a:solidFill>
                    <a:srgbClr val="FFFFFF">
                      <a:lumMod val="50000"/>
                    </a:srgbClr>
                  </a:solidFill>
                  <a:effectLst/>
                  <a:uLnTx/>
                  <a:uFillTx/>
                  <a:latin typeface="Amazon Ember"/>
                  <a:ea typeface="+mn-ea"/>
                  <a:cs typeface="+mn-cs"/>
                </a:rPr>
                <a:t> </a:t>
              </a:r>
              <a:r>
                <a:rPr kumimoji="0" lang="en-US" sz="11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1100" b="0" i="0" u="none" strike="noStrike" kern="1200" cap="none" spc="0" normalizeH="0" baseline="0" noProof="0" dirty="0">
                  <a:ln>
                    <a:noFill/>
                  </a:ln>
                  <a:solidFill>
                    <a:srgbClr val="FFFFFF">
                      <a:lumMod val="50000"/>
                    </a:srgbClr>
                  </a:solidFill>
                  <a:effectLst/>
                  <a:uLnTx/>
                  <a:uFillTx/>
                  <a:latin typeface="Amazon Ember"/>
                  <a:ea typeface="+mn-ea"/>
                  <a:cs typeface="+mn-cs"/>
                </a:rPr>
                <a:t> </a:t>
              </a:r>
              <a:r>
                <a:rPr kumimoji="0" lang="en-US" altLang="zh-TW" sz="1100" b="1" i="0" u="none" strike="noStrike" kern="1200" cap="none" spc="0" normalizeH="0" baseline="0" noProof="0" dirty="0">
                  <a:ln>
                    <a:noFill/>
                  </a:ln>
                  <a:solidFill>
                    <a:srgbClr val="FF0000"/>
                  </a:solidFill>
                  <a:effectLst/>
                  <a:uLnTx/>
                  <a:uFillTx/>
                  <a:latin typeface="Amazon Ember"/>
                  <a:ea typeface="+mn-ea"/>
                  <a:cs typeface="+mn-cs"/>
                </a:rPr>
                <a:t>12</a:t>
              </a:r>
              <a:r>
                <a:rPr kumimoji="0" lang="en-US" sz="1100" b="1" i="0" u="none" strike="noStrike" kern="1200" cap="none" spc="0" normalizeH="0" baseline="0" noProof="0" dirty="0">
                  <a:ln>
                    <a:noFill/>
                  </a:ln>
                  <a:solidFill>
                    <a:srgbClr val="FF0000"/>
                  </a:solidFill>
                  <a:effectLst/>
                  <a:uLnTx/>
                  <a:uFillTx/>
                  <a:latin typeface="Amazon Ember"/>
                  <a:ea typeface="+mn-ea"/>
                  <a:cs typeface="+mn-cs"/>
                </a:rPr>
                <a:t>/31</a:t>
              </a:r>
              <a:r>
                <a:rPr kumimoji="0" lang="en-US" sz="1100" b="0" i="0" u="none" strike="noStrike" kern="1200" cap="none" spc="0" normalizeH="0" baseline="0" noProof="0" dirty="0">
                  <a:ln>
                    <a:noFill/>
                  </a:ln>
                  <a:solidFill>
                    <a:srgbClr val="FFFFFF">
                      <a:lumMod val="50000"/>
                    </a:srgbClr>
                  </a:solidFill>
                  <a:effectLst/>
                  <a:uLnTx/>
                  <a:uFillTx/>
                  <a:latin typeface="Amazon Ember"/>
                  <a:ea typeface="+mn-ea"/>
                  <a:cs typeface="+mn-cs"/>
                </a:rPr>
                <a:t> </a:t>
              </a:r>
              <a:r>
                <a:rPr kumimoji="0" lang="zh-TW" altLang="en-US" sz="1100" b="0" i="0" u="none" strike="noStrike" kern="1200" cap="none" spc="0" normalizeH="0" baseline="0" noProof="0" dirty="0">
                  <a:ln>
                    <a:noFill/>
                  </a:ln>
                  <a:solidFill>
                    <a:srgbClr val="FFFFFF">
                      <a:lumMod val="50000"/>
                    </a:srgbClr>
                  </a:solidFill>
                  <a:effectLst/>
                  <a:uLnTx/>
                  <a:uFillTx/>
                  <a:latin typeface="Amazon Ember"/>
                  <a:ea typeface="+mn-ea"/>
                  <a:cs typeface="+mn-cs"/>
                </a:rPr>
                <a:t>或經費用罄為止</a:t>
              </a:r>
              <a:endParaRPr kumimoji="0" lang="en-US" sz="11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18" name="TextBox 17">
              <a:extLst>
                <a:ext uri="{FF2B5EF4-FFF2-40B4-BE49-F238E27FC236}">
                  <a16:creationId xmlns:a16="http://schemas.microsoft.com/office/drawing/2014/main" id="{26EFCBE0-90F6-9B43-C967-48A7B74409EE}"/>
                </a:ext>
              </a:extLst>
            </p:cNvPr>
            <p:cNvSpPr txBox="1"/>
            <p:nvPr/>
          </p:nvSpPr>
          <p:spPr>
            <a:xfrm>
              <a:off x="7940434" y="4314388"/>
              <a:ext cx="2305118" cy="261610"/>
            </a:xfrm>
            <a:prstGeom prst="rect">
              <a:avLst/>
            </a:prstGeom>
            <a:noFill/>
          </p:spPr>
          <p:txBody>
            <a:bodyPr wrap="non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lumMod val="50000"/>
                    </a:srgbClr>
                  </a:solidFill>
                  <a:effectLst/>
                  <a:uLnTx/>
                  <a:uFillTx/>
                  <a:latin typeface="Amazon Ember"/>
                  <a:ea typeface="+mn-ea"/>
                  <a:cs typeface="+mn-cs"/>
                </a:rPr>
                <a:t>2025/1/14</a:t>
              </a:r>
              <a:r>
                <a:rPr kumimoji="0" lang="zh-TW" altLang="en-US" sz="1100" b="0" i="0" u="none" strike="noStrike" kern="1200" cap="none" spc="0" normalizeH="0" baseline="0" noProof="0" dirty="0">
                  <a:ln>
                    <a:noFill/>
                  </a:ln>
                  <a:solidFill>
                    <a:srgbClr val="FFFFFF">
                      <a:lumMod val="50000"/>
                    </a:srgbClr>
                  </a:solidFill>
                  <a:effectLst/>
                  <a:uLnTx/>
                  <a:uFillTx/>
                  <a:latin typeface="Amazon Ember"/>
                  <a:ea typeface="+mn-ea"/>
                  <a:cs typeface="+mn-cs"/>
                </a:rPr>
                <a:t> </a:t>
              </a:r>
              <a:r>
                <a:rPr kumimoji="0" lang="en-US" sz="1100" b="0" i="0" u="none" strike="noStrike" kern="1200" cap="none" spc="0" normalizeH="0" baseline="0" noProof="0" dirty="0">
                  <a:ln>
                    <a:noFill/>
                  </a:ln>
                  <a:solidFill>
                    <a:srgbClr val="FFFFFF">
                      <a:lumMod val="50000"/>
                    </a:srgbClr>
                  </a:solidFill>
                  <a:effectLst/>
                  <a:uLnTx/>
                  <a:uFillTx/>
                  <a:latin typeface="Amazon Ember"/>
                  <a:ea typeface="+mn-ea"/>
                  <a:cs typeface="+mn-cs"/>
                </a:rPr>
                <a:t>~</a:t>
              </a:r>
              <a:r>
                <a:rPr kumimoji="0" lang="zh-TW" altLang="en-US" sz="1100" b="0" i="0" u="none" strike="noStrike" kern="1200" cap="none" spc="0" normalizeH="0" baseline="0" noProof="0" dirty="0">
                  <a:ln>
                    <a:noFill/>
                  </a:ln>
                  <a:solidFill>
                    <a:srgbClr val="FFFFFF">
                      <a:lumMod val="50000"/>
                    </a:srgbClr>
                  </a:solidFill>
                  <a:effectLst/>
                  <a:uLnTx/>
                  <a:uFillTx/>
                  <a:latin typeface="Amazon Ember"/>
                  <a:ea typeface="+mn-ea"/>
                  <a:cs typeface="+mn-cs"/>
                </a:rPr>
                <a:t> </a:t>
              </a:r>
              <a:r>
                <a:rPr kumimoji="0" lang="en-US" altLang="zh-TW" sz="1100" b="1" i="0" u="none" strike="noStrike" kern="1200" cap="none" spc="0" normalizeH="0" baseline="0" noProof="0" dirty="0">
                  <a:ln>
                    <a:noFill/>
                  </a:ln>
                  <a:solidFill>
                    <a:srgbClr val="FF0000"/>
                  </a:solidFill>
                  <a:effectLst/>
                  <a:uLnTx/>
                  <a:uFillTx/>
                  <a:latin typeface="Amazon Ember"/>
                  <a:ea typeface="+mn-ea"/>
                  <a:cs typeface="+mn-cs"/>
                </a:rPr>
                <a:t>12</a:t>
              </a:r>
              <a:r>
                <a:rPr kumimoji="0" lang="en-US" sz="1100" b="1" i="0" u="none" strike="noStrike" kern="1200" cap="none" spc="0" normalizeH="0" baseline="0" noProof="0" dirty="0">
                  <a:ln>
                    <a:noFill/>
                  </a:ln>
                  <a:solidFill>
                    <a:srgbClr val="FF0000"/>
                  </a:solidFill>
                  <a:effectLst/>
                  <a:uLnTx/>
                  <a:uFillTx/>
                  <a:latin typeface="Amazon Ember"/>
                  <a:ea typeface="+mn-ea"/>
                  <a:cs typeface="+mn-cs"/>
                </a:rPr>
                <a:t>/31</a:t>
              </a:r>
              <a:r>
                <a:rPr kumimoji="0" lang="en-US" sz="1100" b="0" i="0" u="none" strike="noStrike" kern="1200" cap="none" spc="0" normalizeH="0" baseline="0" noProof="0" dirty="0">
                  <a:ln>
                    <a:noFill/>
                  </a:ln>
                  <a:solidFill>
                    <a:srgbClr val="FFFFFF">
                      <a:lumMod val="50000"/>
                    </a:srgbClr>
                  </a:solidFill>
                  <a:effectLst/>
                  <a:uLnTx/>
                  <a:uFillTx/>
                  <a:latin typeface="Amazon Ember"/>
                  <a:ea typeface="+mn-ea"/>
                  <a:cs typeface="+mn-cs"/>
                </a:rPr>
                <a:t> </a:t>
              </a:r>
              <a:r>
                <a:rPr kumimoji="0" lang="zh-TW" altLang="en-US" sz="1100" b="0" i="0" u="none" strike="noStrike" kern="1200" cap="none" spc="0" normalizeH="0" baseline="0" noProof="0" dirty="0">
                  <a:ln>
                    <a:noFill/>
                  </a:ln>
                  <a:solidFill>
                    <a:srgbClr val="FFFFFF">
                      <a:lumMod val="50000"/>
                    </a:srgbClr>
                  </a:solidFill>
                  <a:effectLst/>
                  <a:uLnTx/>
                  <a:uFillTx/>
                  <a:latin typeface="Amazon Ember"/>
                  <a:ea typeface="+mn-ea"/>
                  <a:cs typeface="+mn-cs"/>
                </a:rPr>
                <a:t>或經費用罄為止</a:t>
              </a:r>
              <a:endParaRPr kumimoji="0" lang="en-US" sz="11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extLst>
                <a:ext uri="{FF2B5EF4-FFF2-40B4-BE49-F238E27FC236}">
                  <a16:creationId xmlns:a16="http://schemas.microsoft.com/office/drawing/2014/main" id="{5BF8DBDC-AE2C-9C5F-36A2-5258C37F1587}"/>
                </a:ext>
              </a:extLst>
            </p:cNvPr>
            <p:cNvSpPr txBox="1"/>
            <p:nvPr/>
          </p:nvSpPr>
          <p:spPr>
            <a:xfrm>
              <a:off x="2087310" y="5267017"/>
              <a:ext cx="1497433"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100" b="1" i="0" u="none" strike="noStrike" kern="1200" cap="none" spc="0" normalizeH="0" baseline="0" noProof="0" dirty="0">
                  <a:ln>
                    <a:noFill/>
                  </a:ln>
                  <a:solidFill>
                    <a:srgbClr val="1D72D4"/>
                  </a:solidFill>
                  <a:effectLst/>
                  <a:uLnTx/>
                  <a:uFillTx/>
                  <a:latin typeface="Amazon Ember"/>
                  <a:ea typeface="+mn-ea"/>
                  <a:cs typeface="+mn-cs"/>
                </a:rPr>
                <a:t>有 </a:t>
              </a:r>
              <a:r>
                <a:rPr kumimoji="0" lang="en-US" altLang="zh-TW" sz="1100" b="1" i="0" u="none" strike="noStrike" kern="1200" cap="none" spc="0" normalizeH="0" baseline="0" noProof="0" dirty="0">
                  <a:ln>
                    <a:noFill/>
                  </a:ln>
                  <a:solidFill>
                    <a:srgbClr val="1D72D4"/>
                  </a:solidFill>
                  <a:effectLst/>
                  <a:uLnTx/>
                  <a:uFillTx/>
                  <a:latin typeface="Amazon Ember"/>
                  <a:ea typeface="+mn-ea"/>
                  <a:cs typeface="+mn-cs"/>
                </a:rPr>
                <a:t>&gt;</a:t>
              </a:r>
              <a:r>
                <a:rPr kumimoji="0" lang="zh-TW" altLang="en-US" sz="1100" b="1" i="0" u="none" strike="noStrike" kern="1200" cap="none" spc="0" normalizeH="0" baseline="0" noProof="0" dirty="0">
                  <a:ln>
                    <a:noFill/>
                  </a:ln>
                  <a:solidFill>
                    <a:srgbClr val="1D72D4"/>
                  </a:solidFill>
                  <a:effectLst/>
                  <a:uLnTx/>
                  <a:uFillTx/>
                  <a:latin typeface="Amazon Ember"/>
                  <a:ea typeface="+mn-ea"/>
                  <a:cs typeface="+mn-cs"/>
                </a:rPr>
                <a:t> </a:t>
              </a:r>
              <a:r>
                <a:rPr kumimoji="0" lang="en-US" altLang="zh-TW" sz="1100" b="1" i="0" u="none" strike="noStrike" kern="1200" cap="none" spc="0" normalizeH="0" baseline="0" noProof="0" dirty="0">
                  <a:ln>
                    <a:noFill/>
                  </a:ln>
                  <a:solidFill>
                    <a:srgbClr val="1D72D4"/>
                  </a:solidFill>
                  <a:effectLst/>
                  <a:uLnTx/>
                  <a:uFillTx/>
                  <a:latin typeface="Amazon Ember"/>
                  <a:ea typeface="+mn-ea"/>
                  <a:cs typeface="+mn-cs"/>
                </a:rPr>
                <a:t>45</a:t>
              </a:r>
              <a:r>
                <a:rPr kumimoji="0" lang="zh-TW" altLang="en-US" sz="1100" b="1" i="0" u="none" strike="noStrike" kern="1200" cap="none" spc="0" normalizeH="0" baseline="0" noProof="0" dirty="0">
                  <a:ln>
                    <a:noFill/>
                  </a:ln>
                  <a:solidFill>
                    <a:srgbClr val="1D72D4"/>
                  </a:solidFill>
                  <a:effectLst/>
                  <a:uLnTx/>
                  <a:uFillTx/>
                  <a:latin typeface="Amazon Ember"/>
                  <a:ea typeface="+mn-ea"/>
                  <a:cs typeface="+mn-cs"/>
                </a:rPr>
                <a:t>歲之員工</a:t>
              </a:r>
              <a:endParaRPr kumimoji="0" lang="en-US" sz="1100" b="1" i="0" u="none" strike="noStrike" kern="1200" cap="none" spc="0" normalizeH="0" baseline="0" noProof="0" dirty="0">
                <a:ln>
                  <a:noFill/>
                </a:ln>
                <a:solidFill>
                  <a:srgbClr val="1D72D4"/>
                </a:solidFill>
                <a:effectLst/>
                <a:uLnTx/>
                <a:uFillTx/>
                <a:latin typeface="Amazon Ember"/>
                <a:ea typeface="+mn-ea"/>
                <a:cs typeface="+mn-cs"/>
              </a:endParaRPr>
            </a:p>
          </p:txBody>
        </p:sp>
      </p:grpSp>
    </p:spTree>
    <p:custDataLst>
      <p:tags r:id="rId1"/>
    </p:custDataLst>
    <p:extLst>
      <p:ext uri="{BB962C8B-B14F-4D97-AF65-F5344CB8AC3E}">
        <p14:creationId xmlns:p14="http://schemas.microsoft.com/office/powerpoint/2010/main" val="204694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nvGraphicFramePr>
        <p:xfrm>
          <a:off x="609599" y="1447132"/>
          <a:ext cx="9793526" cy="3965934"/>
        </p:xfrm>
        <a:graphic>
          <a:graphicData uri="http://schemas.openxmlformats.org/drawingml/2006/table">
            <a:tbl>
              <a:tblPr firstRow="1" bandRow="1">
                <a:tableStyleId>{5940675A-B579-460E-94D1-54222C63F5DA}</a:tableStyleId>
              </a:tblPr>
              <a:tblGrid>
                <a:gridCol w="1981201">
                  <a:extLst>
                    <a:ext uri="{9D8B030D-6E8A-4147-A177-3AD203B41FA5}">
                      <a16:colId xmlns:a16="http://schemas.microsoft.com/office/drawing/2014/main" val="270881897"/>
                    </a:ext>
                  </a:extLst>
                </a:gridCol>
                <a:gridCol w="7812325">
                  <a:extLst>
                    <a:ext uri="{9D8B030D-6E8A-4147-A177-3AD203B41FA5}">
                      <a16:colId xmlns:a16="http://schemas.microsoft.com/office/drawing/2014/main" val="4232878379"/>
                    </a:ext>
                  </a:extLst>
                </a:gridCol>
              </a:tblGrid>
              <a:tr h="985978">
                <a:tc>
                  <a:txBody>
                    <a:bodyPr/>
                    <a:lstStyle/>
                    <a:p>
                      <a:pPr algn="ctr"/>
                      <a:r>
                        <a:rPr lang="zh-TW" altLang="en-US" dirty="0"/>
                        <a:t>計畫補助對象</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400" kern="1200" dirty="0">
                        <a:solidFill>
                          <a:schemeClr val="bg1">
                            <a:lumMod val="50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85978">
                <a:tc>
                  <a:txBody>
                    <a:bodyPr/>
                    <a:lstStyle/>
                    <a:p>
                      <a:pPr algn="ctr"/>
                      <a:r>
                        <a:rPr lang="zh-TW" altLang="en-US" dirty="0"/>
                        <a:t>計畫補助金額</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85978">
                <a:tc>
                  <a:txBody>
                    <a:bodyPr/>
                    <a:lstStyle/>
                    <a:p>
                      <a:pPr algn="ctr"/>
                      <a:r>
                        <a:rPr lang="zh-TW" altLang="en-US" dirty="0"/>
                        <a:t>計畫補助條件</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1008000">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600" b="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20" name="Table 4">
            <a:extLst>
              <a:ext uri="{FF2B5EF4-FFF2-40B4-BE49-F238E27FC236}">
                <a16:creationId xmlns:a16="http://schemas.microsoft.com/office/drawing/2014/main" id="{C3E179FC-0E25-4A20-9D75-7436040CB557}"/>
              </a:ext>
            </a:extLst>
          </p:cNvPr>
          <p:cNvGraphicFramePr>
            <a:graphicFrameLocks noGrp="1"/>
          </p:cNvGraphicFramePr>
          <p:nvPr/>
        </p:nvGraphicFramePr>
        <p:xfrm>
          <a:off x="609599" y="1338124"/>
          <a:ext cx="9885988" cy="4589173"/>
        </p:xfrm>
        <a:graphic>
          <a:graphicData uri="http://schemas.openxmlformats.org/drawingml/2006/table">
            <a:tbl>
              <a:tblPr firstRow="1" bandRow="1">
                <a:tableStyleId>{5940675A-B579-460E-94D1-54222C63F5DA}</a:tableStyleId>
              </a:tblPr>
              <a:tblGrid>
                <a:gridCol w="1970099">
                  <a:extLst>
                    <a:ext uri="{9D8B030D-6E8A-4147-A177-3AD203B41FA5}">
                      <a16:colId xmlns:a16="http://schemas.microsoft.com/office/drawing/2014/main" val="270881897"/>
                    </a:ext>
                  </a:extLst>
                </a:gridCol>
                <a:gridCol w="7915889">
                  <a:extLst>
                    <a:ext uri="{9D8B030D-6E8A-4147-A177-3AD203B41FA5}">
                      <a16:colId xmlns:a16="http://schemas.microsoft.com/office/drawing/2014/main" val="4232878379"/>
                    </a:ext>
                  </a:extLst>
                </a:gridCol>
              </a:tblGrid>
              <a:tr h="1368000">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70C0"/>
                          </a:solidFill>
                          <a:effectLst/>
                          <a:uLnTx/>
                          <a:uFillTx/>
                          <a:latin typeface="+mn-lt"/>
                          <a:ea typeface="+mn-ea"/>
                          <a:cs typeface="+mn-cs"/>
                        </a:rPr>
                        <a:t>#</a:t>
                      </a:r>
                      <a:r>
                        <a:rPr kumimoji="0" lang="zh-TW" altLang="en-US" sz="1800" b="1" i="0" u="none" strike="noStrike" kern="1200" cap="none" spc="0" normalizeH="0" baseline="0" noProof="0" dirty="0">
                          <a:ln>
                            <a:noFill/>
                          </a:ln>
                          <a:solidFill>
                            <a:srgbClr val="0070C0"/>
                          </a:solidFill>
                          <a:effectLst/>
                          <a:uLnTx/>
                          <a:uFillTx/>
                          <a:latin typeface="+mn-lt"/>
                          <a:ea typeface="+mn-ea"/>
                          <a:cs typeface="+mn-cs"/>
                        </a:rPr>
                        <a:t>製造業者</a:t>
                      </a: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a:t>
                      </a:r>
                      <a:r>
                        <a:rPr kumimoji="0" lang="en-US" altLang="zh-TW" sz="1800" b="1" i="0" u="none" strike="noStrike" kern="1200" cap="none" spc="0" normalizeH="0" baseline="0" noProof="0" dirty="0">
                          <a:ln>
                            <a:noFill/>
                          </a:ln>
                          <a:solidFill>
                            <a:srgbClr val="0070C0"/>
                          </a:solidFill>
                          <a:effectLst/>
                          <a:uLnTx/>
                          <a:uFillTx/>
                          <a:latin typeface="+mn-lt"/>
                          <a:ea typeface="+mn-ea"/>
                          <a:cs typeface="+mn-cs"/>
                        </a:rPr>
                        <a:t>#</a:t>
                      </a:r>
                      <a:r>
                        <a:rPr kumimoji="0" lang="zh-TW" altLang="en-US" sz="1800" b="1" i="0" u="none" strike="noStrike" kern="1200" cap="none" spc="0" normalizeH="0" baseline="0" noProof="0" dirty="0">
                          <a:ln>
                            <a:noFill/>
                          </a:ln>
                          <a:solidFill>
                            <a:srgbClr val="0070C0"/>
                          </a:solidFill>
                          <a:effectLst/>
                          <a:uLnTx/>
                          <a:uFillTx/>
                          <a:latin typeface="+mn-lt"/>
                          <a:ea typeface="+mn-ea"/>
                          <a:cs typeface="+mn-cs"/>
                        </a:rPr>
                        <a:t>技術服務業者、</a:t>
                      </a:r>
                      <a:r>
                        <a:rPr kumimoji="0" lang="en-US" altLang="zh-TW" sz="1800" b="1" i="0" u="none" strike="noStrike" kern="1200" cap="none" spc="0" normalizeH="0" baseline="0" noProof="0" dirty="0">
                          <a:ln>
                            <a:noFill/>
                          </a:ln>
                          <a:solidFill>
                            <a:srgbClr val="0070C0"/>
                          </a:solidFill>
                          <a:effectLst/>
                          <a:uLnTx/>
                          <a:uFillTx/>
                          <a:latin typeface="+mn-lt"/>
                          <a:ea typeface="+mn-ea"/>
                          <a:cs typeface="+mn-cs"/>
                        </a:rPr>
                        <a:t>#</a:t>
                      </a:r>
                      <a:r>
                        <a:rPr kumimoji="0" lang="zh-TW" altLang="en-US" sz="1800" b="1" i="0" u="none" strike="noStrike" kern="1200" cap="none" spc="0" normalizeH="0" baseline="0" noProof="0" dirty="0">
                          <a:ln>
                            <a:noFill/>
                          </a:ln>
                          <a:solidFill>
                            <a:srgbClr val="0070C0"/>
                          </a:solidFill>
                          <a:effectLst/>
                          <a:uLnTx/>
                          <a:uFillTx/>
                          <a:latin typeface="+mn-lt"/>
                          <a:ea typeface="+mn-ea"/>
                          <a:cs typeface="+mn-cs"/>
                        </a:rPr>
                        <a:t>法人</a:t>
                      </a:r>
                      <a:r>
                        <a:rPr lang="en-US" altLang="zh-TW" sz="1400" kern="1200" noProof="0" dirty="0">
                          <a:solidFill>
                            <a:schemeClr val="tx1"/>
                          </a:solidFill>
                          <a:latin typeface="+mn-lt"/>
                          <a:ea typeface="+mn-ea"/>
                          <a:cs typeface="+mn-cs"/>
                        </a:rPr>
                        <a:t>(</a:t>
                      </a:r>
                      <a:r>
                        <a:rPr lang="zh-TW" altLang="en-US" sz="1400" kern="1200" noProof="0" dirty="0">
                          <a:solidFill>
                            <a:schemeClr val="tx1"/>
                          </a:solidFill>
                          <a:latin typeface="+mn-lt"/>
                          <a:ea typeface="+mn-ea"/>
                          <a:cs typeface="+mn-cs"/>
                        </a:rPr>
                        <a:t>由企業主導</a:t>
                      </a:r>
                      <a:r>
                        <a:rPr lang="en-US" altLang="zh-TW" sz="1400" kern="1200" noProof="0" dirty="0">
                          <a:solidFill>
                            <a:schemeClr val="tx1"/>
                          </a:solidFill>
                          <a:latin typeface="+mn-lt"/>
                          <a:ea typeface="+mn-ea"/>
                          <a:cs typeface="+mn-cs"/>
                        </a:rPr>
                        <a:t>)</a:t>
                      </a:r>
                      <a:r>
                        <a:rPr lang="zh-TW" altLang="en-US" sz="1400" kern="1200" noProof="0" dirty="0">
                          <a:solidFill>
                            <a:schemeClr val="tx1"/>
                          </a:solidFill>
                          <a:latin typeface="+mn-lt"/>
                          <a:ea typeface="+mn-ea"/>
                          <a:cs typeface="+mn-cs"/>
                        </a:rPr>
                        <a:t> </a:t>
                      </a:r>
                      <a:endParaRPr lang="en-US" altLang="zh-TW" sz="1400" kern="1200" noProof="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lumMod val="50000"/>
                            </a:schemeClr>
                          </a:solidFill>
                          <a:latin typeface="+mn-lt"/>
                          <a:ea typeface="+mn-ea"/>
                          <a:cs typeface="+mn-cs"/>
                          <a:sym typeface="Arial"/>
                        </a:rPr>
                        <a:t>*</a:t>
                      </a: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rPr>
                        <a:t>製造業者：有工廠登記，依法成立、淨值為正、非陸資。產業分為</a:t>
                      </a:r>
                      <a:r>
                        <a:rPr kumimoji="0" lang="zh-TW" altLang="en-US" sz="1400" b="0" i="0" u="sng" strike="noStrike" kern="1200" cap="none" spc="0" normalizeH="0" baseline="0" noProof="0" dirty="0">
                          <a:ln>
                            <a:noFill/>
                          </a:ln>
                          <a:solidFill>
                            <a:srgbClr val="FFFFFF">
                              <a:lumMod val="50000"/>
                            </a:srgbClr>
                          </a:solidFill>
                          <a:effectLst/>
                          <a:uLnTx/>
                          <a:uFillTx/>
                          <a:latin typeface="+mn-lt"/>
                          <a:ea typeface="+mn-ea"/>
                          <a:cs typeface="+mn-cs"/>
                        </a:rPr>
                        <a:t>金屬機電</a:t>
                      </a: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rPr>
                        <a:t>、</a:t>
                      </a:r>
                      <a:r>
                        <a:rPr kumimoji="0" lang="zh-TW" altLang="en-US" sz="1400" b="0" i="0" u="sng" strike="noStrike" kern="1200" cap="none" spc="0" normalizeH="0" baseline="0" noProof="0" dirty="0">
                          <a:ln>
                            <a:noFill/>
                          </a:ln>
                          <a:solidFill>
                            <a:srgbClr val="FFFFFF">
                              <a:lumMod val="50000"/>
                            </a:srgbClr>
                          </a:solidFill>
                          <a:effectLst/>
                          <a:uLnTx/>
                          <a:uFillTx/>
                          <a:latin typeface="+mn-lt"/>
                          <a:ea typeface="+mn-ea"/>
                          <a:cs typeface="+mn-cs"/>
                        </a:rPr>
                        <a:t>金屬材料</a:t>
                      </a: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rPr>
                        <a:t>、</a:t>
                      </a:r>
                      <a:r>
                        <a:rPr kumimoji="0" lang="zh-TW" altLang="en-US" sz="1400" b="0" i="0" u="sng" strike="noStrike" kern="1200" cap="none" spc="0" normalizeH="0" baseline="0" noProof="0" dirty="0">
                          <a:ln>
                            <a:noFill/>
                          </a:ln>
                          <a:solidFill>
                            <a:srgbClr val="FFFFFF">
                              <a:lumMod val="50000"/>
                            </a:srgbClr>
                          </a:solidFill>
                          <a:effectLst/>
                          <a:uLnTx/>
                          <a:uFillTx/>
                          <a:latin typeface="+mn-lt"/>
                          <a:ea typeface="+mn-ea"/>
                          <a:cs typeface="+mn-cs"/>
                        </a:rPr>
                        <a:t>民生化學</a:t>
                      </a: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rPr>
                        <a:t>、</a:t>
                      </a:r>
                      <a:r>
                        <a:rPr kumimoji="0" lang="zh-TW" altLang="en-US" sz="1400" b="0" i="0" u="sng" strike="noStrike" kern="1200" cap="none" spc="0" normalizeH="0" baseline="0" noProof="0" dirty="0">
                          <a:ln>
                            <a:noFill/>
                          </a:ln>
                          <a:solidFill>
                            <a:srgbClr val="FFFFFF">
                              <a:lumMod val="50000"/>
                            </a:srgbClr>
                          </a:solidFill>
                          <a:effectLst/>
                          <a:uLnTx/>
                          <a:uFillTx/>
                          <a:latin typeface="+mn-lt"/>
                          <a:ea typeface="+mn-ea"/>
                          <a:cs typeface="+mn-cs"/>
                        </a:rPr>
                        <a:t>民生紡織</a:t>
                      </a: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rPr>
                        <a:t>、</a:t>
                      </a:r>
                      <a:r>
                        <a:rPr kumimoji="0" lang="zh-TW" altLang="en-US" sz="1400" b="0" i="0" u="sng" strike="noStrike" kern="1200" cap="none" spc="0" normalizeH="0" baseline="0" noProof="0" dirty="0">
                          <a:ln>
                            <a:noFill/>
                          </a:ln>
                          <a:solidFill>
                            <a:srgbClr val="FFFFFF">
                              <a:lumMod val="50000"/>
                            </a:srgbClr>
                          </a:solidFill>
                          <a:effectLst/>
                          <a:uLnTx/>
                          <a:uFillTx/>
                          <a:latin typeface="+mn-lt"/>
                          <a:ea typeface="+mn-ea"/>
                          <a:cs typeface="+mn-cs"/>
                        </a:rPr>
                        <a:t>民生醫材</a:t>
                      </a: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rPr>
                        <a:t>、</a:t>
                      </a:r>
                      <a:r>
                        <a:rPr kumimoji="0" lang="zh-TW" altLang="en-US" sz="1400" b="0" i="0" u="sng" strike="noStrike" kern="1200" cap="none" spc="0" normalizeH="0" baseline="0" noProof="0" dirty="0">
                          <a:ln>
                            <a:noFill/>
                          </a:ln>
                          <a:solidFill>
                            <a:srgbClr val="FFFFFF">
                              <a:lumMod val="50000"/>
                            </a:srgbClr>
                          </a:solidFill>
                          <a:effectLst/>
                          <a:uLnTx/>
                          <a:uFillTx/>
                          <a:latin typeface="+mn-lt"/>
                          <a:ea typeface="+mn-ea"/>
                          <a:cs typeface="+mn-cs"/>
                        </a:rPr>
                        <a:t>民生食品</a:t>
                      </a: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rPr>
                        <a:t>、</a:t>
                      </a:r>
                      <a:r>
                        <a:rPr kumimoji="0" lang="zh-TW" altLang="en-US" sz="1400" b="0" i="0" u="sng" strike="noStrike" kern="1200" cap="none" spc="0" normalizeH="0" baseline="0" noProof="0" dirty="0">
                          <a:ln>
                            <a:noFill/>
                          </a:ln>
                          <a:solidFill>
                            <a:srgbClr val="FFFFFF">
                              <a:lumMod val="50000"/>
                            </a:srgbClr>
                          </a:solidFill>
                          <a:effectLst/>
                          <a:uLnTx/>
                          <a:uFillTx/>
                          <a:latin typeface="+mn-lt"/>
                          <a:ea typeface="+mn-ea"/>
                          <a:cs typeface="+mn-cs"/>
                        </a:rPr>
                        <a:t>電子資訊</a:t>
                      </a: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rPr>
                        <a:t>及</a:t>
                      </a:r>
                      <a:r>
                        <a:rPr kumimoji="0" lang="zh-TW" altLang="en-US" sz="1400" b="0" i="0" u="sng" strike="noStrike" kern="1200" cap="none" spc="0" normalizeH="0" baseline="0" noProof="0" dirty="0">
                          <a:ln>
                            <a:noFill/>
                          </a:ln>
                          <a:solidFill>
                            <a:srgbClr val="FFFFFF">
                              <a:lumMod val="50000"/>
                            </a:srgbClr>
                          </a:solidFill>
                          <a:effectLst/>
                          <a:uLnTx/>
                          <a:uFillTx/>
                          <a:latin typeface="+mn-lt"/>
                          <a:ea typeface="+mn-ea"/>
                          <a:cs typeface="+mn-cs"/>
                        </a:rPr>
                        <a:t>技術服務</a:t>
                      </a: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rPr>
                        <a:t>等</a:t>
                      </a:r>
                      <a:r>
                        <a:rPr kumimoji="0" lang="en-US" altLang="zh-TW" sz="1400" b="0" i="0" u="none" strike="noStrike" kern="1200" cap="none" spc="0" normalizeH="0" baseline="0" noProof="0" dirty="0">
                          <a:ln>
                            <a:noFill/>
                          </a:ln>
                          <a:solidFill>
                            <a:srgbClr val="FFFFFF">
                              <a:lumMod val="50000"/>
                            </a:srgbClr>
                          </a:solidFill>
                          <a:effectLst/>
                          <a:uLnTx/>
                          <a:uFillTx/>
                          <a:latin typeface="+mn-lt"/>
                          <a:ea typeface="+mn-ea"/>
                          <a:cs typeface="+mn-cs"/>
                        </a:rPr>
                        <a:t>8</a:t>
                      </a: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rPr>
                        <a:t>類組。</a:t>
                      </a:r>
                      <a:endParaRPr kumimoji="0" lang="en-US" altLang="zh-TW" sz="1400" b="0" i="0" u="none" strike="noStrike" kern="1200" cap="none" spc="0" normalizeH="0" baseline="0" noProof="0" dirty="0">
                        <a:ln>
                          <a:noFill/>
                        </a:ln>
                        <a:solidFill>
                          <a:srgbClr val="FFFFFF">
                            <a:lumMod val="50000"/>
                          </a:srgbClr>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1" kern="1200" dirty="0">
                          <a:solidFill>
                            <a:schemeClr val="bg1">
                              <a:lumMod val="50000"/>
                            </a:schemeClr>
                          </a:solidFill>
                          <a:latin typeface="+mn-lt"/>
                          <a:ea typeface="+mn-ea"/>
                          <a:cs typeface="+mn-cs"/>
                          <a:sym typeface="Arial"/>
                        </a:rPr>
                        <a:t>*</a:t>
                      </a: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rPr>
                        <a:t>技術服務業者：依法成立、淨值為正、非陸資。營業項目屬自動化、資訊、智慧財產技術、設計、管理顧問、研究發展、檢驗及認驗證、永續發展、資料經濟、系統整合或資安服務等類別。</a:t>
                      </a:r>
                      <a:endParaRPr kumimoji="0" lang="en-US" altLang="zh-TW" sz="1400" b="0" i="0" u="none" strike="noStrike" kern="1200" cap="none" spc="0" normalizeH="0" baseline="0" noProof="0" dirty="0">
                        <a:ln>
                          <a:noFill/>
                        </a:ln>
                        <a:solidFill>
                          <a:srgbClr val="FFFFFF">
                            <a:lumMod val="50000"/>
                          </a:srgbClr>
                        </a:solidFill>
                        <a:effectLst/>
                        <a:uLnTx/>
                        <a:uFillTx/>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858044">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FFFFF">
                              <a:lumMod val="50000"/>
                            </a:srgbClr>
                          </a:solidFill>
                          <a:effectLst/>
                          <a:uLnTx/>
                          <a:uFillTx/>
                          <a:latin typeface="+mn-lt"/>
                          <a:ea typeface="+mn-ea"/>
                          <a:cs typeface="+mn-cs"/>
                        </a:rPr>
                        <a:t>二選一 </a:t>
                      </a: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類別</a:t>
                      </a:r>
                      <a:r>
                        <a:rPr kumimoji="0" lang="en-US" altLang="zh-TW" sz="1800" b="0" i="0" u="none" strike="noStrike" kern="1200" cap="none" spc="0" normalizeH="0" baseline="0" noProof="0" dirty="0">
                          <a:ln>
                            <a:noFill/>
                          </a:ln>
                          <a:solidFill>
                            <a:srgbClr val="000000"/>
                          </a:solidFill>
                          <a:effectLst/>
                          <a:uLnTx/>
                          <a:uFillTx/>
                          <a:latin typeface="+mn-lt"/>
                          <a:ea typeface="+mn-ea"/>
                          <a:cs typeface="+mn-cs"/>
                        </a:rPr>
                        <a:t>1.</a:t>
                      </a:r>
                      <a:r>
                        <a:rPr kumimoji="0" lang="zh-TW" altLang="en-US" sz="1800" b="1" i="0" u="none" strike="noStrike" kern="1200" cap="none" spc="0" normalizeH="0" baseline="0" noProof="0" dirty="0">
                          <a:ln>
                            <a:noFill/>
                          </a:ln>
                          <a:solidFill>
                            <a:srgbClr val="000000"/>
                          </a:solidFill>
                          <a:effectLst/>
                          <a:uLnTx/>
                          <a:uFillTx/>
                          <a:latin typeface="+mn-lt"/>
                          <a:ea typeface="+mn-ea"/>
                          <a:cs typeface="+mn-cs"/>
                        </a:rPr>
                        <a:t>產品開發</a:t>
                      </a: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：最高補助</a:t>
                      </a:r>
                      <a:r>
                        <a:rPr kumimoji="0" lang="en-US" altLang="zh-TW" sz="1800" b="0" i="0" u="none" strike="noStrike" kern="1200" cap="none" spc="0" normalizeH="0" baseline="0" noProof="0" dirty="0">
                          <a:ln>
                            <a:noFill/>
                          </a:ln>
                          <a:solidFill>
                            <a:srgbClr val="000000"/>
                          </a:solidFill>
                          <a:effectLst/>
                          <a:uLnTx/>
                          <a:uFillTx/>
                          <a:latin typeface="+mn-lt"/>
                          <a:ea typeface="+mn-ea"/>
                          <a:cs typeface="+mn-cs"/>
                        </a:rPr>
                        <a:t>50%</a:t>
                      </a: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，以</a:t>
                      </a:r>
                      <a:r>
                        <a:rPr kumimoji="0" lang="en-US" altLang="zh-TW" sz="1800" b="0" i="0" u="none" strike="noStrike" kern="1200" cap="none" spc="0" normalizeH="0" baseline="0" noProof="0" dirty="0">
                          <a:ln>
                            <a:noFill/>
                          </a:ln>
                          <a:solidFill>
                            <a:srgbClr val="000000"/>
                          </a:solidFill>
                          <a:effectLst/>
                          <a:uLnTx/>
                          <a:uFillTx/>
                          <a:latin typeface="+mn-lt"/>
                          <a:ea typeface="+mn-ea"/>
                          <a:cs typeface="+mn-cs"/>
                        </a:rPr>
                        <a:t>NT$  200</a:t>
                      </a: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萬為上限</a:t>
                      </a:r>
                      <a:endParaRPr kumimoji="0" lang="en-US" altLang="zh-TW" sz="18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F2F2F2"/>
                          </a:solidFill>
                          <a:effectLst/>
                          <a:uLnTx/>
                          <a:uFillTx/>
                          <a:latin typeface="+mn-lt"/>
                          <a:ea typeface="+mn-ea"/>
                          <a:cs typeface="+mn-cs"/>
                        </a:rPr>
                        <a:t>二選一 </a:t>
                      </a: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類別</a:t>
                      </a:r>
                      <a:r>
                        <a:rPr kumimoji="0" lang="en-US" altLang="zh-TW" sz="1800" b="0" i="0" u="none" strike="noStrike" kern="1200" cap="none" spc="0" normalizeH="0" baseline="0" noProof="0" dirty="0">
                          <a:ln>
                            <a:noFill/>
                          </a:ln>
                          <a:solidFill>
                            <a:srgbClr val="000000"/>
                          </a:solidFill>
                          <a:effectLst/>
                          <a:uLnTx/>
                          <a:uFillTx/>
                          <a:latin typeface="+mn-lt"/>
                          <a:ea typeface="+mn-ea"/>
                          <a:cs typeface="+mn-cs"/>
                        </a:rPr>
                        <a:t>2.</a:t>
                      </a:r>
                      <a:r>
                        <a:rPr kumimoji="0" lang="zh-TW" altLang="en-US" sz="1800" b="1" i="0" u="none" strike="noStrike" kern="1200" cap="none" spc="0" normalizeH="0" baseline="0" noProof="0" dirty="0">
                          <a:ln>
                            <a:noFill/>
                          </a:ln>
                          <a:solidFill>
                            <a:srgbClr val="000000"/>
                          </a:solidFill>
                          <a:effectLst/>
                          <a:uLnTx/>
                          <a:uFillTx/>
                          <a:latin typeface="+mn-lt"/>
                          <a:ea typeface="+mn-ea"/>
                          <a:cs typeface="+mn-cs"/>
                        </a:rPr>
                        <a:t>研發聯盟</a:t>
                      </a: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：最高補助</a:t>
                      </a:r>
                      <a:r>
                        <a:rPr kumimoji="0" lang="en-US" altLang="zh-TW" sz="1800" b="0" i="0" u="none" strike="noStrike" kern="1200" cap="none" spc="0" normalizeH="0" baseline="0" noProof="0" dirty="0">
                          <a:ln>
                            <a:noFill/>
                          </a:ln>
                          <a:solidFill>
                            <a:srgbClr val="000000"/>
                          </a:solidFill>
                          <a:effectLst/>
                          <a:uLnTx/>
                          <a:uFillTx/>
                          <a:latin typeface="+mn-lt"/>
                          <a:ea typeface="+mn-ea"/>
                          <a:cs typeface="+mn-cs"/>
                        </a:rPr>
                        <a:t>50%</a:t>
                      </a: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，以</a:t>
                      </a:r>
                      <a:r>
                        <a:rPr kumimoji="0" lang="en-US" altLang="zh-TW" sz="1800" b="0" i="0" u="none" strike="noStrike" kern="1200" cap="none" spc="0" normalizeH="0" baseline="0" noProof="0" dirty="0">
                          <a:ln>
                            <a:noFill/>
                          </a:ln>
                          <a:solidFill>
                            <a:srgbClr val="000000"/>
                          </a:solidFill>
                          <a:effectLst/>
                          <a:uLnTx/>
                          <a:uFillTx/>
                          <a:latin typeface="+mn-lt"/>
                          <a:ea typeface="+mn-ea"/>
                          <a:cs typeface="+mn-cs"/>
                        </a:rPr>
                        <a:t>NT$1000</a:t>
                      </a: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萬為上限</a:t>
                      </a:r>
                      <a:endParaRPr kumimoji="0" lang="en-US" altLang="zh-TW" sz="1800" b="0" i="0" u="none" strike="noStrike" kern="1200" cap="none" spc="0" normalizeH="0" baseline="0" noProof="0" dirty="0">
                        <a:ln>
                          <a:noFill/>
                        </a:ln>
                        <a:solidFill>
                          <a:srgbClr val="000000"/>
                        </a:solidFill>
                        <a:effectLst/>
                        <a:uLnTx/>
                        <a:uFillTx/>
                        <a:latin typeface="+mn-lt"/>
                        <a:ea typeface="+mn-ea"/>
                        <a:cs typeface="+mn-cs"/>
                      </a:endParaRPr>
                    </a:p>
                    <a:p>
                      <a:pPr marL="2457450" marR="0" lvl="5"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FFFFFF">
                              <a:lumMod val="50000"/>
                            </a:srgbClr>
                          </a:solidFill>
                          <a:effectLst/>
                          <a:uLnTx/>
                          <a:uFillTx/>
                          <a:latin typeface="+mn-lt"/>
                          <a:ea typeface="+mn-ea"/>
                          <a:cs typeface="+mn-cs"/>
                        </a:rPr>
                        <a:t>主導業者</a:t>
                      </a:r>
                      <a:r>
                        <a:rPr kumimoji="0" lang="en-US" altLang="zh-TW" sz="1200" b="0" i="0" u="none" strike="noStrike" kern="1200" cap="none" spc="0" normalizeH="0" baseline="0" noProof="0" dirty="0">
                          <a:ln>
                            <a:noFill/>
                          </a:ln>
                          <a:solidFill>
                            <a:srgbClr val="FFFFFF">
                              <a:lumMod val="50000"/>
                            </a:srgbClr>
                          </a:solidFill>
                          <a:effectLst/>
                          <a:uLnTx/>
                          <a:uFillTx/>
                          <a:latin typeface="+mn-lt"/>
                          <a:ea typeface="+mn-ea"/>
                          <a:cs typeface="+mn-cs"/>
                        </a:rPr>
                        <a:t>NT$250</a:t>
                      </a:r>
                      <a:r>
                        <a:rPr kumimoji="0" lang="zh-TW" altLang="en-US" sz="1200" b="0" i="0" u="none" strike="noStrike" kern="1200" cap="none" spc="0" normalizeH="0" baseline="0" noProof="0" dirty="0">
                          <a:ln>
                            <a:noFill/>
                          </a:ln>
                          <a:solidFill>
                            <a:srgbClr val="FFFFFF">
                              <a:lumMod val="50000"/>
                            </a:srgbClr>
                          </a:solidFill>
                          <a:effectLst/>
                          <a:uLnTx/>
                          <a:uFillTx/>
                          <a:latin typeface="+mn-lt"/>
                          <a:ea typeface="+mn-ea"/>
                          <a:cs typeface="+mn-cs"/>
                        </a:rPr>
                        <a:t>萬；其餘成員上限</a:t>
                      </a:r>
                      <a:r>
                        <a:rPr kumimoji="0" lang="en-US" altLang="zh-TW" sz="1200" b="0" i="0" u="none" strike="noStrike" kern="1200" cap="none" spc="0" normalizeH="0" baseline="0" noProof="0" dirty="0">
                          <a:ln>
                            <a:noFill/>
                          </a:ln>
                          <a:solidFill>
                            <a:srgbClr val="FFFFFF">
                              <a:lumMod val="50000"/>
                            </a:srgbClr>
                          </a:solidFill>
                          <a:effectLst/>
                          <a:uLnTx/>
                          <a:uFillTx/>
                          <a:latin typeface="+mn-lt"/>
                          <a:ea typeface="+mn-ea"/>
                          <a:cs typeface="+mn-cs"/>
                        </a:rPr>
                        <a:t>NT$200</a:t>
                      </a:r>
                      <a:r>
                        <a:rPr kumimoji="0" lang="zh-TW" altLang="en-US" sz="1200" b="0" i="0" u="none" strike="noStrike" kern="1200" cap="none" spc="0" normalizeH="0" baseline="0" noProof="0" dirty="0">
                          <a:ln>
                            <a:noFill/>
                          </a:ln>
                          <a:solidFill>
                            <a:srgbClr val="FFFFFF">
                              <a:lumMod val="50000"/>
                            </a:srgbClr>
                          </a:solidFill>
                          <a:effectLst/>
                          <a:uLnTx/>
                          <a:uFillTx/>
                          <a:latin typeface="+mn-lt"/>
                          <a:ea typeface="+mn-ea"/>
                          <a:cs typeface="+mn-cs"/>
                        </a:rPr>
                        <a:t>萬，且經費不得高於主導業者。</a:t>
                      </a:r>
                      <a:endParaRPr kumimoji="0" lang="en-US" sz="1800" b="0" i="0" u="none" strike="noStrike" kern="1200" cap="none" spc="0" normalizeH="0" baseline="0" noProof="0" dirty="0">
                        <a:ln>
                          <a:noFill/>
                        </a:ln>
                        <a:solidFill>
                          <a:srgbClr val="000000"/>
                        </a:solidFill>
                        <a:effectLst/>
                        <a:uLnTx/>
                        <a:uFillTx/>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開發產業所需之新技術、產品、零組件或原材料等，進而提升產品附加價值，強化產業競爭力。計畫所開發之新產品應超越目前國內同業之一般技術水準。</a:t>
                      </a:r>
                      <a:endParaRPr kumimoji="0" lang="en-US" altLang="zh-TW" sz="1800" b="0" i="0" u="none" strike="noStrike" kern="1200" cap="none" spc="0" normalizeH="0" baseline="0" noProof="0" dirty="0">
                        <a:ln>
                          <a:noFill/>
                        </a:ln>
                        <a:solidFill>
                          <a:srgbClr val="FFFFFF">
                            <a:lumMod val="50000"/>
                          </a:srgbClr>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1" i="0" u="none" strike="noStrike" kern="1200" cap="none" spc="0" normalizeH="0" baseline="0" noProof="0" dirty="0">
                          <a:ln>
                            <a:noFill/>
                          </a:ln>
                          <a:solidFill>
                            <a:srgbClr val="000000"/>
                          </a:solidFill>
                          <a:effectLst/>
                          <a:uLnTx/>
                          <a:uFillTx/>
                          <a:latin typeface="+mn-lt"/>
                          <a:ea typeface="+mn-ea"/>
                          <a:cs typeface="+mn-cs"/>
                        </a:rPr>
                        <a:t>產品開發</a:t>
                      </a:r>
                      <a:r>
                        <a:rPr kumimoji="0" lang="zh-TW" altLang="en-US" sz="1600" b="0" i="0" u="none" strike="noStrike" kern="1200" cap="none" spc="0" normalizeH="0" baseline="0" noProof="0" dirty="0">
                          <a:ln>
                            <a:noFill/>
                          </a:ln>
                          <a:solidFill>
                            <a:srgbClr val="000000"/>
                          </a:solidFill>
                          <a:effectLst/>
                          <a:uLnTx/>
                          <a:uFillTx/>
                          <a:latin typeface="+mn-lt"/>
                          <a:ea typeface="+mn-ea"/>
                          <a:cs typeface="+mn-cs"/>
                        </a:rPr>
                        <a:t>：由 </a:t>
                      </a:r>
                      <a:r>
                        <a:rPr kumimoji="0" lang="en-US" altLang="zh-TW" sz="1600" b="0" i="0" u="none" strike="noStrike" kern="1200" cap="none" spc="0" normalizeH="0" baseline="0" noProof="0" dirty="0">
                          <a:ln>
                            <a:noFill/>
                          </a:ln>
                          <a:solidFill>
                            <a:srgbClr val="000000"/>
                          </a:solidFill>
                          <a:effectLst/>
                          <a:uLnTx/>
                          <a:uFillTx/>
                          <a:latin typeface="+mn-lt"/>
                          <a:ea typeface="+mn-ea"/>
                          <a:cs typeface="+mn-cs"/>
                        </a:rPr>
                        <a:t>1</a:t>
                      </a:r>
                      <a:r>
                        <a:rPr kumimoji="0" lang="zh-TW" altLang="en-US" sz="1600" b="0" i="0" u="none" strike="noStrike" kern="1200" cap="none" spc="0" normalizeH="0" baseline="0" noProof="0" dirty="0">
                          <a:ln>
                            <a:noFill/>
                          </a:ln>
                          <a:solidFill>
                            <a:srgbClr val="000000"/>
                          </a:solidFill>
                          <a:effectLst/>
                          <a:uLnTx/>
                          <a:uFillTx/>
                          <a:latin typeface="+mn-lt"/>
                          <a:ea typeface="+mn-ea"/>
                          <a:cs typeface="+mn-cs"/>
                        </a:rPr>
                        <a:t> 家業者申請。</a:t>
                      </a:r>
                      <a:endParaRPr kumimoji="0" lang="en-US" altLang="zh-TW" sz="1600" b="0"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zh-TW" altLang="en-US" sz="1600" b="1" i="0" u="none" strike="noStrike" kern="1200" cap="none" spc="0" normalizeH="0" baseline="0" noProof="0" dirty="0">
                          <a:ln>
                            <a:noFill/>
                          </a:ln>
                          <a:solidFill>
                            <a:srgbClr val="000000"/>
                          </a:solidFill>
                          <a:effectLst/>
                          <a:uLnTx/>
                          <a:uFillTx/>
                          <a:latin typeface="+mn-lt"/>
                          <a:ea typeface="+mn-ea"/>
                          <a:cs typeface="+mn-cs"/>
                        </a:rPr>
                        <a:t>研發聯盟</a:t>
                      </a:r>
                      <a:r>
                        <a:rPr kumimoji="0" lang="zh-TW" altLang="en-US" sz="1600" b="0" i="0" u="none" strike="noStrike" kern="1200" cap="none" spc="0" normalizeH="0" baseline="0" noProof="0" dirty="0">
                          <a:ln>
                            <a:noFill/>
                          </a:ln>
                          <a:solidFill>
                            <a:srgbClr val="000000"/>
                          </a:solidFill>
                          <a:effectLst/>
                          <a:uLnTx/>
                          <a:uFillTx/>
                          <a:latin typeface="+mn-lt"/>
                          <a:ea typeface="+mn-ea"/>
                          <a:cs typeface="+mn-cs"/>
                        </a:rPr>
                        <a:t>：由 </a:t>
                      </a:r>
                      <a:r>
                        <a:rPr kumimoji="0" lang="en-US" altLang="zh-TW" sz="1600" b="0" i="0" u="none" strike="noStrike" kern="1200" cap="none" spc="0" normalizeH="0" baseline="0" noProof="0" dirty="0">
                          <a:ln>
                            <a:noFill/>
                          </a:ln>
                          <a:solidFill>
                            <a:srgbClr val="000000"/>
                          </a:solidFill>
                          <a:effectLst/>
                          <a:uLnTx/>
                          <a:uFillTx/>
                          <a:latin typeface="+mn-lt"/>
                          <a:ea typeface="+mn-ea"/>
                          <a:cs typeface="+mn-cs"/>
                        </a:rPr>
                        <a:t>1</a:t>
                      </a:r>
                      <a:r>
                        <a:rPr kumimoji="0" lang="zh-TW" altLang="en-US" sz="1600" b="0" i="0" u="none" strike="noStrike" kern="1200" cap="none" spc="0" normalizeH="0" baseline="0" noProof="0" dirty="0">
                          <a:ln>
                            <a:noFill/>
                          </a:ln>
                          <a:solidFill>
                            <a:srgbClr val="000000"/>
                          </a:solidFill>
                          <a:effectLst/>
                          <a:uLnTx/>
                          <a:uFillTx/>
                          <a:latin typeface="+mn-lt"/>
                          <a:ea typeface="+mn-ea"/>
                          <a:cs typeface="+mn-cs"/>
                        </a:rPr>
                        <a:t> 家主導業者，結合 </a:t>
                      </a:r>
                      <a:r>
                        <a:rPr kumimoji="0" lang="en-US" altLang="zh-TW" sz="1600" b="0" i="0" u="none" strike="noStrike" kern="1200" cap="none" spc="0" normalizeH="0" baseline="0" noProof="0" dirty="0">
                          <a:ln>
                            <a:noFill/>
                          </a:ln>
                          <a:solidFill>
                            <a:srgbClr val="000000"/>
                          </a:solidFill>
                          <a:effectLst/>
                          <a:uLnTx/>
                          <a:uFillTx/>
                          <a:latin typeface="+mn-lt"/>
                          <a:ea typeface="+mn-ea"/>
                          <a:cs typeface="+mn-cs"/>
                        </a:rPr>
                        <a:t>2</a:t>
                      </a:r>
                      <a:r>
                        <a:rPr kumimoji="0" lang="zh-TW" altLang="en-US" sz="1600" b="0" i="0" u="none" strike="noStrike" kern="1200" cap="none" spc="0" normalizeH="0" baseline="0" noProof="0" dirty="0">
                          <a:ln>
                            <a:noFill/>
                          </a:ln>
                          <a:solidFill>
                            <a:srgbClr val="000000"/>
                          </a:solidFill>
                          <a:effectLst/>
                          <a:uLnTx/>
                          <a:uFillTx/>
                          <a:latin typeface="+mn-lt"/>
                          <a:ea typeface="+mn-ea"/>
                          <a:cs typeface="+mn-cs"/>
                        </a:rPr>
                        <a:t> 家以上之其他業者、法人共同申請，聯盟成員須明確分工且具有合作綜效。計畫開發之新產品須具市場性，且為量產前之研發。</a:t>
                      </a:r>
                      <a:endParaRPr kumimoji="0" lang="en-US" altLang="zh-TW" sz="1600" b="0" i="0" u="none" strike="noStrike" kern="120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FFFFFF">
                              <a:lumMod val="50000"/>
                            </a:srgbClr>
                          </a:solidFill>
                          <a:effectLst/>
                          <a:uLnTx/>
                          <a:uFillTx/>
                          <a:latin typeface="+mn-lt"/>
                          <a:ea typeface="+mn-ea"/>
                          <a:cs typeface="+mn-cs"/>
                        </a:rPr>
                        <a:t>屬於經濟部核定之卓越中堅企業及潛力中堅企業，另加碼補助核定金額</a:t>
                      </a:r>
                      <a:r>
                        <a:rPr kumimoji="0" lang="en-US" altLang="zh-TW" sz="1200" b="0" i="0" u="none" strike="noStrike" kern="1200" cap="none" spc="0" normalizeH="0" baseline="0" noProof="0" dirty="0">
                          <a:ln>
                            <a:noFill/>
                          </a:ln>
                          <a:solidFill>
                            <a:srgbClr val="FFFFFF">
                              <a:lumMod val="50000"/>
                            </a:srgbClr>
                          </a:solidFill>
                          <a:effectLst/>
                          <a:uLnTx/>
                          <a:uFillTx/>
                          <a:latin typeface="+mn-lt"/>
                          <a:ea typeface="+mn-ea"/>
                          <a:cs typeface="+mn-cs"/>
                        </a:rPr>
                        <a:t>10%</a:t>
                      </a:r>
                      <a:r>
                        <a:rPr kumimoji="0" lang="zh-TW" altLang="en-US" sz="1200" b="0" i="0" u="none" strike="noStrike" kern="1200" cap="none" spc="0" normalizeH="0" baseline="0" noProof="0" dirty="0">
                          <a:ln>
                            <a:noFill/>
                          </a:ln>
                          <a:solidFill>
                            <a:srgbClr val="FFFFFF">
                              <a:lumMod val="50000"/>
                            </a:srgbClr>
                          </a:solidFill>
                          <a:effectLst/>
                          <a:uLnTx/>
                          <a:uFillTx/>
                          <a:latin typeface="+mn-lt"/>
                          <a:ea typeface="+mn-ea"/>
                          <a:cs typeface="+mn-cs"/>
                        </a:rPr>
                        <a:t>。</a:t>
                      </a:r>
                      <a:endParaRPr kumimoji="0" lang="en-US" altLang="zh-TW" sz="1200" b="0" i="0" u="none" strike="noStrike" kern="1200" cap="none" spc="0" normalizeH="0" baseline="0" noProof="0" dirty="0">
                        <a:ln>
                          <a:noFill/>
                        </a:ln>
                        <a:solidFill>
                          <a:srgbClr val="FFFFFF">
                            <a:lumMod val="50000"/>
                          </a:srgbClr>
                        </a:solidFill>
                        <a:effectLst/>
                        <a:uLnTx/>
                        <a:uFillTx/>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FFFFFF">
                              <a:lumMod val="50000"/>
                            </a:srgbClr>
                          </a:solidFill>
                          <a:effectLst/>
                          <a:uLnTx/>
                          <a:uFillTx/>
                          <a:latin typeface="+mn-lt"/>
                          <a:ea typeface="+mn-ea"/>
                          <a:cs typeface="+mn-cs"/>
                        </a:rPr>
                        <a:t>屬於經濟部公告之因應貿易自由化加強輔導型產業者，或其申請開發之新產品屬因應貿易自由化加強輔導型產業，且為終端消費產品，承諾於開發後申請台灣製產品 </a:t>
                      </a:r>
                      <a:r>
                        <a:rPr kumimoji="0" lang="en-US" altLang="zh-TW" sz="1200" b="0" i="0" u="none" strike="noStrike" kern="1200" cap="none" spc="0" normalizeH="0" baseline="0" noProof="0" dirty="0">
                          <a:ln>
                            <a:noFill/>
                          </a:ln>
                          <a:solidFill>
                            <a:srgbClr val="FFFFFF">
                              <a:lumMod val="50000"/>
                            </a:srgbClr>
                          </a:solidFill>
                          <a:effectLst/>
                          <a:uLnTx/>
                          <a:uFillTx/>
                          <a:latin typeface="+mn-lt"/>
                          <a:ea typeface="+mn-ea"/>
                          <a:cs typeface="+mn-cs"/>
                        </a:rPr>
                        <a:t>MIT </a:t>
                      </a:r>
                      <a:r>
                        <a:rPr kumimoji="0" lang="zh-TW" altLang="en-US" sz="1200" b="0" i="0" u="none" strike="noStrike" kern="1200" cap="none" spc="0" normalizeH="0" baseline="0" noProof="0" dirty="0">
                          <a:ln>
                            <a:noFill/>
                          </a:ln>
                          <a:solidFill>
                            <a:srgbClr val="FFFFFF">
                              <a:lumMod val="50000"/>
                            </a:srgbClr>
                          </a:solidFill>
                          <a:effectLst/>
                          <a:uLnTx/>
                          <a:uFillTx/>
                          <a:latin typeface="+mn-lt"/>
                          <a:ea typeface="+mn-ea"/>
                          <a:cs typeface="+mn-cs"/>
                        </a:rPr>
                        <a:t>微笑標章者，優先補助。</a:t>
                      </a:r>
                      <a:endParaRPr kumimoji="0" lang="en-US" altLang="zh-TW" sz="1200" b="0" i="0" u="none" strike="noStrike" kern="1200" cap="none" spc="0" normalizeH="0" baseline="0" noProof="0" dirty="0">
                        <a:ln>
                          <a:noFill/>
                        </a:ln>
                        <a:solidFill>
                          <a:srgbClr val="FFFFFF">
                            <a:lumMod val="50000"/>
                          </a:srgbClr>
                        </a:solidFill>
                        <a:effectLst/>
                        <a:uLnTx/>
                        <a:uFillTx/>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3806902652"/>
              </p:ext>
            </p:extLst>
          </p:nvPr>
        </p:nvGraphicFramePr>
        <p:xfrm>
          <a:off x="10477297" y="323818"/>
          <a:ext cx="1574359" cy="2864096"/>
        </p:xfrm>
        <a:graphic>
          <a:graphicData uri="http://schemas.openxmlformats.org/drawingml/2006/table">
            <a:tbl>
              <a:tblPr firstRow="1" bandRow="1">
                <a:tableStyleId>{5940675A-B579-460E-94D1-54222C63F5DA}</a:tableStyleId>
              </a:tblPr>
              <a:tblGrid>
                <a:gridCol w="1574359">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b="1" kern="1200" dirty="0">
                          <a:solidFill>
                            <a:schemeClr val="accent1"/>
                          </a:solidFill>
                          <a:latin typeface="+mn-lt"/>
                          <a:ea typeface="+mn-ea"/>
                          <a:cs typeface="+mn-cs"/>
                        </a:rPr>
                        <a:t>預計 </a:t>
                      </a:r>
                      <a:r>
                        <a:rPr lang="en-US" altLang="zh-TW" sz="1050" b="1" kern="1200" dirty="0">
                          <a:solidFill>
                            <a:schemeClr val="accent1"/>
                          </a:solidFill>
                          <a:latin typeface="+mn-lt"/>
                          <a:ea typeface="+mn-ea"/>
                          <a:cs typeface="+mn-cs"/>
                        </a:rPr>
                        <a:t>2026 / 3</a:t>
                      </a:r>
                      <a:r>
                        <a:rPr lang="zh-TW" altLang="en-US" sz="1050" b="1" kern="1200" dirty="0">
                          <a:solidFill>
                            <a:schemeClr val="accent1"/>
                          </a:solidFill>
                          <a:latin typeface="+mn-lt"/>
                          <a:ea typeface="+mn-ea"/>
                          <a:cs typeface="+mn-cs"/>
                        </a:rPr>
                        <a:t> 月公告</a:t>
                      </a:r>
                      <a:endParaRPr lang="en-US" altLang="zh-TW" sz="1050" b="1" kern="1200" dirty="0">
                        <a:solidFill>
                          <a:schemeClr val="accent1"/>
                        </a:solidFill>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kern="1200" dirty="0">
                          <a:solidFill>
                            <a:schemeClr val="bg1">
                              <a:lumMod val="65000"/>
                            </a:schemeClr>
                          </a:solidFill>
                          <a:latin typeface="+mn-lt"/>
                          <a:ea typeface="+mn-ea"/>
                          <a:cs typeface="+mn-cs"/>
                        </a:rPr>
                        <a:t>2025/2/21 ~ 3/31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800" kern="1200" dirty="0">
                          <a:solidFill>
                            <a:schemeClr val="tx1"/>
                          </a:solidFill>
                          <a:latin typeface="+mn-lt"/>
                          <a:ea typeface="+mn-ea"/>
                          <a:cs typeface="+mn-cs"/>
                        </a:rPr>
                        <a:t>每年</a:t>
                      </a:r>
                      <a:r>
                        <a:rPr lang="en-US" altLang="zh-TW" sz="800" kern="1200" dirty="0">
                          <a:solidFill>
                            <a:schemeClr val="tx1"/>
                          </a:solidFill>
                          <a:latin typeface="+mn-lt"/>
                          <a:ea typeface="+mn-ea"/>
                          <a:cs typeface="+mn-cs"/>
                        </a:rPr>
                        <a:t>3</a:t>
                      </a:r>
                      <a:r>
                        <a:rPr lang="zh-TW" altLang="en-US" sz="800" kern="1200" dirty="0">
                          <a:solidFill>
                            <a:schemeClr val="tx1"/>
                          </a:solidFill>
                          <a:latin typeface="+mn-lt"/>
                          <a:ea typeface="+mn-ea"/>
                          <a:cs typeface="+mn-cs"/>
                        </a:rPr>
                        <a:t>月、</a:t>
                      </a:r>
                      <a:r>
                        <a:rPr lang="en-US" altLang="zh-TW" sz="800" kern="1200" dirty="0">
                          <a:solidFill>
                            <a:schemeClr val="tx1"/>
                          </a:solidFill>
                          <a:latin typeface="+mn-lt"/>
                          <a:ea typeface="+mn-ea"/>
                          <a:cs typeface="+mn-cs"/>
                        </a:rPr>
                        <a:t>9</a:t>
                      </a:r>
                      <a:r>
                        <a:rPr lang="zh-TW" altLang="en-US" sz="800" kern="1200" dirty="0">
                          <a:solidFill>
                            <a:schemeClr val="tx1"/>
                          </a:solidFill>
                          <a:latin typeface="+mn-lt"/>
                          <a:ea typeface="+mn-ea"/>
                          <a:cs typeface="+mn-cs"/>
                        </a:rPr>
                        <a:t>月公告</a:t>
                      </a:r>
                      <a:endParaRPr lang="en-US" altLang="zh-TW" sz="800" kern="1200" dirty="0">
                        <a:solidFill>
                          <a:schemeClr val="tx1"/>
                        </a:solidFill>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800" kern="1200" dirty="0">
                          <a:solidFill>
                            <a:schemeClr val="tx1"/>
                          </a:solidFill>
                          <a:latin typeface="+mn-lt"/>
                          <a:ea typeface="+mn-ea"/>
                          <a:cs typeface="+mn-cs"/>
                        </a:rPr>
                        <a:t>公告受理截止日之次日起</a:t>
                      </a:r>
                      <a:endParaRPr lang="en-US" altLang="zh-TW" sz="800" kern="1200" dirty="0">
                        <a:solidFill>
                          <a:schemeClr val="tx1"/>
                        </a:solidFill>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800" kern="1200" dirty="0">
                          <a:solidFill>
                            <a:schemeClr val="tx1"/>
                          </a:solidFill>
                          <a:latin typeface="+mn-lt"/>
                          <a:ea typeface="+mn-ea"/>
                          <a:cs typeface="+mn-cs"/>
                        </a:rPr>
                        <a:t>至 </a:t>
                      </a:r>
                      <a:r>
                        <a:rPr lang="en-US" altLang="zh-TW" sz="800" kern="1200" dirty="0">
                          <a:solidFill>
                            <a:schemeClr val="tx1"/>
                          </a:solidFill>
                          <a:latin typeface="+mn-lt"/>
                          <a:ea typeface="+mn-ea"/>
                          <a:cs typeface="+mn-cs"/>
                        </a:rPr>
                        <a:t>114 </a:t>
                      </a:r>
                      <a:r>
                        <a:rPr lang="zh-TW" altLang="en-US" sz="800" kern="1200" dirty="0">
                          <a:solidFill>
                            <a:schemeClr val="tx1"/>
                          </a:solidFill>
                          <a:latin typeface="+mn-lt"/>
                          <a:ea typeface="+mn-ea"/>
                          <a:cs typeface="+mn-cs"/>
                        </a:rPr>
                        <a:t>年 </a:t>
                      </a:r>
                      <a:r>
                        <a:rPr lang="en-US" altLang="zh-TW" sz="800" kern="1200" dirty="0">
                          <a:solidFill>
                            <a:schemeClr val="tx1"/>
                          </a:solidFill>
                          <a:latin typeface="+mn-lt"/>
                          <a:ea typeface="+mn-ea"/>
                          <a:cs typeface="+mn-cs"/>
                        </a:rPr>
                        <a:t>5 </a:t>
                      </a:r>
                      <a:r>
                        <a:rPr lang="zh-TW" altLang="en-US" sz="800" kern="1200" dirty="0">
                          <a:solidFill>
                            <a:schemeClr val="tx1"/>
                          </a:solidFill>
                          <a:latin typeface="+mn-lt"/>
                          <a:ea typeface="+mn-ea"/>
                          <a:cs typeface="+mn-cs"/>
                        </a:rPr>
                        <a:t>月 </a:t>
                      </a:r>
                      <a:r>
                        <a:rPr lang="en-US" altLang="zh-TW" sz="800" kern="1200" dirty="0">
                          <a:solidFill>
                            <a:schemeClr val="tx1"/>
                          </a:solidFill>
                          <a:latin typeface="+mn-lt"/>
                          <a:ea typeface="+mn-ea"/>
                          <a:cs typeface="+mn-cs"/>
                        </a:rPr>
                        <a:t>31 </a:t>
                      </a:r>
                      <a:r>
                        <a:rPr lang="zh-TW" altLang="en-US" sz="800" kern="1200" dirty="0">
                          <a:solidFill>
                            <a:schemeClr val="tx1"/>
                          </a:solidFill>
                          <a:latin typeface="+mn-lt"/>
                          <a:ea typeface="+mn-ea"/>
                          <a:cs typeface="+mn-cs"/>
                        </a:rPr>
                        <a:t>日止</a:t>
                      </a:r>
                      <a:endParaRPr lang="en-US" altLang="zh-TW" sz="8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algn="ctr"/>
                      <a:r>
                        <a:rPr lang="zh-TW" altLang="en-US" sz="1000" dirty="0"/>
                        <a:t>經濟部 產業發展署</a:t>
                      </a:r>
                      <a:endParaRPr lang="en-US" sz="10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1399">
                <a:tc>
                  <a:txBody>
                    <a:bodyPr/>
                    <a:lstStyle/>
                    <a:p>
                      <a:pPr algn="ctr"/>
                      <a:r>
                        <a:rPr lang="zh-TW" altLang="en-US" sz="1050" dirty="0">
                          <a:hlinkClick r:id="rId3"/>
                        </a:rPr>
                        <a:t>申請須知</a:t>
                      </a:r>
                      <a:endParaRPr lang="en-US" altLang="zh-TW" sz="1050" dirty="0"/>
                    </a:p>
                    <a:p>
                      <a:pPr algn="ctr"/>
                      <a:r>
                        <a:rPr lang="zh-TW" altLang="en-US" sz="1050" dirty="0">
                          <a:hlinkClick r:id="rId4"/>
                        </a:rPr>
                        <a:t>計畫官網</a:t>
                      </a:r>
                      <a:endParaRPr lang="en-US"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p:txBody>
          <a:bodyPr/>
          <a:lstStyle/>
          <a:p>
            <a:r>
              <a:rPr lang="en-US" altLang="zh-TW" dirty="0"/>
              <a:t>CITD</a:t>
            </a:r>
            <a:r>
              <a:rPr lang="zh-TW" altLang="en-US" sz="2000" dirty="0"/>
              <a:t> 協助傳統產業技術開發計畫</a:t>
            </a:r>
            <a:endParaRPr 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計畫執行期間</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Rectangle 16">
            <a:extLst>
              <a:ext uri="{FF2B5EF4-FFF2-40B4-BE49-F238E27FC236}">
                <a16:creationId xmlns:a16="http://schemas.microsoft.com/office/drawing/2014/main" id="{BB43CD4A-91A5-4226-AC2F-86A90B0F73AD}"/>
              </a:ext>
            </a:extLst>
          </p:cNvPr>
          <p:cNvSpPr/>
          <p:nvPr/>
        </p:nvSpPr>
        <p:spPr>
          <a:xfrm>
            <a:off x="842831" y="465371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 name="TextBox 4">
            <a:hlinkClick r:id="rId5" action="ppaction://hlinksldjump"/>
            <a:extLst>
              <a:ext uri="{FF2B5EF4-FFF2-40B4-BE49-F238E27FC236}">
                <a16:creationId xmlns:a16="http://schemas.microsoft.com/office/drawing/2014/main" id="{C27B35F5-CCFB-B123-45B9-B9FC68820F53}"/>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6" action="ppaction://hlinksldjump"/>
            <a:extLst>
              <a:ext uri="{FF2B5EF4-FFF2-40B4-BE49-F238E27FC236}">
                <a16:creationId xmlns:a16="http://schemas.microsoft.com/office/drawing/2014/main" id="{5926D933-4285-4B24-7B22-4E92350594EA}"/>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數位轉型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3982632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76F247F6-FECC-46CE-AD03-78DF6CC69C24}"/>
              </a:ext>
            </a:extLst>
          </p:cNvPr>
          <p:cNvGraphicFramePr>
            <a:graphicFrameLocks noGrp="1"/>
          </p:cNvGraphicFramePr>
          <p:nvPr>
            <p:extLst>
              <p:ext uri="{D42A27DB-BD31-4B8C-83A1-F6EECF244321}">
                <p14:modId xmlns:p14="http://schemas.microsoft.com/office/powerpoint/2010/main" val="2643413158"/>
              </p:ext>
            </p:extLst>
          </p:nvPr>
        </p:nvGraphicFramePr>
        <p:xfrm>
          <a:off x="609599" y="1447132"/>
          <a:ext cx="9867697" cy="4576415"/>
        </p:xfrm>
        <a:graphic>
          <a:graphicData uri="http://schemas.openxmlformats.org/drawingml/2006/table">
            <a:tbl>
              <a:tblPr firstRow="1" bandRow="1">
                <a:tableStyleId>{5940675A-B579-460E-94D1-54222C63F5DA}</a:tableStyleId>
              </a:tblPr>
              <a:tblGrid>
                <a:gridCol w="1972734">
                  <a:extLst>
                    <a:ext uri="{9D8B030D-6E8A-4147-A177-3AD203B41FA5}">
                      <a16:colId xmlns:a16="http://schemas.microsoft.com/office/drawing/2014/main" val="270881897"/>
                    </a:ext>
                  </a:extLst>
                </a:gridCol>
                <a:gridCol w="7894963">
                  <a:extLst>
                    <a:ext uri="{9D8B030D-6E8A-4147-A177-3AD203B41FA5}">
                      <a16:colId xmlns:a16="http://schemas.microsoft.com/office/drawing/2014/main" val="4232878379"/>
                    </a:ext>
                  </a:extLst>
                </a:gridCol>
              </a:tblGrid>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kern="0" dirty="0">
                          <a:solidFill>
                            <a:srgbClr val="000000"/>
                          </a:solidFill>
                          <a:latin typeface="Arial"/>
                          <a:ea typeface="+mn-ea"/>
                          <a:cs typeface="Arial"/>
                          <a:sym typeface="Arial"/>
                        </a:rPr>
                        <a:t>有</a:t>
                      </a:r>
                      <a:r>
                        <a:rPr lang="zh-TW" altLang="en-US" sz="1600" b="1" kern="0" dirty="0">
                          <a:solidFill>
                            <a:srgbClr val="000000"/>
                          </a:solidFill>
                          <a:latin typeface="Arial"/>
                          <a:ea typeface="+mn-ea"/>
                          <a:cs typeface="Arial"/>
                          <a:sym typeface="Arial"/>
                        </a:rPr>
                        <a:t>自有品牌</a:t>
                      </a:r>
                      <a:r>
                        <a:rPr lang="zh-TW" altLang="en-US" sz="1600" kern="0" dirty="0">
                          <a:solidFill>
                            <a:srgbClr val="000000"/>
                          </a:solidFill>
                          <a:latin typeface="Arial"/>
                          <a:ea typeface="+mn-ea"/>
                          <a:cs typeface="Arial"/>
                          <a:sym typeface="Arial"/>
                        </a:rPr>
                        <a:t>之</a:t>
                      </a:r>
                      <a:r>
                        <a:rPr lang="zh-TW" altLang="en-US" sz="1800" b="1" kern="1200" dirty="0">
                          <a:solidFill>
                            <a:srgbClr val="0070C0"/>
                          </a:solidFill>
                          <a:latin typeface="+mn-lt"/>
                          <a:ea typeface="+mn-ea"/>
                          <a:cs typeface="+mn-cs"/>
                          <a:sym typeface="Arial"/>
                        </a:rPr>
                        <a:t>中小型製造業 </a:t>
                      </a:r>
                      <a:r>
                        <a:rPr lang="en-US" altLang="zh-TW" sz="1600" kern="0" dirty="0">
                          <a:solidFill>
                            <a:srgbClr val="000000"/>
                          </a:solidFill>
                          <a:latin typeface="Arial"/>
                          <a:ea typeface="+mn-ea"/>
                          <a:cs typeface="Arial"/>
                          <a:sym typeface="Arial"/>
                        </a:rPr>
                        <a:t>(</a:t>
                      </a:r>
                      <a:r>
                        <a:rPr lang="zh-TW" altLang="en-US" sz="1600" kern="0" dirty="0">
                          <a:solidFill>
                            <a:srgbClr val="000000"/>
                          </a:solidFill>
                          <a:latin typeface="Arial"/>
                          <a:ea typeface="+mn-ea"/>
                          <a:cs typeface="Arial"/>
                          <a:sym typeface="Arial"/>
                        </a:rPr>
                        <a:t>實收資本額 </a:t>
                      </a:r>
                      <a:r>
                        <a:rPr lang="en-US" altLang="zh-TW" sz="1600" kern="0" dirty="0">
                          <a:solidFill>
                            <a:srgbClr val="000000"/>
                          </a:solidFill>
                          <a:latin typeface="Arial"/>
                          <a:ea typeface="+mn-ea"/>
                          <a:cs typeface="Arial"/>
                          <a:sym typeface="Arial"/>
                        </a:rPr>
                        <a:t>&lt; 1</a:t>
                      </a:r>
                      <a:r>
                        <a:rPr lang="zh-TW" altLang="en-US" sz="1600" kern="0" dirty="0">
                          <a:solidFill>
                            <a:srgbClr val="000000"/>
                          </a:solidFill>
                          <a:latin typeface="Arial"/>
                          <a:ea typeface="+mn-ea"/>
                          <a:cs typeface="Arial"/>
                          <a:sym typeface="Arial"/>
                        </a:rPr>
                        <a:t>億 </a:t>
                      </a:r>
                      <a:r>
                        <a:rPr lang="zh-TW" altLang="en-US" sz="1400" kern="1200" dirty="0">
                          <a:solidFill>
                            <a:schemeClr val="bg1">
                              <a:lumMod val="50000"/>
                            </a:schemeClr>
                          </a:solidFill>
                          <a:latin typeface="+mn-lt"/>
                          <a:ea typeface="+mn-ea"/>
                          <a:cs typeface="+mn-cs"/>
                          <a:sym typeface="Arial"/>
                        </a:rPr>
                        <a:t>或</a:t>
                      </a:r>
                      <a:r>
                        <a:rPr lang="zh-TW" altLang="en-US" sz="1600" kern="0" dirty="0">
                          <a:solidFill>
                            <a:srgbClr val="000000"/>
                          </a:solidFill>
                          <a:latin typeface="Arial"/>
                          <a:ea typeface="+mn-ea"/>
                          <a:cs typeface="Arial"/>
                          <a:sym typeface="Arial"/>
                        </a:rPr>
                        <a:t> 員工</a:t>
                      </a:r>
                      <a:r>
                        <a:rPr lang="en-US" altLang="zh-TW" sz="1600" kern="0" dirty="0">
                          <a:solidFill>
                            <a:srgbClr val="000000"/>
                          </a:solidFill>
                          <a:latin typeface="Arial"/>
                          <a:ea typeface="+mn-ea"/>
                          <a:cs typeface="Arial"/>
                          <a:sym typeface="Arial"/>
                        </a:rPr>
                        <a:t>&lt;</a:t>
                      </a:r>
                      <a:r>
                        <a:rPr lang="zh-TW" altLang="en-US" sz="1600" kern="0" dirty="0">
                          <a:solidFill>
                            <a:srgbClr val="000000"/>
                          </a:solidFill>
                          <a:latin typeface="Arial"/>
                          <a:ea typeface="+mn-ea"/>
                          <a:cs typeface="Arial"/>
                          <a:sym typeface="Arial"/>
                        </a:rPr>
                        <a:t> </a:t>
                      </a:r>
                      <a:r>
                        <a:rPr lang="en-US" altLang="zh-TW" sz="1600" kern="0" dirty="0">
                          <a:solidFill>
                            <a:srgbClr val="000000"/>
                          </a:solidFill>
                          <a:latin typeface="Arial"/>
                          <a:ea typeface="+mn-ea"/>
                          <a:cs typeface="Arial"/>
                          <a:sym typeface="Arial"/>
                        </a:rPr>
                        <a:t>200</a:t>
                      </a:r>
                      <a:r>
                        <a:rPr lang="zh-TW" altLang="en-US" sz="1600" kern="0" dirty="0">
                          <a:solidFill>
                            <a:srgbClr val="000000"/>
                          </a:solidFill>
                          <a:latin typeface="Arial"/>
                          <a:ea typeface="+mn-ea"/>
                          <a:cs typeface="Arial"/>
                          <a:sym typeface="Arial"/>
                        </a:rPr>
                        <a:t>人</a:t>
                      </a:r>
                      <a:r>
                        <a:rPr lang="en-US" altLang="zh-TW" sz="1600" kern="0" dirty="0">
                          <a:solidFill>
                            <a:srgbClr val="000000"/>
                          </a:solidFill>
                          <a:latin typeface="Arial"/>
                          <a:ea typeface="+mn-ea"/>
                          <a:cs typeface="Arial"/>
                          <a:sym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sym typeface="Arial"/>
                        </a:rPr>
                        <a:t>品牌為台灣企業所擁有，且商標已在台灣註冊</a:t>
                      </a:r>
                      <a:endParaRPr lang="en-US" altLang="zh-TW" sz="1400" kern="1200" dirty="0">
                        <a:solidFill>
                          <a:schemeClr val="bg1">
                            <a:lumMod val="50000"/>
                          </a:schemeClr>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kern="1200" dirty="0">
                          <a:solidFill>
                            <a:schemeClr val="bg1">
                              <a:lumMod val="50000"/>
                            </a:schemeClr>
                          </a:solidFill>
                          <a:latin typeface="+mn-lt"/>
                          <a:ea typeface="+mn-ea"/>
                          <a:cs typeface="+mn-cs"/>
                          <a:sym typeface="Arial"/>
                        </a:rPr>
                        <a:t>客戶或業務範疇須涵蓋台灣以外至少兩個地區以上，或自有品牌營收占總營收</a:t>
                      </a:r>
                      <a:r>
                        <a:rPr lang="en-US" altLang="zh-TW" sz="1400" kern="1200" dirty="0">
                          <a:solidFill>
                            <a:schemeClr val="bg1">
                              <a:lumMod val="50000"/>
                            </a:schemeClr>
                          </a:solidFill>
                          <a:latin typeface="+mn-lt"/>
                          <a:ea typeface="+mn-ea"/>
                          <a:cs typeface="+mn-cs"/>
                          <a:sym typeface="Arial"/>
                        </a:rPr>
                        <a:t>20%</a:t>
                      </a:r>
                      <a:r>
                        <a:rPr lang="zh-TW" altLang="en-US" sz="1400" kern="1200" dirty="0">
                          <a:solidFill>
                            <a:schemeClr val="bg1">
                              <a:lumMod val="50000"/>
                            </a:schemeClr>
                          </a:solidFill>
                          <a:latin typeface="+mn-lt"/>
                          <a:ea typeface="+mn-ea"/>
                          <a:cs typeface="+mn-cs"/>
                          <a:sym typeface="Arial"/>
                        </a:rPr>
                        <a:t>以上</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6980713"/>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t>品牌診斷：填寫</a:t>
                      </a:r>
                      <a:r>
                        <a:rPr lang="zh-TW" altLang="en-US" b="1" dirty="0">
                          <a:solidFill>
                            <a:schemeClr val="accent2"/>
                          </a:solidFill>
                          <a:hlinkClick r:id="rId3">
                            <a:extLst>
                              <a:ext uri="{A12FA001-AC4F-418D-AE19-62706E023703}">
                                <ahyp:hlinkClr xmlns:ahyp="http://schemas.microsoft.com/office/drawing/2018/hyperlinkcolor" val="tx"/>
                              </a:ext>
                            </a:extLst>
                          </a:hlinkClick>
                        </a:rPr>
                        <a:t>診斷問卷</a:t>
                      </a:r>
                      <a:r>
                        <a:rPr lang="zh-TW" altLang="en-US" dirty="0"/>
                        <a:t>，免費獲得落點分析結果及指引</a:t>
                      </a:r>
                      <a:endParaRPr lang="en-US" altLang="zh-TW"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t>品牌基盤輔導：最高補助 </a:t>
                      </a:r>
                      <a:r>
                        <a:rPr lang="en-US" altLang="zh-TW" dirty="0"/>
                        <a:t>30</a:t>
                      </a:r>
                      <a:r>
                        <a:rPr lang="zh-TW" altLang="en-US" dirty="0"/>
                        <a:t> 萬元</a:t>
                      </a:r>
                      <a:r>
                        <a:rPr lang="zh-TW" altLang="en-US" sz="1400" kern="1200" dirty="0">
                          <a:solidFill>
                            <a:schemeClr val="bg1">
                              <a:lumMod val="50000"/>
                            </a:schemeClr>
                          </a:solidFill>
                          <a:latin typeface="+mn-lt"/>
                          <a:ea typeface="+mn-ea"/>
                          <a:cs typeface="+mn-cs"/>
                        </a:rPr>
                        <a:t> </a:t>
                      </a:r>
                      <a:r>
                        <a:rPr lang="en-US" altLang="zh-TW" sz="1400" kern="1200" dirty="0">
                          <a:solidFill>
                            <a:schemeClr val="bg1">
                              <a:lumMod val="50000"/>
                            </a:schemeClr>
                          </a:solidFill>
                          <a:latin typeface="+mn-lt"/>
                          <a:ea typeface="+mn-ea"/>
                          <a:cs typeface="+mn-cs"/>
                        </a:rPr>
                        <a:t>(</a:t>
                      </a:r>
                      <a:r>
                        <a:rPr lang="zh-TW" altLang="en-US" sz="1400" kern="1200" dirty="0">
                          <a:solidFill>
                            <a:schemeClr val="bg1">
                              <a:lumMod val="50000"/>
                            </a:schemeClr>
                          </a:solidFill>
                          <a:latin typeface="+mn-lt"/>
                          <a:ea typeface="+mn-ea"/>
                          <a:cs typeface="+mn-cs"/>
                        </a:rPr>
                        <a:t>總經費至少</a:t>
                      </a:r>
                      <a:r>
                        <a:rPr lang="en-US" altLang="zh-TW" sz="1400" kern="1200" dirty="0">
                          <a:solidFill>
                            <a:schemeClr val="bg1">
                              <a:lumMod val="50000"/>
                            </a:schemeClr>
                          </a:solidFill>
                          <a:latin typeface="+mn-lt"/>
                          <a:ea typeface="+mn-ea"/>
                          <a:cs typeface="+mn-cs"/>
                        </a:rPr>
                        <a:t>60</a:t>
                      </a:r>
                      <a:r>
                        <a:rPr lang="zh-TW" altLang="en-US" sz="1400" kern="1200" dirty="0">
                          <a:solidFill>
                            <a:schemeClr val="bg1">
                              <a:lumMod val="50000"/>
                            </a:schemeClr>
                          </a:solidFill>
                          <a:latin typeface="+mn-lt"/>
                          <a:ea typeface="+mn-ea"/>
                          <a:cs typeface="+mn-cs"/>
                        </a:rPr>
                        <a:t>萬元</a:t>
                      </a:r>
                      <a:r>
                        <a:rPr lang="en-US" altLang="zh-TW" sz="1400" kern="1200" dirty="0">
                          <a:solidFill>
                            <a:schemeClr val="bg1">
                              <a:lumMod val="50000"/>
                            </a:schemeClr>
                          </a:solidFill>
                          <a:latin typeface="+mn-lt"/>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t>品牌主題輔導：最高補助 </a:t>
                      </a:r>
                      <a:r>
                        <a:rPr lang="en-US" altLang="zh-TW" dirty="0"/>
                        <a:t>60</a:t>
                      </a:r>
                      <a:r>
                        <a:rPr lang="zh-TW" altLang="en-US" dirty="0"/>
                        <a:t> 萬元 </a:t>
                      </a:r>
                      <a:r>
                        <a:rPr lang="en-US" altLang="zh-TW" sz="1400" kern="1200" dirty="0">
                          <a:solidFill>
                            <a:schemeClr val="bg1">
                              <a:lumMod val="50000"/>
                            </a:schemeClr>
                          </a:solidFill>
                          <a:latin typeface="+mn-lt"/>
                          <a:ea typeface="+mn-ea"/>
                          <a:cs typeface="+mn-cs"/>
                        </a:rPr>
                        <a:t>(</a:t>
                      </a:r>
                      <a:r>
                        <a:rPr lang="zh-TW" altLang="en-US" sz="1400" kern="1200" dirty="0">
                          <a:solidFill>
                            <a:schemeClr val="bg1">
                              <a:lumMod val="50000"/>
                            </a:schemeClr>
                          </a:solidFill>
                          <a:latin typeface="+mn-lt"/>
                          <a:ea typeface="+mn-ea"/>
                          <a:cs typeface="+mn-cs"/>
                        </a:rPr>
                        <a:t>總經費至少</a:t>
                      </a:r>
                      <a:r>
                        <a:rPr lang="en-US" altLang="zh-TW" sz="1400" kern="1200" dirty="0">
                          <a:solidFill>
                            <a:schemeClr val="bg1">
                              <a:lumMod val="50000"/>
                            </a:schemeClr>
                          </a:solidFill>
                          <a:latin typeface="+mn-lt"/>
                          <a:ea typeface="+mn-ea"/>
                          <a:cs typeface="+mn-cs"/>
                        </a:rPr>
                        <a:t>120</a:t>
                      </a:r>
                      <a:r>
                        <a:rPr lang="zh-TW" altLang="en-US" sz="1400" kern="1200" dirty="0">
                          <a:solidFill>
                            <a:schemeClr val="bg1">
                              <a:lumMod val="50000"/>
                            </a:schemeClr>
                          </a:solidFill>
                          <a:latin typeface="+mn-lt"/>
                          <a:ea typeface="+mn-ea"/>
                          <a:cs typeface="+mn-cs"/>
                        </a:rPr>
                        <a:t>萬元</a:t>
                      </a:r>
                      <a:r>
                        <a:rPr lang="en-US" altLang="zh-TW" sz="1400" kern="1200" dirty="0">
                          <a:solidFill>
                            <a:schemeClr val="bg1">
                              <a:lumMod val="50000"/>
                            </a:schemeClr>
                          </a:solidFill>
                          <a:latin typeface="+mn-lt"/>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1598479"/>
                  </a:ext>
                </a:extLst>
              </a:tr>
              <a:tr h="991529">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品牌基盤輔導：市場機會洞察、品牌定位</a:t>
                      </a:r>
                      <a:endParaRPr kumimoji="0" lang="en-US" altLang="zh-TW" sz="1800" b="0" i="0" u="none" strike="noStrike" kern="1200" cap="none" spc="0" normalizeH="0" baseline="0" noProof="0" dirty="0">
                        <a:ln>
                          <a:noFill/>
                        </a:ln>
                        <a:solidFill>
                          <a:srgbClr val="000000"/>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品牌主題輔導：</a:t>
                      </a:r>
                      <a:r>
                        <a:rPr lang="zh-TW" altLang="en-US" sz="1800" b="1" kern="1200" noProof="0" dirty="0">
                          <a:solidFill>
                            <a:schemeClr val="tx1"/>
                          </a:solidFill>
                          <a:latin typeface="+mn-lt"/>
                          <a:ea typeface="+mn-ea"/>
                          <a:cs typeface="+mn-cs"/>
                        </a:rPr>
                        <a:t>品牌數位賦能</a:t>
                      </a:r>
                      <a:r>
                        <a:rPr lang="en-US" altLang="zh-TW" sz="1400" kern="1200" noProof="0" dirty="0">
                          <a:solidFill>
                            <a:schemeClr val="bg1">
                              <a:lumMod val="50000"/>
                            </a:schemeClr>
                          </a:solidFill>
                          <a:latin typeface="+mn-lt"/>
                          <a:ea typeface="+mn-ea"/>
                          <a:cs typeface="+mn-cs"/>
                        </a:rPr>
                        <a:t>(</a:t>
                      </a:r>
                      <a:r>
                        <a:rPr lang="zh-TW" altLang="en-US" sz="1400" kern="1200" noProof="0" dirty="0">
                          <a:solidFill>
                            <a:srgbClr val="FF0000"/>
                          </a:solidFill>
                          <a:latin typeface="+mn-lt"/>
                          <a:ea typeface="+mn-ea"/>
                          <a:cs typeface="+mn-cs"/>
                        </a:rPr>
                        <a:t>數位行銷、數據分析</a:t>
                      </a:r>
                      <a:r>
                        <a:rPr lang="en-US" altLang="zh-TW" sz="1400" kern="1200" noProof="0" dirty="0">
                          <a:solidFill>
                            <a:schemeClr val="bg1">
                              <a:lumMod val="50000"/>
                            </a:schemeClr>
                          </a:solidFill>
                          <a:latin typeface="+mn-lt"/>
                          <a:ea typeface="+mn-ea"/>
                          <a:cs typeface="+mn-cs"/>
                        </a:rPr>
                        <a:t>)</a:t>
                      </a:r>
                      <a:r>
                        <a:rPr kumimoji="0" lang="zh-TW" altLang="en-US" sz="1800" b="0" i="0" u="none" strike="noStrike" kern="1200" cap="none" spc="0" normalizeH="0" baseline="0" noProof="0" dirty="0">
                          <a:ln>
                            <a:noFill/>
                          </a:ln>
                          <a:solidFill>
                            <a:srgbClr val="000000"/>
                          </a:solidFill>
                          <a:effectLst/>
                          <a:uLnTx/>
                          <a:uFillTx/>
                          <a:latin typeface="+mn-lt"/>
                          <a:ea typeface="+mn-ea"/>
                          <a:cs typeface="+mn-cs"/>
                        </a:rPr>
                        <a:t>、</a:t>
                      </a:r>
                      <a:r>
                        <a:rPr kumimoji="0" lang="zh-TW" altLang="en-US" sz="1800" b="1" i="0" u="none" strike="noStrike" kern="1200" cap="none" spc="0" normalizeH="0" baseline="0" noProof="0" dirty="0">
                          <a:ln>
                            <a:noFill/>
                          </a:ln>
                          <a:solidFill>
                            <a:srgbClr val="000000"/>
                          </a:solidFill>
                          <a:effectLst/>
                          <a:uLnTx/>
                          <a:uFillTx/>
                          <a:latin typeface="+mn-lt"/>
                          <a:ea typeface="+mn-ea"/>
                          <a:cs typeface="+mn-cs"/>
                        </a:rPr>
                        <a:t>企業永續發展</a:t>
                      </a:r>
                      <a:endParaRPr lang="zh-TW" altLang="en-US" sz="1200" b="1" kern="0" dirty="0">
                        <a:solidFill>
                          <a:schemeClr val="bg1">
                            <a:lumMod val="50000"/>
                          </a:schemeClr>
                        </a:solidFill>
                        <a:latin typeface="+mn-lt"/>
                        <a:cs typeface="Arial"/>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5529256"/>
                  </a:ext>
                </a:extLst>
              </a:tr>
              <a:tr h="1601828">
                <a:tc>
                  <a:txBody>
                    <a:bodyPr/>
                    <a:lstStyle/>
                    <a:p>
                      <a:pPr algn="ctr"/>
                      <a:endParaRPr lang="en-US" sz="1600"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defTabSz="1219170">
                        <a:buClr>
                          <a:srgbClr val="000000"/>
                        </a:buClr>
                        <a:buSzPts val="1400"/>
                        <a:buFont typeface="Arial"/>
                        <a:buNone/>
                      </a:pPr>
                      <a:endParaRPr lang="en-US" altLang="zh-TW" sz="1600" kern="0" dirty="0">
                        <a:solidFill>
                          <a:srgbClr val="000000"/>
                        </a:solidFill>
                        <a:latin typeface="Arial"/>
                        <a:ea typeface="+mn-ea"/>
                        <a:cs typeface="Arial"/>
                        <a:sym typeface="Arial"/>
                      </a:endParaRPr>
                    </a:p>
                    <a:p>
                      <a:pPr marL="0" indent="0" defTabSz="1219170">
                        <a:buClr>
                          <a:srgbClr val="000000"/>
                        </a:buClr>
                        <a:buSzPts val="1400"/>
                        <a:buFont typeface="Arial" panose="020B0604020202020204" pitchFamily="34" charset="0"/>
                        <a:buNone/>
                      </a:pPr>
                      <a:r>
                        <a:rPr lang="zh-TW" altLang="en-US" sz="1600" kern="0" dirty="0">
                          <a:solidFill>
                            <a:srgbClr val="000000"/>
                          </a:solidFill>
                          <a:latin typeface="Arial"/>
                          <a:ea typeface="+mn-ea"/>
                          <a:cs typeface="Arial"/>
                          <a:sym typeface="Arial"/>
                        </a:rPr>
                        <a:t>優先支持：</a:t>
                      </a:r>
                      <a:endParaRPr lang="en-US" altLang="zh-TW" sz="1600" kern="0" dirty="0">
                        <a:solidFill>
                          <a:srgbClr val="000000"/>
                        </a:solidFill>
                        <a:latin typeface="Arial"/>
                        <a:ea typeface="+mn-ea"/>
                        <a:cs typeface="Arial"/>
                        <a:sym typeface="Arial"/>
                      </a:endParaRPr>
                    </a:p>
                    <a:p>
                      <a:pPr marL="285750" indent="-285750" defTabSz="1219170">
                        <a:buClr>
                          <a:srgbClr val="000000"/>
                        </a:buClr>
                        <a:buSzPts val="1400"/>
                        <a:buFont typeface="Arial" panose="020B0604020202020204" pitchFamily="34" charset="0"/>
                        <a:buChar char="•"/>
                      </a:pPr>
                      <a:r>
                        <a:rPr lang="zh-TW" altLang="en-US" sz="1600" kern="0" dirty="0">
                          <a:solidFill>
                            <a:srgbClr val="000000"/>
                          </a:solidFill>
                          <a:latin typeface="Arial"/>
                          <a:ea typeface="+mn-ea"/>
                          <a:cs typeface="Arial"/>
                          <a:sym typeface="Arial"/>
                        </a:rPr>
                        <a:t>經濟部產業發展署公告之中堅企業</a:t>
                      </a:r>
                      <a:endParaRPr lang="en-US" altLang="zh-TW" sz="1600" kern="0" dirty="0">
                        <a:solidFill>
                          <a:srgbClr val="000000"/>
                        </a:solidFill>
                        <a:latin typeface="Arial"/>
                        <a:ea typeface="+mn-ea"/>
                        <a:cs typeface="Arial"/>
                        <a:sym typeface="Arial"/>
                      </a:endParaRPr>
                    </a:p>
                    <a:p>
                      <a:pPr marL="285750" indent="-285750" defTabSz="1219170">
                        <a:buClr>
                          <a:srgbClr val="000000"/>
                        </a:buClr>
                        <a:buSzPts val="1400"/>
                        <a:buFont typeface="Arial" panose="020B0604020202020204" pitchFamily="34" charset="0"/>
                        <a:buChar char="•"/>
                      </a:pPr>
                      <a:r>
                        <a:rPr lang="zh-TW" altLang="en-US" sz="1600" kern="0" dirty="0">
                          <a:solidFill>
                            <a:srgbClr val="000000"/>
                          </a:solidFill>
                          <a:latin typeface="Arial"/>
                          <a:ea typeface="+mn-ea"/>
                          <a:cs typeface="Arial"/>
                          <a:sym typeface="Arial"/>
                        </a:rPr>
                        <a:t>品牌相關產業公協會、地方政府等推薦之潛力中小企業</a:t>
                      </a:r>
                      <a:endParaRPr lang="en-US" altLang="zh-TW" sz="1600" kern="0" dirty="0">
                        <a:solidFill>
                          <a:srgbClr val="000000"/>
                        </a:solidFill>
                        <a:latin typeface="Arial"/>
                        <a:ea typeface="+mn-ea"/>
                        <a:cs typeface="Arial"/>
                        <a:sym typeface="Arial"/>
                      </a:endParaRPr>
                    </a:p>
                    <a:p>
                      <a:pPr marL="285750" indent="-285750" defTabSz="1219170">
                        <a:buClr>
                          <a:srgbClr val="000000"/>
                        </a:buClr>
                        <a:buSzPts val="1400"/>
                        <a:buFont typeface="Arial" panose="020B0604020202020204" pitchFamily="34" charset="0"/>
                        <a:buChar char="•"/>
                      </a:pPr>
                      <a:r>
                        <a:rPr lang="zh-TW" altLang="en-US" sz="1600" kern="0" dirty="0">
                          <a:solidFill>
                            <a:srgbClr val="000000"/>
                          </a:solidFill>
                          <a:latin typeface="Arial"/>
                          <a:ea typeface="+mn-ea"/>
                          <a:cs typeface="Arial"/>
                          <a:sym typeface="Arial"/>
                        </a:rPr>
                        <a:t>符合「六大核心戰略產業」或「五大信賴產業」等政策優先扶植產業相關潛力企業</a:t>
                      </a:r>
                      <a:endParaRPr lang="en-US" altLang="zh-TW" sz="1600" kern="0" dirty="0">
                        <a:solidFill>
                          <a:srgbClr val="000000"/>
                        </a:solidFill>
                        <a:latin typeface="Arial"/>
                        <a:ea typeface="+mn-ea"/>
                        <a:cs typeface="Arial"/>
                        <a:sym typeface="Arial"/>
                      </a:endParaRPr>
                    </a:p>
                    <a:p>
                      <a:pPr marL="285750" indent="-285750" defTabSz="1219170">
                        <a:buClr>
                          <a:srgbClr val="000000"/>
                        </a:buClr>
                        <a:buSzPts val="1400"/>
                        <a:buFont typeface="Arial" panose="020B0604020202020204" pitchFamily="34" charset="0"/>
                        <a:buChar char="•"/>
                      </a:pPr>
                      <a:r>
                        <a:rPr lang="zh-TW" altLang="en-US" sz="1600" kern="0" dirty="0">
                          <a:solidFill>
                            <a:srgbClr val="000000"/>
                          </a:solidFill>
                          <a:latin typeface="Arial"/>
                          <a:ea typeface="+mn-ea"/>
                          <a:cs typeface="Arial"/>
                          <a:sym typeface="Arial"/>
                        </a:rPr>
                        <a:t>具有帶動產業協同體系品牌影響力擴散及外溢性效益</a:t>
                      </a:r>
                      <a:endParaRPr lang="en-US" altLang="zh-TW" sz="1600" kern="0" dirty="0">
                        <a:solidFill>
                          <a:srgbClr val="000000"/>
                        </a:solidFill>
                        <a:latin typeface="Arial"/>
                        <a:ea typeface="+mn-ea"/>
                        <a:cs typeface="Arial"/>
                        <a:sym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0868371"/>
                  </a:ext>
                </a:extLst>
              </a:tr>
            </a:tbl>
          </a:graphicData>
        </a:graphic>
      </p:graphicFrame>
      <p:graphicFrame>
        <p:nvGraphicFramePr>
          <p:cNvPr id="35" name="Table 4">
            <a:extLst>
              <a:ext uri="{FF2B5EF4-FFF2-40B4-BE49-F238E27FC236}">
                <a16:creationId xmlns:a16="http://schemas.microsoft.com/office/drawing/2014/main" id="{2FF8B8A7-7302-4EA4-9086-96EA9ABA2853}"/>
              </a:ext>
            </a:extLst>
          </p:cNvPr>
          <p:cNvGraphicFramePr>
            <a:graphicFrameLocks noGrp="1"/>
          </p:cNvGraphicFramePr>
          <p:nvPr>
            <p:extLst>
              <p:ext uri="{D42A27DB-BD31-4B8C-83A1-F6EECF244321}">
                <p14:modId xmlns:p14="http://schemas.microsoft.com/office/powerpoint/2010/main" val="3192882578"/>
              </p:ext>
            </p:extLst>
          </p:nvPr>
        </p:nvGraphicFramePr>
        <p:xfrm>
          <a:off x="10439400" y="323818"/>
          <a:ext cx="1719944" cy="2978396"/>
        </p:xfrm>
        <a:graphic>
          <a:graphicData uri="http://schemas.openxmlformats.org/drawingml/2006/table">
            <a:tbl>
              <a:tblPr firstRow="1" bandRow="1">
                <a:tableStyleId>{5940675A-B579-460E-94D1-54222C63F5DA}</a:tableStyleId>
              </a:tblPr>
              <a:tblGrid>
                <a:gridCol w="1719944">
                  <a:extLst>
                    <a:ext uri="{9D8B030D-6E8A-4147-A177-3AD203B41FA5}">
                      <a16:colId xmlns:a16="http://schemas.microsoft.com/office/drawing/2014/main" val="270881897"/>
                    </a:ext>
                  </a:extLst>
                </a:gridCol>
              </a:tblGrid>
              <a:tr h="262751">
                <a:tc>
                  <a:txBody>
                    <a:bodyPr/>
                    <a:lstStyle/>
                    <a:p>
                      <a:pPr algn="ctr"/>
                      <a:endParaRPr lang="en-US" altLang="zh-TW" sz="105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2319390"/>
                  </a:ext>
                </a:extLst>
              </a:tr>
              <a:tr h="45139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050" kern="1200" dirty="0">
                          <a:solidFill>
                            <a:schemeClr val="bg1">
                              <a:lumMod val="50000"/>
                            </a:schemeClr>
                          </a:solidFill>
                          <a:latin typeface="+mn-lt"/>
                          <a:ea typeface="+mn-ea"/>
                          <a:cs typeface="+mn-cs"/>
                        </a:rPr>
                        <a:t>品牌輔導 </a:t>
                      </a:r>
                      <a:r>
                        <a:rPr lang="en-US" altLang="zh-TW" sz="1050" kern="1200" dirty="0">
                          <a:solidFill>
                            <a:schemeClr val="bg1">
                              <a:lumMod val="50000"/>
                            </a:schemeClr>
                          </a:solidFill>
                          <a:latin typeface="+mn-lt"/>
                          <a:ea typeface="+mn-ea"/>
                          <a:cs typeface="+mn-cs"/>
                        </a:rPr>
                        <a:t>2/25 ~</a:t>
                      </a:r>
                      <a:r>
                        <a:rPr lang="en-US" altLang="zh-TW" sz="1050" b="1" kern="1200" dirty="0">
                          <a:solidFill>
                            <a:schemeClr val="bg1">
                              <a:lumMod val="50000"/>
                            </a:schemeClr>
                          </a:solidFill>
                          <a:latin typeface="+mn-lt"/>
                          <a:ea typeface="+mn-ea"/>
                          <a:cs typeface="+mn-cs"/>
                        </a:rPr>
                        <a:t> 3/31</a:t>
                      </a:r>
                    </a:p>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050" b="0" kern="1200" dirty="0">
                          <a:solidFill>
                            <a:schemeClr val="accent1"/>
                          </a:solidFill>
                          <a:latin typeface="+mn-lt"/>
                          <a:ea typeface="+mn-ea"/>
                          <a:cs typeface="+mn-cs"/>
                        </a:rPr>
                        <a:t>品牌診斷 </a:t>
                      </a:r>
                      <a:r>
                        <a:rPr lang="en-US" altLang="zh-TW" sz="1050" b="0" kern="1200" dirty="0">
                          <a:solidFill>
                            <a:schemeClr val="accent1"/>
                          </a:solidFill>
                          <a:latin typeface="+mn-lt"/>
                          <a:ea typeface="+mn-ea"/>
                          <a:cs typeface="+mn-cs"/>
                        </a:rPr>
                        <a:t>2/25 ~11/30</a:t>
                      </a:r>
                      <a:endParaRPr lang="en-US" altLang="zh-TW" sz="1050" b="0" dirty="0">
                        <a:solidFill>
                          <a:schemeClr val="accent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86341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13202"/>
                  </a:ext>
                </a:extLst>
              </a:tr>
              <a:tr h="451399">
                <a:tc>
                  <a:txBody>
                    <a:bodyPr/>
                    <a:lstStyle/>
                    <a:p>
                      <a:pPr algn="ctr"/>
                      <a:r>
                        <a:rPr lang="zh-TW" altLang="en-US" sz="1000" kern="1200" dirty="0">
                          <a:solidFill>
                            <a:schemeClr val="tx1"/>
                          </a:solidFill>
                          <a:latin typeface="+mn-lt"/>
                          <a:ea typeface="+mn-ea"/>
                          <a:cs typeface="+mn-cs"/>
                        </a:rPr>
                        <a:t>計畫簽約日至</a:t>
                      </a:r>
                      <a:r>
                        <a:rPr lang="en-US" altLang="zh-TW" sz="1000" kern="1200" dirty="0">
                          <a:solidFill>
                            <a:schemeClr val="tx1"/>
                          </a:solidFill>
                          <a:latin typeface="+mn-lt"/>
                          <a:ea typeface="+mn-ea"/>
                          <a:cs typeface="+mn-cs"/>
                        </a:rPr>
                        <a:t>11</a:t>
                      </a:r>
                      <a:r>
                        <a:rPr lang="zh-TW" altLang="en-US" sz="1000" kern="1200" dirty="0">
                          <a:solidFill>
                            <a:schemeClr val="tx1"/>
                          </a:solidFill>
                          <a:latin typeface="+mn-lt"/>
                          <a:ea typeface="+mn-ea"/>
                          <a:cs typeface="+mn-cs"/>
                        </a:rPr>
                        <a:t>月止</a:t>
                      </a:r>
                      <a:endParaRPr lang="en-US" altLang="zh-TW" sz="10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993621"/>
                  </a:ext>
                </a:extLst>
              </a:tr>
              <a:tr h="263316">
                <a:tc>
                  <a:txBody>
                    <a:bodyPr/>
                    <a:lstStyle/>
                    <a:p>
                      <a:pPr algn="ctr"/>
                      <a:endParaRPr lang="en-US" altLang="zh-TW"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6980713"/>
                  </a:ext>
                </a:extLst>
              </a:tr>
              <a:tr h="4513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050" dirty="0"/>
                        <a:t>經濟部 產業發展署</a:t>
                      </a:r>
                      <a:endParaRPr lang="en-US" altLang="zh-TW" sz="105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1598479"/>
                  </a:ext>
                </a:extLst>
              </a:tr>
              <a:tr h="263316">
                <a:tc>
                  <a:txBody>
                    <a:bodyPr/>
                    <a:lstStyle/>
                    <a:p>
                      <a:pPr algn="ctr"/>
                      <a:endParaRPr lang="en-US" sz="105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5529256"/>
                  </a:ext>
                </a:extLst>
              </a:tr>
              <a:tr h="452753">
                <a:tc>
                  <a:txBody>
                    <a:bodyPr/>
                    <a:lstStyle/>
                    <a:p>
                      <a:pPr algn="ctr" defTabSz="1219170">
                        <a:buClr>
                          <a:srgbClr val="000000"/>
                        </a:buClr>
                      </a:pPr>
                      <a:r>
                        <a:rPr lang="zh-TW" altLang="en-US" sz="1050" kern="1200" dirty="0">
                          <a:solidFill>
                            <a:srgbClr val="0070C0"/>
                          </a:solidFill>
                          <a:latin typeface="+mn-lt"/>
                          <a:ea typeface="+mn-ea"/>
                          <a:cs typeface="+mn-cs"/>
                          <a:sym typeface="Arial"/>
                          <a:hlinkClick r:id="rId4"/>
                        </a:rPr>
                        <a:t>計畫官網</a:t>
                      </a:r>
                      <a:endParaRPr lang="en-US" altLang="zh-TW" sz="1050" kern="1200" dirty="0">
                        <a:solidFill>
                          <a:srgbClr val="0070C0"/>
                        </a:solidFill>
                        <a:latin typeface="+mn-lt"/>
                        <a:ea typeface="+mn-ea"/>
                        <a:cs typeface="+mn-cs"/>
                        <a:sym typeface="Arial"/>
                      </a:endParaRPr>
                    </a:p>
                    <a:p>
                      <a:pPr algn="ctr" defTabSz="1219170">
                        <a:buClr>
                          <a:srgbClr val="000000"/>
                        </a:buClr>
                      </a:pPr>
                      <a:r>
                        <a:rPr lang="zh-TW" altLang="en-US" sz="1050" kern="1200" dirty="0">
                          <a:solidFill>
                            <a:srgbClr val="0070C0"/>
                          </a:solidFill>
                          <a:latin typeface="+mn-lt"/>
                          <a:ea typeface="+mn-ea"/>
                          <a:cs typeface="+mn-cs"/>
                          <a:sym typeface="Arial"/>
                          <a:hlinkClick r:id="rId3"/>
                        </a:rPr>
                        <a:t>品牌診斷</a:t>
                      </a:r>
                      <a:endParaRPr lang="en-US" altLang="zh-TW" sz="1050" kern="1200" dirty="0">
                        <a:solidFill>
                          <a:srgbClr val="0070C0"/>
                        </a:solidFill>
                        <a:latin typeface="+mn-lt"/>
                        <a:ea typeface="+mn-ea"/>
                        <a:cs typeface="+mn-cs"/>
                        <a:sym typeface="Arial"/>
                      </a:endParaRPr>
                    </a:p>
                    <a:p>
                      <a:pPr algn="ctr" defTabSz="1219170">
                        <a:buClr>
                          <a:srgbClr val="000000"/>
                        </a:buClr>
                      </a:pPr>
                      <a:r>
                        <a:rPr lang="en-US" altLang="zh-TW" sz="1050" kern="1200" dirty="0">
                          <a:solidFill>
                            <a:srgbClr val="0070C0"/>
                          </a:solidFill>
                          <a:latin typeface="+mn-lt"/>
                          <a:ea typeface="+mn-ea"/>
                          <a:cs typeface="+mn-cs"/>
                          <a:sym typeface="Arial"/>
                          <a:hlinkClick r:id="rId5"/>
                        </a:rPr>
                        <a:t>3/11</a:t>
                      </a:r>
                      <a:r>
                        <a:rPr lang="zh-TW" altLang="en-US" sz="1050" kern="1200" dirty="0">
                          <a:solidFill>
                            <a:srgbClr val="0070C0"/>
                          </a:solidFill>
                          <a:latin typeface="+mn-lt"/>
                          <a:ea typeface="+mn-ea"/>
                          <a:cs typeface="+mn-cs"/>
                          <a:sym typeface="Arial"/>
                          <a:hlinkClick r:id="rId5"/>
                        </a:rPr>
                        <a:t> 計畫說明會</a:t>
                      </a:r>
                      <a:endParaRPr lang="zh-TW" altLang="en-US" sz="1050" kern="1200" dirty="0">
                        <a:solidFill>
                          <a:srgbClr val="0070C0"/>
                        </a:solidFill>
                        <a:latin typeface="+mn-lt"/>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868371"/>
                  </a:ext>
                </a:extLst>
              </a:tr>
            </a:tbl>
          </a:graphicData>
        </a:graphic>
      </p:graphicFrame>
      <p:sp>
        <p:nvSpPr>
          <p:cNvPr id="2" name="Title 1">
            <a:extLst>
              <a:ext uri="{FF2B5EF4-FFF2-40B4-BE49-F238E27FC236}">
                <a16:creationId xmlns:a16="http://schemas.microsoft.com/office/drawing/2014/main" id="{AD527408-2CA6-42D5-A7AC-E6ABADCDDD1A}"/>
              </a:ext>
            </a:extLst>
          </p:cNvPr>
          <p:cNvSpPr>
            <a:spLocks noGrp="1"/>
          </p:cNvSpPr>
          <p:nvPr>
            <p:ph type="title"/>
          </p:nvPr>
        </p:nvSpPr>
        <p:spPr>
          <a:xfrm>
            <a:off x="609600" y="436019"/>
            <a:ext cx="10972800" cy="535531"/>
          </a:xfrm>
        </p:spPr>
        <p:txBody>
          <a:bodyPr/>
          <a:lstStyle/>
          <a:p>
            <a:r>
              <a:rPr lang="zh-TW" altLang="en-US" sz="2000" dirty="0"/>
              <a:t>中小製造業 </a:t>
            </a:r>
            <a:r>
              <a:rPr lang="zh-TW" altLang="en-US" dirty="0"/>
              <a:t>台灣品牌耀飛計畫 </a:t>
            </a:r>
            <a:r>
              <a:rPr lang="zh-TW" altLang="en-US" sz="2000" dirty="0"/>
              <a:t>品牌輔導 </a:t>
            </a:r>
            <a:r>
              <a:rPr lang="en-US" altLang="zh-TW" sz="2000" dirty="0"/>
              <a:t>&amp;</a:t>
            </a:r>
            <a:r>
              <a:rPr lang="zh-TW" altLang="en-US" sz="2000" dirty="0"/>
              <a:t> 品牌診斷</a:t>
            </a:r>
            <a:endParaRPr lang="en-US" sz="2000" dirty="0"/>
          </a:p>
        </p:txBody>
      </p:sp>
      <p:sp>
        <p:nvSpPr>
          <p:cNvPr id="4" name="Slide Number Placeholder 3">
            <a:extLst>
              <a:ext uri="{FF2B5EF4-FFF2-40B4-BE49-F238E27FC236}">
                <a16:creationId xmlns:a16="http://schemas.microsoft.com/office/drawing/2014/main" id="{4B831BA4-A787-41BA-B7E7-EEC6D79A03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23" name="Rectangle 22">
            <a:extLst>
              <a:ext uri="{FF2B5EF4-FFF2-40B4-BE49-F238E27FC236}">
                <a16:creationId xmlns:a16="http://schemas.microsoft.com/office/drawing/2014/main" id="{6E400808-E46F-4A07-BE4A-32D4B0C62DC8}"/>
              </a:ext>
            </a:extLst>
          </p:cNvPr>
          <p:cNvSpPr/>
          <p:nvPr/>
        </p:nvSpPr>
        <p:spPr>
          <a:xfrm>
            <a:off x="842834" y="1700693"/>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補助對象</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Rectangle 24">
            <a:extLst>
              <a:ext uri="{FF2B5EF4-FFF2-40B4-BE49-F238E27FC236}">
                <a16:creationId xmlns:a16="http://schemas.microsoft.com/office/drawing/2014/main" id="{EB4DF67F-EEC3-4F29-A63F-7C5CFF267C3B}"/>
              </a:ext>
            </a:extLst>
          </p:cNvPr>
          <p:cNvSpPr/>
          <p:nvPr/>
        </p:nvSpPr>
        <p:spPr>
          <a:xfrm>
            <a:off x="842832" y="2684222"/>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補助金額</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a:extLst>
              <a:ext uri="{FF2B5EF4-FFF2-40B4-BE49-F238E27FC236}">
                <a16:creationId xmlns:a16="http://schemas.microsoft.com/office/drawing/2014/main" id="{3FFDC0B8-4003-4D35-BB76-F587F0AD509B}"/>
              </a:ext>
            </a:extLst>
          </p:cNvPr>
          <p:cNvSpPr/>
          <p:nvPr/>
        </p:nvSpPr>
        <p:spPr>
          <a:xfrm>
            <a:off x="842832" y="3667751"/>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輔導重點</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Rectangle 27">
            <a:extLst>
              <a:ext uri="{FF2B5EF4-FFF2-40B4-BE49-F238E27FC236}">
                <a16:creationId xmlns:a16="http://schemas.microsoft.com/office/drawing/2014/main" id="{676E940D-8A2D-4063-9C85-784688D68942}"/>
              </a:ext>
            </a:extLst>
          </p:cNvPr>
          <p:cNvSpPr/>
          <p:nvPr/>
        </p:nvSpPr>
        <p:spPr>
          <a:xfrm>
            <a:off x="842832" y="4651279"/>
            <a:ext cx="1574359" cy="46334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FF"/>
                </a:solidFill>
                <a:effectLst/>
                <a:uLnTx/>
                <a:uFillTx/>
                <a:latin typeface="Amazon Ember"/>
                <a:ea typeface="+mn-ea"/>
                <a:cs typeface="+mn-cs"/>
              </a:rPr>
              <a:t>提案方向</a:t>
            </a:r>
            <a:endParaRPr kumimoji="0" lang="en-US" sz="18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Rectangle: Rounded Corners 30">
            <a:extLst>
              <a:ext uri="{FF2B5EF4-FFF2-40B4-BE49-F238E27FC236}">
                <a16:creationId xmlns:a16="http://schemas.microsoft.com/office/drawing/2014/main" id="{A1B61BB2-299C-4214-BBFA-E0BF92C33111}"/>
              </a:ext>
            </a:extLst>
          </p:cNvPr>
          <p:cNvSpPr/>
          <p:nvPr/>
        </p:nvSpPr>
        <p:spPr>
          <a:xfrm>
            <a:off x="10669445" y="31807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計畫提交時程</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Rectangle: Rounded Corners 31">
            <a:extLst>
              <a:ext uri="{FF2B5EF4-FFF2-40B4-BE49-F238E27FC236}">
                <a16:creationId xmlns:a16="http://schemas.microsoft.com/office/drawing/2014/main" id="{9AF97750-0C29-4F59-8B6E-16253D3923A6}"/>
              </a:ext>
            </a:extLst>
          </p:cNvPr>
          <p:cNvSpPr/>
          <p:nvPr/>
        </p:nvSpPr>
        <p:spPr>
          <a:xfrm>
            <a:off x="10669445" y="1036230"/>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計畫執行期間</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Rectangle: Rounded Corners 32">
            <a:extLst>
              <a:ext uri="{FF2B5EF4-FFF2-40B4-BE49-F238E27FC236}">
                <a16:creationId xmlns:a16="http://schemas.microsoft.com/office/drawing/2014/main" id="{57C49968-7483-4595-98A1-4D470642F2FD}"/>
              </a:ext>
            </a:extLst>
          </p:cNvPr>
          <p:cNvSpPr/>
          <p:nvPr/>
        </p:nvSpPr>
        <p:spPr>
          <a:xfrm>
            <a:off x="10669443" y="1752228"/>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主辦單位</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Rectangle: Rounded Corners 33">
            <a:extLst>
              <a:ext uri="{FF2B5EF4-FFF2-40B4-BE49-F238E27FC236}">
                <a16:creationId xmlns:a16="http://schemas.microsoft.com/office/drawing/2014/main" id="{EF36F4E7-2246-4EB8-B9E3-0F3B080B2459}"/>
              </a:ext>
            </a:extLst>
          </p:cNvPr>
          <p:cNvSpPr/>
          <p:nvPr/>
        </p:nvSpPr>
        <p:spPr>
          <a:xfrm>
            <a:off x="10669441" y="2468226"/>
            <a:ext cx="1208361" cy="256578"/>
          </a:xfrm>
          <a:prstGeom prst="roundRect">
            <a:avLst>
              <a:gd name="adj" fmla="val 3673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1" i="0" u="none" strike="noStrike" kern="1200" cap="none" spc="0" normalizeH="0" baseline="0" noProof="0" dirty="0">
                <a:ln>
                  <a:noFill/>
                </a:ln>
                <a:solidFill>
                  <a:srgbClr val="FFFFFF"/>
                </a:solidFill>
                <a:effectLst/>
                <a:uLnTx/>
                <a:uFillTx/>
                <a:latin typeface="Amazon Ember"/>
                <a:ea typeface="+mn-ea"/>
                <a:cs typeface="+mn-cs"/>
              </a:rPr>
              <a:t>參考資料</a:t>
            </a:r>
            <a:endParaRPr kumimoji="0" lang="en-US" sz="10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 name="TextBox 4">
            <a:hlinkClick r:id="rId6" action="ppaction://hlinksldjump"/>
            <a:extLst>
              <a:ext uri="{FF2B5EF4-FFF2-40B4-BE49-F238E27FC236}">
                <a16:creationId xmlns:a16="http://schemas.microsoft.com/office/drawing/2014/main" id="{FF926CE9-1A79-53D0-3020-79BC64F77646}"/>
              </a:ext>
            </a:extLst>
          </p:cNvPr>
          <p:cNvSpPr txBox="1"/>
          <p:nvPr/>
        </p:nvSpPr>
        <p:spPr>
          <a:xfrm>
            <a:off x="10862936" y="5907866"/>
            <a:ext cx="1188720" cy="230832"/>
          </a:xfrm>
          <a:prstGeom prst="rect">
            <a:avLst/>
          </a:prstGeom>
          <a:solidFill>
            <a:schemeClr val="bg1">
              <a:lumMod val="85000"/>
            </a:scheme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lumMod val="50000"/>
                  </a:srgbClr>
                </a:solidFill>
                <a:effectLst/>
                <a:uLnTx/>
                <a:uFillTx/>
                <a:latin typeface="Amazon Ember"/>
                <a:ea typeface="+mn-ea"/>
                <a:cs typeface="+mn-cs"/>
              </a:rPr>
              <a:t> 回到 政府補助 一覽表 </a:t>
            </a:r>
            <a:endParaRPr kumimoji="0" lang="en-US" sz="900" b="0" i="0" u="none" strike="noStrike" kern="1200" cap="none" spc="0" normalizeH="0" baseline="0" noProof="0" dirty="0">
              <a:ln>
                <a:noFill/>
              </a:ln>
              <a:solidFill>
                <a:srgbClr val="FFFFFF">
                  <a:lumMod val="50000"/>
                </a:srgbClr>
              </a:solidFill>
              <a:effectLst/>
              <a:uLnTx/>
              <a:uFillTx/>
              <a:latin typeface="Amazon Ember"/>
              <a:ea typeface="+mn-ea"/>
              <a:cs typeface="+mn-cs"/>
            </a:endParaRPr>
          </a:p>
        </p:txBody>
      </p:sp>
      <p:sp>
        <p:nvSpPr>
          <p:cNvPr id="6" name="TextBox 5">
            <a:hlinkClick r:id="rId7" action="ppaction://hlinksldjump"/>
            <a:extLst>
              <a:ext uri="{FF2B5EF4-FFF2-40B4-BE49-F238E27FC236}">
                <a16:creationId xmlns:a16="http://schemas.microsoft.com/office/drawing/2014/main" id="{6244F94A-A260-05B7-CB67-51A3DE7A7DB1}"/>
              </a:ext>
            </a:extLst>
          </p:cNvPr>
          <p:cNvSpPr txBox="1"/>
          <p:nvPr/>
        </p:nvSpPr>
        <p:spPr>
          <a:xfrm>
            <a:off x="10862936" y="6201232"/>
            <a:ext cx="1188720" cy="230832"/>
          </a:xfrm>
          <a:prstGeom prst="rect">
            <a:avLst/>
          </a:prstGeom>
          <a:solidFill>
            <a:srgbClr val="6D4D93">
              <a:alpha val="50196"/>
            </a:srgbClr>
          </a:solidFill>
          <a:ln>
            <a:solidFill>
              <a:schemeClr val="bg1">
                <a:lumMod val="75000"/>
              </a:schemeClr>
            </a:solidFill>
          </a:ln>
        </p:spPr>
        <p:txBody>
          <a:bodyPr wrap="none" lIns="0" rIns="0" rtlCol="0">
            <a:spAutoFit/>
          </a:bodyPr>
          <a:lstStyle>
            <a:defPPr>
              <a:defRPr lang="en-US"/>
            </a:defPPr>
            <a:lvl1pPr>
              <a:defRPr sz="900">
                <a:solidFill>
                  <a:schemeClr val="bg1">
                    <a:lumMod val="5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dirty="0">
                <a:ln>
                  <a:noFill/>
                </a:ln>
                <a:solidFill>
                  <a:srgbClr val="FFFFFF"/>
                </a:solidFill>
                <a:effectLst/>
                <a:uLnTx/>
                <a:uFillTx/>
                <a:latin typeface="Amazon Ember"/>
                <a:ea typeface="+mn-ea"/>
                <a:cs typeface="+mn-cs"/>
              </a:rPr>
              <a:t>回到 數位轉型 補助表</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648840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7.9"/>
</p:tagLst>
</file>

<file path=ppt/tags/tag2.xml><?xml version="1.0" encoding="utf-8"?>
<p:tagLst xmlns:a="http://schemas.openxmlformats.org/drawingml/2006/main" xmlns:r="http://schemas.openxmlformats.org/officeDocument/2006/relationships" xmlns:p="http://schemas.openxmlformats.org/presentationml/2006/main">
  <p:tag name="TIMING" val="|5.8"/>
</p:tagLst>
</file>

<file path=ppt/tags/tag3.xml><?xml version="1.0" encoding="utf-8"?>
<p:tagLst xmlns:a="http://schemas.openxmlformats.org/drawingml/2006/main" xmlns:r="http://schemas.openxmlformats.org/officeDocument/2006/relationships" xmlns:p="http://schemas.openxmlformats.org/presentationml/2006/main">
  <p:tag name="TIMING" val="|6.1"/>
</p:tagLst>
</file>

<file path=ppt/tags/tag4.xml><?xml version="1.0" encoding="utf-8"?>
<p:tagLst xmlns:a="http://schemas.openxmlformats.org/drawingml/2006/main" xmlns:r="http://schemas.openxmlformats.org/officeDocument/2006/relationships" xmlns:p="http://schemas.openxmlformats.org/presentationml/2006/main">
  <p:tag name="TIMING" val="|7.9"/>
</p:tagLst>
</file>

<file path=ppt/tags/tag5.xml><?xml version="1.0" encoding="utf-8"?>
<p:tagLst xmlns:a="http://schemas.openxmlformats.org/drawingml/2006/main" xmlns:r="http://schemas.openxmlformats.org/officeDocument/2006/relationships" xmlns:p="http://schemas.openxmlformats.org/presentationml/2006/main">
  <p:tag name="TIMING" val="|5.8"/>
</p:tagLst>
</file>

<file path=ppt/tags/tag6.xml><?xml version="1.0" encoding="utf-8"?>
<p:tagLst xmlns:a="http://schemas.openxmlformats.org/drawingml/2006/main" xmlns:r="http://schemas.openxmlformats.org/officeDocument/2006/relationships" xmlns:p="http://schemas.openxmlformats.org/presentationml/2006/main">
  <p:tag name="TIMING" val="|6.1"/>
</p:tagLst>
</file>

<file path=ppt/theme/theme1.xml><?xml version="1.0" encoding="utf-8"?>
<a:theme xmlns:a="http://schemas.openxmlformats.org/drawingml/2006/main" name="AWS Confidential Light">
  <a:themeElements>
    <a:clrScheme name="AWS_2022_Light">
      <a:dk1>
        <a:srgbClr val="000000"/>
      </a:dk1>
      <a:lt1>
        <a:srgbClr val="FFFFFF"/>
      </a:lt1>
      <a:dk2>
        <a:srgbClr val="232F3E"/>
      </a:dk2>
      <a:lt2>
        <a:srgbClr val="F1F3F3"/>
      </a:lt2>
      <a:accent1>
        <a:srgbClr val="2074D5"/>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Light_2022" id="{BD08E067-5FFA-644E-95BB-DAD7025112D4}" vid="{BB8E0EAF-5E19-F944-815B-8D0172EB4DDF}"/>
    </a:ext>
  </a:extLst>
</a:theme>
</file>

<file path=ppt/theme/theme2.xml><?xml version="1.0" encoding="utf-8"?>
<a:theme xmlns:a="http://schemas.openxmlformats.org/drawingml/2006/main" name="DeckTemplate-TrainingandCertification">
  <a:themeElements>
    <a:clrScheme name="AWS T&amp;C Brand Temps">
      <a:dk1>
        <a:srgbClr val="232F3E"/>
      </a:dk1>
      <a:lt1>
        <a:srgbClr val="FFFFFF"/>
      </a:lt1>
      <a:dk2>
        <a:srgbClr val="36C2B3"/>
      </a:dk2>
      <a:lt2>
        <a:srgbClr val="232F3E"/>
      </a:lt2>
      <a:accent1>
        <a:srgbClr val="36C2B3"/>
      </a:accent1>
      <a:accent2>
        <a:srgbClr val="232F3E"/>
      </a:accent2>
      <a:accent3>
        <a:srgbClr val="D5DBDB"/>
      </a:accent3>
      <a:accent4>
        <a:srgbClr val="4D27AA"/>
      </a:accent4>
      <a:accent5>
        <a:srgbClr val="1CC9F7"/>
      </a:accent5>
      <a:accent6>
        <a:srgbClr val="E617E6"/>
      </a:accent6>
      <a:hlink>
        <a:srgbClr val="FF9900"/>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mazon_AWS_Brand_PowerPoint_R3" id="{B9BEAC18-4BCD-784C-9A87-8E209C956D3F}" vid="{6E6D718D-BC45-D64A-BD14-603D4332F8FE}"/>
    </a:ext>
  </a:extLst>
</a:theme>
</file>

<file path=ppt/theme/theme3.xml><?xml version="1.0" encoding="utf-8"?>
<a:theme xmlns:a="http://schemas.openxmlformats.org/drawingml/2006/main" name="2_DeckTemplate-TrainingandCertification">
  <a:themeElements>
    <a:clrScheme name="AWS T&amp;C Brand Temps">
      <a:dk1>
        <a:srgbClr val="232F3E"/>
      </a:dk1>
      <a:lt1>
        <a:srgbClr val="FFFFFF"/>
      </a:lt1>
      <a:dk2>
        <a:srgbClr val="36C2B3"/>
      </a:dk2>
      <a:lt2>
        <a:srgbClr val="232F3E"/>
      </a:lt2>
      <a:accent1>
        <a:srgbClr val="36C2B3"/>
      </a:accent1>
      <a:accent2>
        <a:srgbClr val="232F3E"/>
      </a:accent2>
      <a:accent3>
        <a:srgbClr val="D5DBDB"/>
      </a:accent3>
      <a:accent4>
        <a:srgbClr val="4D27AA"/>
      </a:accent4>
      <a:accent5>
        <a:srgbClr val="1CC9F7"/>
      </a:accent5>
      <a:accent6>
        <a:srgbClr val="E617E6"/>
      </a:accent6>
      <a:hlink>
        <a:srgbClr val="FF9900"/>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mazon_AWS_Brand_PowerPoint_R3" id="{B9BEAC18-4BCD-784C-9A87-8E209C956D3F}" vid="{6E6D718D-BC45-D64A-BD14-603D4332F8FE}"/>
    </a:ext>
  </a:extLst>
</a:theme>
</file>

<file path=ppt/theme/theme4.xml><?xml version="1.0" encoding="utf-8"?>
<a:theme xmlns:a="http://schemas.openxmlformats.org/drawingml/2006/main" name="1_AWS Confidential Light">
  <a:themeElements>
    <a:clrScheme name="AWS_2022_Light">
      <a:dk1>
        <a:srgbClr val="000000"/>
      </a:dk1>
      <a:lt1>
        <a:srgbClr val="FFFFFF"/>
      </a:lt1>
      <a:dk2>
        <a:srgbClr val="232F3E"/>
      </a:dk2>
      <a:lt2>
        <a:srgbClr val="F1F3F3"/>
      </a:lt2>
      <a:accent1>
        <a:srgbClr val="2074D5"/>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Light_2022" id="{BD08E067-5FFA-644E-95BB-DAD7025112D4}" vid="{BB8E0EAF-5E19-F944-815B-8D0172EB4DDF}"/>
    </a:ext>
  </a:extLst>
</a:theme>
</file>

<file path=ppt/theme/theme5.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55" id="{7742EFB1-5D65-BC43-8C5A-52FA295D9C6D}" vid="{5211384F-8CF6-A242-84FF-8111C087FB4B}"/>
    </a:ext>
  </a:extLst>
</a:theme>
</file>

<file path=ppt/theme/theme6.xml><?xml version="1.0" encoding="utf-8"?>
<a:theme xmlns:a="http://schemas.openxmlformats.org/drawingml/2006/main" name="2_AWS Confidential Light">
  <a:themeElements>
    <a:clrScheme name="AWS_2022_Light">
      <a:dk1>
        <a:srgbClr val="000000"/>
      </a:dk1>
      <a:lt1>
        <a:srgbClr val="FFFFFF"/>
      </a:lt1>
      <a:dk2>
        <a:srgbClr val="232F3E"/>
      </a:dk2>
      <a:lt2>
        <a:srgbClr val="F1F3F3"/>
      </a:lt2>
      <a:accent1>
        <a:srgbClr val="2074D5"/>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Light_2022" id="{BD08E067-5FFA-644E-95BB-DAD7025112D4}" vid="{BB8E0EAF-5E19-F944-815B-8D0172EB4DDF}"/>
    </a:ext>
  </a:extLst>
</a:theme>
</file>

<file path=ppt/theme/theme7.xml><?xml version="1.0" encoding="utf-8"?>
<a:theme xmlns:a="http://schemas.openxmlformats.org/drawingml/2006/main" name="3_AWS Confidential Light">
  <a:themeElements>
    <a:clrScheme name="AWS_2022_Light">
      <a:dk1>
        <a:srgbClr val="000000"/>
      </a:dk1>
      <a:lt1>
        <a:srgbClr val="FFFFFF"/>
      </a:lt1>
      <a:dk2>
        <a:srgbClr val="232F3E"/>
      </a:dk2>
      <a:lt2>
        <a:srgbClr val="F1F3F3"/>
      </a:lt2>
      <a:accent1>
        <a:srgbClr val="2074D5"/>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Light_2022" id="{BD08E067-5FFA-644E-95BB-DAD7025112D4}" vid="{BB8E0EAF-5E19-F944-815B-8D0172EB4DDF}"/>
    </a:ext>
  </a:extLst>
</a:theme>
</file>

<file path=ppt/theme/theme8.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186436</TotalTime>
  <Words>48087</Words>
  <Application>Microsoft Office PowerPoint</Application>
  <PresentationFormat>Widescreen</PresentationFormat>
  <Paragraphs>2837</Paragraphs>
  <Slides>76</Slides>
  <Notes>76</Notes>
  <HiddenSlides>51</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76</vt:i4>
      </vt:variant>
    </vt:vector>
  </HeadingPairs>
  <TitlesOfParts>
    <vt:vector size="97" baseType="lpstr">
      <vt:lpstr>DFKaiShu-SB-Estd-BF</vt:lpstr>
      <vt:lpstr>Microsoft JhengHei UI</vt:lpstr>
      <vt:lpstr>System Font Regular</vt:lpstr>
      <vt:lpstr>Amazon Ember</vt:lpstr>
      <vt:lpstr>Amazon Ember Display</vt:lpstr>
      <vt:lpstr>Amazon Ember Light</vt:lpstr>
      <vt:lpstr>Amazon Ember Thin</vt:lpstr>
      <vt:lpstr>Aptos</vt:lpstr>
      <vt:lpstr>Arial</vt:lpstr>
      <vt:lpstr>Calibri</vt:lpstr>
      <vt:lpstr>Lucida Console</vt:lpstr>
      <vt:lpstr>Microsoft JhengHei</vt:lpstr>
      <vt:lpstr>Microsoft JhengHei</vt:lpstr>
      <vt:lpstr>Wingdings</vt:lpstr>
      <vt:lpstr>AWS Confidential Light</vt:lpstr>
      <vt:lpstr>DeckTemplate-TrainingandCertification</vt:lpstr>
      <vt:lpstr>2_DeckTemplate-TrainingandCertification</vt:lpstr>
      <vt:lpstr>1_AWS Confidential Light</vt:lpstr>
      <vt:lpstr>AWS Confidential Dark</vt:lpstr>
      <vt:lpstr>2_AWS Confidential Light</vt:lpstr>
      <vt:lpstr>3_AWS Confidential Light</vt:lpstr>
      <vt:lpstr>#數位轉型   相關政府補助</vt:lpstr>
      <vt:lpstr>SIIR 服務業創新研發計畫</vt:lpstr>
      <vt:lpstr>114 年度智慧雨林產業創生補助計畫-智慧餐飲領域【示範案補助】</vt:lpstr>
      <vt:lpstr>114 年度智慧雨林產業創生補助計畫-智慧餐飲領域【擴散案補助】</vt:lpstr>
      <vt:lpstr>商業服務業數據驅動價值創造計畫</vt:lpstr>
      <vt:lpstr>提升產業競爭力-研發轉型支持個案補助</vt:lpstr>
      <vt:lpstr>提升產業競爭力-研發轉型支持產業聯盟</vt:lpstr>
      <vt:lpstr>CITD 協助傳統產業技術開發計畫</vt:lpstr>
      <vt:lpstr>中小製造業 台灣品牌耀飛計畫 品牌輔導 &amp; 品牌診斷</vt:lpstr>
      <vt:lpstr>#創新研發   相關政府補助</vt:lpstr>
      <vt:lpstr>SITI 臺北市產業展獎勵補助計畫</vt:lpstr>
      <vt:lpstr>SITI 臺北市產業展獎勵補助計畫 - 主題式研發：AI創新應用</vt:lpstr>
      <vt:lpstr>SBIR 推動跨域研發引領中小企業升級轉型計畫</vt:lpstr>
      <vt:lpstr>SBIR 經濟部中小企業處小型企業創新研發計畫</vt:lpstr>
      <vt:lpstr>A+ 企業創新研發淬鍊計畫- AI應用躍昇計畫 </vt:lpstr>
      <vt:lpstr>數位雲服務研發補助計畫</vt:lpstr>
      <vt:lpstr>TIIP 產業升級創新平台輔導計畫</vt:lpstr>
      <vt:lpstr>TIIP主題式 - 亞灣 2.0 AI 高值研發聚落補助計畫</vt:lpstr>
      <vt:lpstr>A+ 企業創新研發淬鍊計畫</vt:lpstr>
      <vt:lpstr>#人才培訓   相關政府補助</vt:lpstr>
      <vt:lpstr>大人提 (企業人力資源提升計畫)</vt:lpstr>
      <vt:lpstr>小人提 (小型企業人力提升計畫)</vt:lpstr>
      <vt:lpstr>30人以下服務業數位轉型培力補助</vt:lpstr>
      <vt:lpstr>30人以下製造業數位轉型培力補助</vt:lpstr>
      <vt:lpstr>中高齡 (在職中高齡者及高齡者穩定就業訓練補助實施計畫) </vt:lpstr>
      <vt:lpstr>電子資訊智慧次系統國際鏈結計畫</vt:lpstr>
      <vt:lpstr>智慧城鄉生活應用補助計畫-跨域整合暨創新試煉</vt:lpstr>
      <vt:lpstr>數位雲服務推動計畫「AI雲服務實證案」</vt:lpstr>
      <vt:lpstr>商業服務業智慧減碳補助計畫</vt:lpstr>
      <vt:lpstr>【引領中小微型企業數位轉型戰略攻頂計畫】臺灣雲市集國際專區方案遴選</vt:lpstr>
      <vt:lpstr>高齡數位賦能創新服務補助計畫</vt:lpstr>
      <vt:lpstr>擴大中小企業5G創新服務應用計畫</vt:lpstr>
      <vt:lpstr>中小型製造業(≤9人) 低碳及智慧化升級轉型補助作業</vt:lpstr>
      <vt:lpstr>EMS 產業生成式 AI 應用開發及 IPC 產業供應鏈優化計畫</vt:lpstr>
      <vt:lpstr>軍民通用資安技術研發補助計畫</vt:lpstr>
      <vt:lpstr>零信任物聯網資安防護推動計畫</vt:lpstr>
      <vt:lpstr>資料經濟價值躍升計畫－國際化資料應用服務補助</vt:lpstr>
      <vt:lpstr>AI領航推動計畫II</vt:lpstr>
      <vt:lpstr>[114年度] 建構零售暨服務業數據共享創新服務計畫 [數位轉型補助案]</vt:lpstr>
      <vt:lpstr>流通服務智慧化推動計畫</vt:lpstr>
      <vt:lpstr>商業服務業智慧減碳補助計畫</vt:lpstr>
      <vt:lpstr>產學合作研究計畫</vt:lpstr>
      <vt:lpstr>前瞻技術產學合作計畫</vt:lpstr>
      <vt:lpstr>產學技術聯盟合作計畫 (產學小聯盟)</vt:lpstr>
      <vt:lpstr>補助業界開發國際市場計畫</vt:lpstr>
      <vt:lpstr>建構零售暨服務業數據共享創新服務計畫 [雲端解決方案]</vt:lpstr>
      <vt:lpstr>SITI 臺北市產業展獎勵補助計畫 - 主題式研發：智慧健康</vt:lpstr>
      <vt:lpstr>114 年度智慧雨林產業創生補助計畫-智慧餐飲領域【示範案補助】</vt:lpstr>
      <vt:lpstr>114 年度智慧雨林產業創生補助計畫-智慧餐飲領域【擴散案補助】</vt:lpstr>
      <vt:lpstr>推動餐飲服務業優質成長暨國際推廣計畫-餐飲優質轉型輔導</vt:lpstr>
      <vt:lpstr>中小製造業接班傳承數位轉型</vt:lpstr>
      <vt:lpstr>114 年度智慧雨林產業創生補助計畫-健康照護領域【示範案補助】</vt:lpstr>
      <vt:lpstr>nDX 台灣新聞數位創新計畫 (Taiwan News Digital Transformation Project)</vt:lpstr>
      <vt:lpstr>TIIP 主題式研發計畫-驅動國內IC設計業者先進發展補助計畫</vt:lpstr>
      <vt:lpstr>TIIP 主題式研發計畫-智慧機械(含工具機)國產控制器應用及銷售國際供應鏈</vt:lpstr>
      <vt:lpstr>主題式-高齡普惠科技研發與實證補助計畫</vt:lpstr>
      <vt:lpstr>生活服務業科技創新應用輔導</vt:lpstr>
      <vt:lpstr>智慧社區短鏈生活圈實證輔導</vt:lpstr>
      <vt:lpstr>中小型製造業(10人以上) 低碳及智慧化升級轉型個案補助</vt:lpstr>
      <vt:lpstr>114年度企業AI應用開發</vt:lpstr>
      <vt:lpstr>主題型計畫-導入雲端方案數位轉型計畫</vt:lpstr>
      <vt:lpstr>A+ 企業創新研發淬鍊計畫 - 無人機關鍵晶片及模組自主開發研發補助計畫</vt:lpstr>
      <vt:lpstr>A+ 企業創新研發淬鍊計畫 - IC設計攻頂補助計畫</vt:lpstr>
      <vt:lpstr>零售場域智慧顯示應用構想方案、落地驗證</vt:lpstr>
      <vt:lpstr>以大帶小製造業低碳及智慧化升級轉型補助</vt:lpstr>
      <vt:lpstr>消費數據驅動精準研發製造(C2M)補助</vt:lpstr>
      <vt:lpstr>新創賦能中小企業升級轉型輔導計畫</vt:lpstr>
      <vt:lpstr>協助產業提升競爭力布局海外市場計畫-個案補助</vt:lpstr>
      <vt:lpstr>協助產業提升競爭力布局海外市場計畫-產業聯盟</vt:lpstr>
      <vt:lpstr>智慧機械-產業聚落供應鏈數位串流暨AI應用計畫</vt:lpstr>
      <vt:lpstr>TIIP 主題式研發計畫-民生化工產業低碳轉型推動計畫計畫</vt:lpstr>
      <vt:lpstr>推動餐飲服務業優質成長暨國際推廣計畫-餐飲優質轉型輔導</vt:lpstr>
      <vt:lpstr>數位服務創新補助計畫</vt:lpstr>
      <vt:lpstr>#數位轉型   相關政府補助</vt:lpstr>
      <vt:lpstr>#創新研發   相關政府補助</vt:lpstr>
      <vt:lpstr>#人才培訓   相關政府補助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Government Funding Sharing</dc:title>
  <dc:creator>Maggie Chang</dc:creator>
  <cp:lastModifiedBy>Lin, Cindy</cp:lastModifiedBy>
  <cp:revision>658</cp:revision>
  <cp:lastPrinted>2024-01-25T19:27:03Z</cp:lastPrinted>
  <dcterms:created xsi:type="dcterms:W3CDTF">2023-11-07T03:23:45Z</dcterms:created>
  <dcterms:modified xsi:type="dcterms:W3CDTF">2025-11-10T09:38:27Z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9eed6f-34eb-4453-9f97-09510b9b219f_Enabled">
    <vt:lpwstr>true</vt:lpwstr>
  </property>
  <property fmtid="{D5CDD505-2E9C-101B-9397-08002B2CF9AE}" pid="3" name="MSIP_Label_929eed6f-34eb-4453-9f97-09510b9b219f_SetDate">
    <vt:lpwstr>2025-04-14T09:58:13Z</vt:lpwstr>
  </property>
  <property fmtid="{D5CDD505-2E9C-101B-9397-08002B2CF9AE}" pid="4" name="MSIP_Label_929eed6f-34eb-4453-9f97-09510b9b219f_Method">
    <vt:lpwstr>Standard</vt:lpwstr>
  </property>
  <property fmtid="{D5CDD505-2E9C-101B-9397-08002B2CF9AE}" pid="5" name="MSIP_Label_929eed6f-34eb-4453-9f97-09510b9b219f_Name">
    <vt:lpwstr>Amazon Pending_Classification</vt:lpwstr>
  </property>
  <property fmtid="{D5CDD505-2E9C-101B-9397-08002B2CF9AE}" pid="6" name="MSIP_Label_929eed6f-34eb-4453-9f97-09510b9b219f_SiteId">
    <vt:lpwstr>5280104a-472d-4538-9ccf-1e1d0efe8b1b</vt:lpwstr>
  </property>
  <property fmtid="{D5CDD505-2E9C-101B-9397-08002B2CF9AE}" pid="7" name="MSIP_Label_929eed6f-34eb-4453-9f97-09510b9b219f_ActionId">
    <vt:lpwstr>9662e2c3-e528-4abb-8e57-79d90985a673</vt:lpwstr>
  </property>
  <property fmtid="{D5CDD505-2E9C-101B-9397-08002B2CF9AE}" pid="8" name="MSIP_Label_929eed6f-34eb-4453-9f97-09510b9b219f_ContentBits">
    <vt:lpwstr>0</vt:lpwstr>
  </property>
  <property fmtid="{D5CDD505-2E9C-101B-9397-08002B2CF9AE}" pid="9" name="MSIP_Label_929eed6f-34eb-4453-9f97-09510b9b219f_Tag">
    <vt:lpwstr>10, 3, 0, 1</vt:lpwstr>
  </property>
</Properties>
</file>